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7"/>
  </p:notesMasterIdLst>
  <p:sldIdLst>
    <p:sldId id="256" r:id="rId2"/>
    <p:sldId id="335" r:id="rId3"/>
    <p:sldId id="336" r:id="rId4"/>
    <p:sldId id="319" r:id="rId5"/>
    <p:sldId id="343" r:id="rId6"/>
    <p:sldId id="338" r:id="rId7"/>
    <p:sldId id="339" r:id="rId8"/>
    <p:sldId id="337" r:id="rId9"/>
    <p:sldId id="341" r:id="rId10"/>
    <p:sldId id="340" r:id="rId11"/>
    <p:sldId id="342" r:id="rId12"/>
    <p:sldId id="268" r:id="rId13"/>
    <p:sldId id="323" r:id="rId14"/>
    <p:sldId id="270" r:id="rId15"/>
    <p:sldId id="271" r:id="rId16"/>
    <p:sldId id="272" r:id="rId17"/>
    <p:sldId id="273" r:id="rId18"/>
    <p:sldId id="274" r:id="rId19"/>
    <p:sldId id="275" r:id="rId20"/>
    <p:sldId id="276" r:id="rId21"/>
    <p:sldId id="277" r:id="rId22"/>
    <p:sldId id="278" r:id="rId23"/>
    <p:sldId id="279" r:id="rId24"/>
    <p:sldId id="325" r:id="rId25"/>
    <p:sldId id="283" r:id="rId26"/>
    <p:sldId id="344" r:id="rId27"/>
    <p:sldId id="346" r:id="rId28"/>
    <p:sldId id="347" r:id="rId29"/>
    <p:sldId id="348" r:id="rId30"/>
    <p:sldId id="349" r:id="rId31"/>
    <p:sldId id="350" r:id="rId32"/>
    <p:sldId id="351" r:id="rId33"/>
    <p:sldId id="353" r:id="rId34"/>
    <p:sldId id="354" r:id="rId35"/>
    <p:sldId id="358" r:id="rId36"/>
    <p:sldId id="359" r:id="rId37"/>
    <p:sldId id="360" r:id="rId38"/>
    <p:sldId id="361" r:id="rId39"/>
    <p:sldId id="366" r:id="rId40"/>
    <p:sldId id="355" r:id="rId41"/>
    <p:sldId id="400" r:id="rId42"/>
    <p:sldId id="352" r:id="rId43"/>
    <p:sldId id="356" r:id="rId44"/>
    <p:sldId id="363" r:id="rId45"/>
    <p:sldId id="364" r:id="rId46"/>
    <p:sldId id="362" r:id="rId47"/>
    <p:sldId id="365" r:id="rId48"/>
    <p:sldId id="367" r:id="rId49"/>
    <p:sldId id="368" r:id="rId50"/>
    <p:sldId id="369" r:id="rId51"/>
    <p:sldId id="370" r:id="rId52"/>
    <p:sldId id="373" r:id="rId53"/>
    <p:sldId id="374" r:id="rId54"/>
    <p:sldId id="375" r:id="rId55"/>
    <p:sldId id="382" r:id="rId56"/>
    <p:sldId id="372" r:id="rId57"/>
    <p:sldId id="376" r:id="rId58"/>
    <p:sldId id="377" r:id="rId59"/>
    <p:sldId id="381" r:id="rId60"/>
    <p:sldId id="379" r:id="rId61"/>
    <p:sldId id="380" r:id="rId62"/>
    <p:sldId id="371" r:id="rId63"/>
    <p:sldId id="383" r:id="rId64"/>
    <p:sldId id="385" r:id="rId65"/>
    <p:sldId id="398" r:id="rId66"/>
    <p:sldId id="387" r:id="rId67"/>
    <p:sldId id="386" r:id="rId68"/>
    <p:sldId id="388" r:id="rId69"/>
    <p:sldId id="395" r:id="rId70"/>
    <p:sldId id="396" r:id="rId71"/>
    <p:sldId id="399" r:id="rId72"/>
    <p:sldId id="389" r:id="rId73"/>
    <p:sldId id="390" r:id="rId74"/>
    <p:sldId id="391" r:id="rId75"/>
    <p:sldId id="397" r:id="rId76"/>
    <p:sldId id="401" r:id="rId77"/>
    <p:sldId id="402" r:id="rId78"/>
    <p:sldId id="403" r:id="rId79"/>
    <p:sldId id="404" r:id="rId80"/>
    <p:sldId id="418" r:id="rId81"/>
    <p:sldId id="406" r:id="rId82"/>
    <p:sldId id="407" r:id="rId83"/>
    <p:sldId id="408" r:id="rId84"/>
    <p:sldId id="409" r:id="rId85"/>
    <p:sldId id="410" r:id="rId86"/>
    <p:sldId id="411" r:id="rId87"/>
    <p:sldId id="412" r:id="rId88"/>
    <p:sldId id="413" r:id="rId89"/>
    <p:sldId id="414" r:id="rId90"/>
    <p:sldId id="415" r:id="rId91"/>
    <p:sldId id="416" r:id="rId92"/>
    <p:sldId id="423" r:id="rId93"/>
    <p:sldId id="424" r:id="rId94"/>
    <p:sldId id="417" r:id="rId95"/>
    <p:sldId id="430" r:id="rId96"/>
    <p:sldId id="426" r:id="rId97"/>
    <p:sldId id="427" r:id="rId98"/>
    <p:sldId id="428" r:id="rId99"/>
    <p:sldId id="480" r:id="rId100"/>
    <p:sldId id="481" r:id="rId101"/>
    <p:sldId id="482" r:id="rId102"/>
    <p:sldId id="483" r:id="rId103"/>
    <p:sldId id="484" r:id="rId104"/>
    <p:sldId id="485" r:id="rId105"/>
    <p:sldId id="429" r:id="rId106"/>
    <p:sldId id="431" r:id="rId107"/>
    <p:sldId id="432" r:id="rId108"/>
    <p:sldId id="433" r:id="rId109"/>
    <p:sldId id="420" r:id="rId110"/>
    <p:sldId id="434" r:id="rId111"/>
    <p:sldId id="435" r:id="rId112"/>
    <p:sldId id="436" r:id="rId113"/>
    <p:sldId id="437" r:id="rId114"/>
    <p:sldId id="438" r:id="rId115"/>
    <p:sldId id="439" r:id="rId116"/>
    <p:sldId id="441" r:id="rId117"/>
    <p:sldId id="443" r:id="rId118"/>
    <p:sldId id="442" r:id="rId119"/>
    <p:sldId id="440" r:id="rId120"/>
    <p:sldId id="445" r:id="rId121"/>
    <p:sldId id="447" r:id="rId122"/>
    <p:sldId id="448" r:id="rId123"/>
    <p:sldId id="450" r:id="rId124"/>
    <p:sldId id="451" r:id="rId125"/>
    <p:sldId id="453" r:id="rId126"/>
    <p:sldId id="454" r:id="rId127"/>
    <p:sldId id="456" r:id="rId128"/>
    <p:sldId id="457" r:id="rId129"/>
    <p:sldId id="458" r:id="rId130"/>
    <p:sldId id="459" r:id="rId131"/>
    <p:sldId id="461" r:id="rId132"/>
    <p:sldId id="462" r:id="rId133"/>
    <p:sldId id="467" r:id="rId134"/>
    <p:sldId id="464" r:id="rId135"/>
    <p:sldId id="468" r:id="rId136"/>
    <p:sldId id="469" r:id="rId137"/>
    <p:sldId id="471" r:id="rId138"/>
    <p:sldId id="466" r:id="rId139"/>
    <p:sldId id="470" r:id="rId140"/>
    <p:sldId id="479" r:id="rId141"/>
    <p:sldId id="474" r:id="rId142"/>
    <p:sldId id="476" r:id="rId143"/>
    <p:sldId id="477" r:id="rId144"/>
    <p:sldId id="478" r:id="rId145"/>
    <p:sldId id="486" r:id="rId146"/>
    <p:sldId id="487" r:id="rId147"/>
    <p:sldId id="488" r:id="rId148"/>
    <p:sldId id="490" r:id="rId149"/>
    <p:sldId id="489" r:id="rId150"/>
    <p:sldId id="491" r:id="rId151"/>
    <p:sldId id="493" r:id="rId152"/>
    <p:sldId id="494" r:id="rId153"/>
    <p:sldId id="495" r:id="rId154"/>
    <p:sldId id="497" r:id="rId155"/>
    <p:sldId id="496" r:id="rId156"/>
    <p:sldId id="498" r:id="rId157"/>
    <p:sldId id="499" r:id="rId158"/>
    <p:sldId id="500" r:id="rId159"/>
    <p:sldId id="501" r:id="rId160"/>
    <p:sldId id="503" r:id="rId161"/>
    <p:sldId id="507" r:id="rId162"/>
    <p:sldId id="504" r:id="rId163"/>
    <p:sldId id="505" r:id="rId164"/>
    <p:sldId id="508" r:id="rId165"/>
    <p:sldId id="506" r:id="rId16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B4C6"/>
    <a:srgbClr val="67445E"/>
    <a:srgbClr val="6A4762"/>
    <a:srgbClr val="F3F3F3"/>
    <a:srgbClr val="CCE8FF"/>
    <a:srgbClr val="3E717C"/>
    <a:srgbClr val="F3FEFF"/>
    <a:srgbClr val="C4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3" autoAdjust="0"/>
    <p:restoredTop sz="78556" autoAdjust="0"/>
  </p:normalViewPr>
  <p:slideViewPr>
    <p:cSldViewPr snapToGrid="0">
      <p:cViewPr varScale="1">
        <p:scale>
          <a:sx n="55" d="100"/>
          <a:sy n="55" d="100"/>
        </p:scale>
        <p:origin x="138" y="1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BED53411-CD99-471D-BC02-951DF45B5593}" type="datetimeFigureOut">
              <a:rPr kumimoji="1" lang="ja-JP" altLang="en-US" smtClean="0"/>
              <a:t>2023/10/16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F0E9E911-79B3-4E6C-93EB-0E99B7EBF0E3}" type="slidenum">
              <a:rPr kumimoji="1" lang="ja-JP" altLang="en-US" smtClean="0"/>
              <a:t>‹#›</a:t>
            </a:fld>
            <a:endParaRPr kumimoji="1" lang="ja-JP" altLang="en-US"/>
          </a:p>
        </p:txBody>
      </p:sp>
    </p:spTree>
    <p:extLst>
      <p:ext uri="{BB962C8B-B14F-4D97-AF65-F5344CB8AC3E}">
        <p14:creationId xmlns:p14="http://schemas.microsoft.com/office/powerpoint/2010/main" val="12264336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gehoge.co.j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3</a:t>
            </a:fld>
            <a:endParaRPr kumimoji="1" lang="ja-JP" altLang="en-US"/>
          </a:p>
        </p:txBody>
      </p:sp>
    </p:spTree>
    <p:extLst>
      <p:ext uri="{BB962C8B-B14F-4D97-AF65-F5344CB8AC3E}">
        <p14:creationId xmlns:p14="http://schemas.microsoft.com/office/powerpoint/2010/main" val="89720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2^128 = 3.4*10^38 = 340</a:t>
            </a:r>
            <a:r>
              <a:rPr kumimoji="1" lang="ja-JP" altLang="en-US" dirty="0"/>
              <a:t>澗（かん）　</a:t>
            </a:r>
            <a:r>
              <a:rPr kumimoji="1" lang="en-US" altLang="ja-JP" dirty="0" smtClean="0"/>
              <a:t>340</a:t>
            </a:r>
            <a:r>
              <a:rPr kumimoji="1" lang="ja-JP" altLang="en-US" dirty="0" smtClean="0"/>
              <a:t>兆の１兆倍の１兆倍</a:t>
            </a:r>
            <a:endParaRPr kumimoji="1" lang="en-US" altLang="ja-JP" dirty="0" smtClean="0"/>
          </a:p>
          <a:p>
            <a:r>
              <a:rPr kumimoji="1" lang="en-US" altLang="ja-JP" dirty="0" smtClean="0"/>
              <a:t>IPv6</a:t>
            </a:r>
          </a:p>
          <a:p>
            <a:r>
              <a:rPr kumimoji="1" lang="ja-JP" altLang="en-US" dirty="0" smtClean="0"/>
              <a:t>現在の世界人口</a:t>
            </a:r>
            <a:r>
              <a:rPr kumimoji="1" lang="en-US" altLang="ja-JP" dirty="0" smtClean="0"/>
              <a:t>78</a:t>
            </a:r>
            <a:r>
              <a:rPr kumimoji="1" lang="ja-JP" altLang="en-US" dirty="0" smtClean="0"/>
              <a:t>億なので一人一台以上の</a:t>
            </a:r>
            <a:r>
              <a:rPr kumimoji="1" lang="en-US" altLang="ja-JP" dirty="0" smtClean="0"/>
              <a:t>IP</a:t>
            </a:r>
            <a:r>
              <a:rPr kumimoji="1" lang="ja-JP" altLang="en-US" dirty="0" smtClean="0"/>
              <a:t>が余裕で割り振れる</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21</a:t>
            </a:fld>
            <a:endParaRPr kumimoji="1" lang="ja-JP" altLang="en-US"/>
          </a:p>
        </p:txBody>
      </p:sp>
    </p:spTree>
    <p:extLst>
      <p:ext uri="{BB962C8B-B14F-4D97-AF65-F5344CB8AC3E}">
        <p14:creationId xmlns:p14="http://schemas.microsoft.com/office/powerpoint/2010/main" val="183623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DNS</a:t>
            </a:r>
            <a:r>
              <a:rPr kumimoji="1" lang="ja-JP" altLang="en-US" dirty="0"/>
              <a:t>サーバーに</a:t>
            </a:r>
            <a:r>
              <a:rPr kumimoji="1" lang="en-US" altLang="ja-JP" dirty="0"/>
              <a:t>IP</a:t>
            </a:r>
            <a:r>
              <a:rPr kumimoji="1" lang="ja-JP" altLang="en-US" dirty="0"/>
              <a:t>アドレスを問合せ</a:t>
            </a:r>
          </a:p>
          <a:p>
            <a:r>
              <a:rPr kumimoji="1" lang="ja-JP" altLang="en-US" dirty="0"/>
              <a:t>インターネットでは</a:t>
            </a:r>
            <a:r>
              <a:rPr kumimoji="1" lang="en-US" altLang="ja-JP" dirty="0"/>
              <a:t>IP</a:t>
            </a:r>
            <a:r>
              <a:rPr kumimoji="1" lang="ja-JP" altLang="en-US" dirty="0"/>
              <a:t>アドレスをもとに通信を行ないますが、通常</a:t>
            </a:r>
            <a:r>
              <a:rPr kumimoji="1" lang="en-US" altLang="ja-JP" dirty="0"/>
              <a:t>Web</a:t>
            </a:r>
            <a:r>
              <a:rPr kumimoji="1" lang="ja-JP" altLang="en-US" dirty="0"/>
              <a:t>ページを閲覧するにはブラウザに</a:t>
            </a:r>
            <a:r>
              <a:rPr kumimoji="1" lang="en-US" altLang="ja-JP" dirty="0"/>
              <a:t>URL</a:t>
            </a:r>
            <a:r>
              <a:rPr kumimoji="1" lang="ja-JP" altLang="en-US" dirty="0"/>
              <a:t>（サイトのアドレス）を入力し、</a:t>
            </a:r>
            <a:r>
              <a:rPr kumimoji="1" lang="en-US" altLang="ja-JP" dirty="0"/>
              <a:t>Web</a:t>
            </a:r>
            <a:r>
              <a:rPr kumimoji="1" lang="ja-JP" altLang="en-US" dirty="0"/>
              <a:t>サイトを管轄する</a:t>
            </a:r>
            <a:r>
              <a:rPr kumimoji="1" lang="en-US" altLang="ja-JP" dirty="0"/>
              <a:t>Web</a:t>
            </a:r>
            <a:r>
              <a:rPr kumimoji="1" lang="ja-JP" altLang="en-US" dirty="0"/>
              <a:t>サーバーにアクセスします。まずはこの</a:t>
            </a:r>
            <a:r>
              <a:rPr kumimoji="1" lang="en-US" altLang="ja-JP" dirty="0"/>
              <a:t>URL</a:t>
            </a:r>
            <a:r>
              <a:rPr kumimoji="1" lang="ja-JP" altLang="en-US" dirty="0"/>
              <a:t>に含まれるドメインを</a:t>
            </a:r>
            <a:r>
              <a:rPr kumimoji="1" lang="en-US" altLang="ja-JP" dirty="0"/>
              <a:t>IP</a:t>
            </a:r>
            <a:r>
              <a:rPr kumimoji="1" lang="ja-JP" altLang="en-US" dirty="0"/>
              <a:t>アドレスに変換して、アクセス先を特定する作業が必要になります。この作業は「名前解決」とも呼ばれます。</a:t>
            </a:r>
          </a:p>
          <a:p>
            <a:endParaRPr kumimoji="1" lang="ja-JP" altLang="en-US" dirty="0"/>
          </a:p>
          <a:p>
            <a:r>
              <a:rPr kumimoji="1" lang="en-US" altLang="ja-JP" dirty="0"/>
              <a:t>URL</a:t>
            </a:r>
            <a:r>
              <a:rPr kumimoji="1" lang="ja-JP" altLang="en-US" dirty="0"/>
              <a:t>を構成する主な要素は「ドメイン」と、ページファイルを指定する「パス」です。</a:t>
            </a:r>
            <a:r>
              <a:rPr kumimoji="1" lang="en-US" altLang="ja-JP" dirty="0"/>
              <a:t>Web</a:t>
            </a:r>
            <a:r>
              <a:rPr kumimoji="1" lang="ja-JP" altLang="en-US" dirty="0"/>
              <a:t>サイトを表示するには、</a:t>
            </a:r>
            <a:r>
              <a:rPr kumimoji="1" lang="en-US" altLang="ja-JP" dirty="0"/>
              <a:t>URL</a:t>
            </a:r>
            <a:r>
              <a:rPr kumimoji="1" lang="ja-JP" altLang="en-US" dirty="0"/>
              <a:t>のドメイン部分を抜き出して</a:t>
            </a:r>
            <a:r>
              <a:rPr kumimoji="1" lang="en-US" altLang="ja-JP" dirty="0"/>
              <a:t>DNS</a:t>
            </a:r>
            <a:r>
              <a:rPr kumimoji="1" lang="ja-JP" altLang="en-US" dirty="0"/>
              <a:t>サーバーに照会し、通信相手となる</a:t>
            </a:r>
            <a:r>
              <a:rPr kumimoji="1" lang="en-US" altLang="ja-JP" dirty="0"/>
              <a:t>Web</a:t>
            </a:r>
            <a:r>
              <a:rPr kumimoji="1" lang="ja-JP" altLang="en-US" dirty="0"/>
              <a:t>サーバーの</a:t>
            </a:r>
            <a:r>
              <a:rPr kumimoji="1" lang="en-US" altLang="ja-JP" dirty="0"/>
              <a:t>IP</a:t>
            </a:r>
            <a:r>
              <a:rPr kumimoji="1" lang="ja-JP" altLang="en-US" dirty="0"/>
              <a:t>アドレスを特定します。</a:t>
            </a:r>
          </a:p>
          <a:p>
            <a:endParaRPr kumimoji="1" lang="ja-JP" altLang="en-US" dirty="0"/>
          </a:p>
          <a:p>
            <a:r>
              <a:rPr kumimoji="1" lang="ja-JP" altLang="en-US" dirty="0"/>
              <a:t>アクセス先の</a:t>
            </a:r>
            <a:r>
              <a:rPr kumimoji="1" lang="en-US" altLang="ja-JP" dirty="0"/>
              <a:t>IP</a:t>
            </a:r>
            <a:r>
              <a:rPr kumimoji="1" lang="ja-JP" altLang="en-US" dirty="0"/>
              <a:t>アドレスの送信</a:t>
            </a:r>
          </a:p>
          <a:p>
            <a:r>
              <a:rPr kumimoji="1" lang="en-US" altLang="ja-JP" dirty="0"/>
              <a:t>DNS</a:t>
            </a:r>
            <a:r>
              <a:rPr kumimoji="1" lang="ja-JP" altLang="en-US" dirty="0"/>
              <a:t>サーバーはインターネット上にいくつも存在します。クライアント端末はまず自分のネットワークに近い</a:t>
            </a:r>
            <a:r>
              <a:rPr kumimoji="1" lang="en-US" altLang="ja-JP" dirty="0"/>
              <a:t>DNS</a:t>
            </a:r>
            <a:r>
              <a:rPr kumimoji="1" lang="ja-JP" altLang="en-US" dirty="0"/>
              <a:t>サーバーに照会を行ない、</a:t>
            </a:r>
            <a:r>
              <a:rPr kumimoji="1" lang="en-US" altLang="ja-JP" dirty="0"/>
              <a:t>IP</a:t>
            </a:r>
            <a:r>
              <a:rPr kumimoji="1" lang="ja-JP" altLang="en-US" dirty="0"/>
              <a:t>アドレスを受け取る窓口とします。</a:t>
            </a:r>
            <a:r>
              <a:rPr kumimoji="1" lang="en-US" altLang="ja-JP" dirty="0"/>
              <a:t>DNS</a:t>
            </a:r>
            <a:r>
              <a:rPr kumimoji="1" lang="ja-JP" altLang="en-US" dirty="0"/>
              <a:t>サーバーはドメインの階層別に管轄分けされており、ユーザーが指定した</a:t>
            </a:r>
            <a:r>
              <a:rPr kumimoji="1" lang="en-US" altLang="ja-JP" dirty="0"/>
              <a:t>URL</a:t>
            </a:r>
            <a:r>
              <a:rPr kumimoji="1" lang="ja-JP" altLang="en-US" dirty="0"/>
              <a:t>に含まれるドメインと</a:t>
            </a:r>
            <a:r>
              <a:rPr kumimoji="1" lang="en-US" altLang="ja-JP" dirty="0"/>
              <a:t>IP</a:t>
            </a:r>
            <a:r>
              <a:rPr kumimoji="1" lang="ja-JP" altLang="en-US" dirty="0"/>
              <a:t>アドレスの対応情報を持つ</a:t>
            </a:r>
            <a:r>
              <a:rPr kumimoji="1" lang="en-US" altLang="ja-JP" dirty="0"/>
              <a:t>DNS</a:t>
            </a:r>
            <a:r>
              <a:rPr kumimoji="1" lang="ja-JP" altLang="en-US" dirty="0"/>
              <a:t>サーバーを参照するように窓口の</a:t>
            </a:r>
            <a:r>
              <a:rPr kumimoji="1" lang="en-US" altLang="ja-JP" dirty="0"/>
              <a:t>DNS</a:t>
            </a:r>
            <a:r>
              <a:rPr kumimoji="1" lang="ja-JP" altLang="en-US" dirty="0"/>
              <a:t>サーバーに応答します。</a:t>
            </a:r>
          </a:p>
          <a:p>
            <a:endParaRPr kumimoji="1" lang="ja-JP" altLang="en-US" dirty="0"/>
          </a:p>
          <a:p>
            <a:r>
              <a:rPr kumimoji="1" lang="ja-JP" altLang="en-US" dirty="0"/>
              <a:t>ドメインに対応する</a:t>
            </a:r>
            <a:r>
              <a:rPr kumimoji="1" lang="en-US" altLang="ja-JP" dirty="0"/>
              <a:t>IP</a:t>
            </a:r>
            <a:r>
              <a:rPr kumimoji="1" lang="ja-JP" altLang="en-US" dirty="0"/>
              <a:t>アドレス情報を持つ</a:t>
            </a:r>
            <a:r>
              <a:rPr kumimoji="1" lang="en-US" altLang="ja-JP" dirty="0"/>
              <a:t>DNS</a:t>
            </a:r>
            <a:r>
              <a:rPr kumimoji="1" lang="ja-JP" altLang="en-US" dirty="0"/>
              <a:t>サーバーと通信ができれば、窓口の</a:t>
            </a:r>
            <a:r>
              <a:rPr kumimoji="1" lang="en-US" altLang="ja-JP" dirty="0"/>
              <a:t>DNS</a:t>
            </a:r>
            <a:r>
              <a:rPr kumimoji="1" lang="ja-JP" altLang="en-US" dirty="0"/>
              <a:t>サーバー経由で</a:t>
            </a:r>
            <a:r>
              <a:rPr kumimoji="1" lang="en-US" altLang="ja-JP" dirty="0"/>
              <a:t>IP</a:t>
            </a:r>
            <a:r>
              <a:rPr kumimoji="1" lang="ja-JP" altLang="en-US" dirty="0"/>
              <a:t>アドレスをユーザーに返答します。</a:t>
            </a:r>
          </a:p>
          <a:p>
            <a:endParaRPr kumimoji="1" lang="ja-JP" altLang="en-US" dirty="0"/>
          </a:p>
          <a:p>
            <a:r>
              <a:rPr kumimoji="1" lang="en-US" altLang="ja-JP" dirty="0"/>
              <a:t>Web</a:t>
            </a:r>
            <a:r>
              <a:rPr kumimoji="1" lang="ja-JP" altLang="en-US" dirty="0"/>
              <a:t>サーバーにアクセスしてページデータを要求</a:t>
            </a:r>
          </a:p>
          <a:p>
            <a:r>
              <a:rPr kumimoji="1" lang="ja-JP" altLang="en-US" dirty="0"/>
              <a:t>クライアント端末は</a:t>
            </a:r>
            <a:r>
              <a:rPr kumimoji="1" lang="en-US" altLang="ja-JP" dirty="0"/>
              <a:t>DNS</a:t>
            </a:r>
            <a:r>
              <a:rPr kumimoji="1" lang="ja-JP" altLang="en-US" dirty="0"/>
              <a:t>サーバーから得た</a:t>
            </a:r>
            <a:r>
              <a:rPr kumimoji="1" lang="en-US" altLang="ja-JP" dirty="0"/>
              <a:t>IP</a:t>
            </a:r>
            <a:r>
              <a:rPr kumimoji="1" lang="ja-JP" altLang="en-US" dirty="0"/>
              <a:t>アドレスを用いて、</a:t>
            </a:r>
            <a:r>
              <a:rPr kumimoji="1" lang="en-US" altLang="ja-JP" dirty="0"/>
              <a:t>Web</a:t>
            </a:r>
            <a:r>
              <a:rPr kumimoji="1" lang="ja-JP" altLang="en-US" dirty="0"/>
              <a:t>サーバーと通信し、</a:t>
            </a:r>
            <a:r>
              <a:rPr kumimoji="1" lang="en-US" altLang="ja-JP" dirty="0"/>
              <a:t>Web</a:t>
            </a:r>
            <a:r>
              <a:rPr kumimoji="1" lang="ja-JP" altLang="en-US" dirty="0"/>
              <a:t>サイトのページファイルを送信するよう要求します。</a:t>
            </a:r>
            <a:r>
              <a:rPr kumimoji="1" lang="en-US" altLang="ja-JP" dirty="0"/>
              <a:t>Web</a:t>
            </a:r>
            <a:r>
              <a:rPr kumimoji="1" lang="ja-JP" altLang="en-US" dirty="0"/>
              <a:t>ブラウザが通信を行なうためのプロトコルや「</a:t>
            </a:r>
            <a:r>
              <a:rPr kumimoji="1" lang="en-US" altLang="ja-JP" dirty="0"/>
              <a:t>HTML</a:t>
            </a:r>
            <a:r>
              <a:rPr kumimoji="1" lang="ja-JP" altLang="en-US" dirty="0"/>
              <a:t>」方式でデータを送信してもらいます。</a:t>
            </a:r>
          </a:p>
          <a:p>
            <a:endParaRPr kumimoji="1" lang="ja-JP" altLang="en-US" dirty="0"/>
          </a:p>
          <a:p>
            <a:r>
              <a:rPr kumimoji="1" lang="en-US" altLang="ja-JP" dirty="0"/>
              <a:t>Web</a:t>
            </a:r>
            <a:r>
              <a:rPr kumimoji="1" lang="ja-JP" altLang="en-US" dirty="0"/>
              <a:t>ページの転送と表示</a:t>
            </a:r>
          </a:p>
          <a:p>
            <a:r>
              <a:rPr kumimoji="1" lang="ja-JP" altLang="en-US" dirty="0"/>
              <a:t>ページファイルの送信要求を受けた</a:t>
            </a:r>
            <a:r>
              <a:rPr kumimoji="1" lang="en-US" altLang="ja-JP" dirty="0"/>
              <a:t>Web</a:t>
            </a:r>
            <a:r>
              <a:rPr kumimoji="1" lang="ja-JP" altLang="en-US" dirty="0"/>
              <a:t>サーバーは、クライアント端末に</a:t>
            </a:r>
            <a:r>
              <a:rPr kumimoji="1" lang="en-US" altLang="ja-JP" dirty="0"/>
              <a:t>HTML</a:t>
            </a:r>
            <a:r>
              <a:rPr kumimoji="1" lang="ja-JP" altLang="en-US" dirty="0"/>
              <a:t>ファイルを送信します。送信された</a:t>
            </a:r>
            <a:r>
              <a:rPr kumimoji="1" lang="en-US" altLang="ja-JP" dirty="0"/>
              <a:t>HTML</a:t>
            </a:r>
            <a:r>
              <a:rPr kumimoji="1" lang="ja-JP" altLang="en-US" dirty="0"/>
              <a:t>ファイルは</a:t>
            </a:r>
            <a:r>
              <a:rPr kumimoji="1" lang="en-US" altLang="ja-JP" dirty="0"/>
              <a:t>Web</a:t>
            </a:r>
            <a:r>
              <a:rPr kumimoji="1" lang="ja-JP" altLang="en-US" dirty="0"/>
              <a:t>ブラウザに表示され、ユーザーは</a:t>
            </a:r>
            <a:r>
              <a:rPr kumimoji="1" lang="en-US" altLang="ja-JP" dirty="0"/>
              <a:t>URL</a:t>
            </a:r>
            <a:r>
              <a:rPr kumimoji="1" lang="ja-JP" altLang="en-US" dirty="0"/>
              <a:t>で指定したサイトページを閲覧できます。</a:t>
            </a:r>
          </a:p>
          <a:p>
            <a:r>
              <a:rPr kumimoji="1" lang="en-US" altLang="ja-JP" dirty="0"/>
              <a:t>Web</a:t>
            </a:r>
            <a:r>
              <a:rPr kumimoji="1" lang="ja-JP" altLang="en-US" dirty="0"/>
              <a:t>ページのデータ送信は</a:t>
            </a:r>
            <a:r>
              <a:rPr kumimoji="1" lang="en-US" altLang="ja-JP" dirty="0"/>
              <a:t>1</a:t>
            </a:r>
            <a:r>
              <a:rPr kumimoji="1" lang="ja-JP" altLang="en-US" dirty="0"/>
              <a:t>回のやり取りで完了することはなく、何回にも分けてデータを送受信するのが普通です。</a:t>
            </a:r>
          </a:p>
          <a:p>
            <a:endParaRPr kumimoji="1" lang="ja-JP" altLang="en-US" dirty="0"/>
          </a:p>
          <a:p>
            <a:r>
              <a:rPr kumimoji="1" lang="ja-JP" altLang="en-US" dirty="0"/>
              <a:t>以上のような</a:t>
            </a:r>
            <a:r>
              <a:rPr kumimoji="1" lang="en-US" altLang="ja-JP" dirty="0"/>
              <a:t>4</a:t>
            </a:r>
            <a:r>
              <a:rPr kumimoji="1" lang="ja-JP" altLang="en-US" dirty="0"/>
              <a:t>つの手順を踏み、</a:t>
            </a:r>
            <a:r>
              <a:rPr kumimoji="1" lang="en-US" altLang="ja-JP" dirty="0"/>
              <a:t>Web</a:t>
            </a:r>
            <a:r>
              <a:rPr kumimoji="1" lang="ja-JP" altLang="en-US" dirty="0"/>
              <a:t>サイトや</a:t>
            </a:r>
            <a:r>
              <a:rPr kumimoji="1" lang="en-US" altLang="ja-JP" dirty="0"/>
              <a:t>Web</a:t>
            </a:r>
            <a:r>
              <a:rPr kumimoji="1" lang="ja-JP" altLang="en-US" dirty="0"/>
              <a:t>ページは表示されます。</a:t>
            </a:r>
            <a:endParaRPr kumimoji="1" lang="en-US" altLang="ja-JP" dirty="0"/>
          </a:p>
          <a:p>
            <a:endParaRPr kumimoji="1" lang="en-US" altLang="ja-JP" dirty="0"/>
          </a:p>
          <a:p>
            <a:r>
              <a:rPr kumimoji="1" lang="ja-JP" altLang="en-US" dirty="0"/>
              <a:t>実際</a:t>
            </a:r>
            <a:r>
              <a:rPr kumimoji="1" lang="ja-JP" altLang="en-US" dirty="0" smtClean="0"/>
              <a:t>は①～②でもっと複雑</a:t>
            </a:r>
            <a:r>
              <a:rPr kumimoji="1" lang="ja-JP" altLang="en-US" dirty="0"/>
              <a:t>なルーティングが</a:t>
            </a:r>
            <a:r>
              <a:rPr kumimoji="1" lang="ja-JP" altLang="en-US" dirty="0" smtClean="0"/>
              <a:t>なされる</a:t>
            </a:r>
            <a:endParaRPr kumimoji="1" lang="en-US" altLang="ja-JP" dirty="0" smtClean="0"/>
          </a:p>
          <a:p>
            <a:r>
              <a:rPr kumimoji="1" lang="ja-JP" altLang="en-US" dirty="0" smtClean="0"/>
              <a:t>指定された</a:t>
            </a:r>
            <a:r>
              <a:rPr kumimoji="1" lang="en-US" altLang="ja-JP" dirty="0" smtClean="0"/>
              <a:t>DNS</a:t>
            </a:r>
            <a:r>
              <a:rPr kumimoji="1" lang="ja-JP" altLang="en-US" dirty="0" smtClean="0"/>
              <a:t>サーバへアクセス（プロバイダなどが持つ）→ルート</a:t>
            </a:r>
            <a:r>
              <a:rPr kumimoji="1" lang="en-US" altLang="ja-JP" dirty="0" smtClean="0"/>
              <a:t>DNS</a:t>
            </a:r>
            <a:r>
              <a:rPr kumimoji="1" lang="ja-JP" altLang="en-US" dirty="0" smtClean="0"/>
              <a:t>から </a:t>
            </a:r>
            <a:r>
              <a:rPr kumimoji="1" lang="en-US" altLang="ja-JP" dirty="0" smtClean="0"/>
              <a:t>.</a:t>
            </a:r>
            <a:r>
              <a:rPr kumimoji="1" lang="en-US" altLang="ja-JP" dirty="0" err="1" smtClean="0"/>
              <a:t>jp</a:t>
            </a:r>
            <a:r>
              <a:rPr kumimoji="1" lang="ja-JP" altLang="en-US" dirty="0" smtClean="0"/>
              <a:t>サーバのアドレスをもらう→</a:t>
            </a:r>
            <a:r>
              <a:rPr kumimoji="1" lang="en-US" altLang="ja-JP" dirty="0" smtClean="0"/>
              <a:t>.</a:t>
            </a:r>
            <a:r>
              <a:rPr kumimoji="1" lang="en-US" altLang="ja-JP" dirty="0" err="1" smtClean="0"/>
              <a:t>jp</a:t>
            </a:r>
            <a:r>
              <a:rPr kumimoji="1" lang="ja-JP" altLang="en-US" dirty="0" smtClean="0"/>
              <a:t>サーバーから</a:t>
            </a:r>
            <a:r>
              <a:rPr kumimoji="1" lang="en-US" altLang="ja-JP" dirty="0" smtClean="0"/>
              <a:t>co.jp</a:t>
            </a:r>
            <a:r>
              <a:rPr kumimoji="1" lang="ja-JP" altLang="en-US" dirty="0" smtClean="0"/>
              <a:t>サーバのアドレスをもらう</a:t>
            </a:r>
            <a:endParaRPr kumimoji="1" lang="en-US" altLang="ja-JP" dirty="0" smtClean="0"/>
          </a:p>
          <a:p>
            <a:r>
              <a:rPr kumimoji="1" lang="ja-JP" altLang="en-US" dirty="0" smtClean="0"/>
              <a:t>→</a:t>
            </a:r>
            <a:r>
              <a:rPr kumimoji="1" lang="en-US" altLang="ja-JP" dirty="0" smtClean="0"/>
              <a:t>co.jp</a:t>
            </a:r>
            <a:r>
              <a:rPr kumimoji="1" lang="ja-JP" altLang="en-US" dirty="0" smtClean="0"/>
              <a:t>サーバーから</a:t>
            </a:r>
            <a:r>
              <a:rPr kumimoji="1" lang="en-US" altLang="ja-JP" dirty="0" smtClean="0"/>
              <a:t>hoge.co.jp</a:t>
            </a:r>
            <a:r>
              <a:rPr kumimoji="1" lang="ja-JP" altLang="en-US" dirty="0" smtClean="0"/>
              <a:t>サーバのアドレスをもらう</a:t>
            </a:r>
            <a:endParaRPr kumimoji="1" lang="en-US" altLang="ja-JP" dirty="0" smtClean="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22</a:t>
            </a:fld>
            <a:endParaRPr kumimoji="1" lang="ja-JP" altLang="en-US"/>
          </a:p>
        </p:txBody>
      </p:sp>
    </p:spTree>
    <p:extLst>
      <p:ext uri="{BB962C8B-B14F-4D97-AF65-F5344CB8AC3E}">
        <p14:creationId xmlns:p14="http://schemas.microsoft.com/office/powerpoint/2010/main" val="965077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Cent</a:t>
            </a:r>
            <a:r>
              <a:rPr lang="ja-JP" altLang="en-US" dirty="0"/>
              <a:t>がよくつかわれるのは　商用で信頼のある</a:t>
            </a:r>
            <a:r>
              <a:rPr lang="en-US" altLang="ja-JP" dirty="0"/>
              <a:t>Red Hat Enterprise Linux</a:t>
            </a:r>
          </a:p>
          <a:p>
            <a:r>
              <a:rPr lang="ja-JP" altLang="en-US" dirty="0"/>
              <a:t>からライセンス的に問題のある部分を除去したフリーのディストリだ</a:t>
            </a:r>
            <a:r>
              <a:rPr lang="ja-JP" altLang="en-US" dirty="0" smtClean="0"/>
              <a:t>から</a:t>
            </a:r>
            <a:endParaRPr lang="en-US" altLang="ja-JP" dirty="0" smtClean="0"/>
          </a:p>
          <a:p>
            <a:endParaRPr lang="en-US" altLang="ja-JP" dirty="0" smtClean="0"/>
          </a:p>
          <a:p>
            <a:r>
              <a:rPr kumimoji="1" lang="en-US" altLang="ja-JP" dirty="0" smtClean="0"/>
              <a:t>Linux</a:t>
            </a:r>
            <a:r>
              <a:rPr kumimoji="1" lang="ja-JP" altLang="en-US" dirty="0" smtClean="0"/>
              <a:t>が使われる理由は諸々あるけど　</a:t>
            </a:r>
            <a:r>
              <a:rPr kumimoji="1" lang="en-US" altLang="ja-JP" dirty="0" err="1" smtClean="0"/>
              <a:t>Appache</a:t>
            </a:r>
            <a:r>
              <a:rPr kumimoji="1" lang="ja-JP" altLang="en-US" dirty="0" smtClean="0"/>
              <a:t>がもともと</a:t>
            </a:r>
            <a:r>
              <a:rPr kumimoji="1" lang="en-US" altLang="ja-JP" dirty="0" smtClean="0"/>
              <a:t>Linux</a:t>
            </a:r>
            <a:r>
              <a:rPr kumimoji="1" lang="ja-JP" altLang="en-US" dirty="0" smtClean="0"/>
              <a:t>前提で作られていることが大きいかも</a:t>
            </a:r>
            <a:endParaRPr kumimoji="1" lang="en-US" altLang="ja-JP" dirty="0" smtClean="0"/>
          </a:p>
          <a:p>
            <a:endParaRPr kumimoji="1" lang="en-US" altLang="ja-JP" dirty="0" smtClean="0"/>
          </a:p>
          <a:p>
            <a:r>
              <a:rPr kumimoji="1" lang="en-US" altLang="ja-JP" dirty="0" smtClean="0"/>
              <a:t>IIS</a:t>
            </a:r>
          </a:p>
          <a:p>
            <a:r>
              <a:rPr kumimoji="1" lang="en-US" altLang="ja-JP" sz="1200" b="0" i="0" kern="1200" dirty="0" smtClean="0">
                <a:solidFill>
                  <a:schemeClr val="tx1"/>
                </a:solidFill>
                <a:effectLst/>
                <a:latin typeface="+mn-lt"/>
                <a:ea typeface="+mn-ea"/>
                <a:cs typeface="+mn-cs"/>
              </a:rPr>
              <a:t>Internet Information Services</a:t>
            </a:r>
            <a:r>
              <a:rPr kumimoji="1" lang="ja-JP" altLang="en-US" sz="1200" b="0" i="0" kern="1200" dirty="0" smtClean="0">
                <a:solidFill>
                  <a:schemeClr val="tx1"/>
                </a:solidFill>
                <a:effectLst/>
                <a:latin typeface="+mn-lt"/>
                <a:ea typeface="+mn-ea"/>
                <a:cs typeface="+mn-cs"/>
              </a:rPr>
              <a:t>　</a:t>
            </a:r>
            <a:r>
              <a:rPr kumimoji="1" lang="en-US" altLang="ja-JP" sz="1200" b="0" i="0" kern="1200" dirty="0" smtClean="0">
                <a:solidFill>
                  <a:schemeClr val="tx1"/>
                </a:solidFill>
                <a:effectLst/>
                <a:latin typeface="+mn-lt"/>
                <a:ea typeface="+mn-ea"/>
                <a:cs typeface="+mn-cs"/>
              </a:rPr>
              <a:t>Windows</a:t>
            </a:r>
            <a:r>
              <a:rPr kumimoji="1" lang="ja-JP" altLang="en-US" sz="1200" b="0" i="0" kern="1200" dirty="0" smtClean="0">
                <a:solidFill>
                  <a:schemeClr val="tx1"/>
                </a:solidFill>
                <a:effectLst/>
                <a:latin typeface="+mn-lt"/>
                <a:ea typeface="+mn-ea"/>
                <a:cs typeface="+mn-cs"/>
              </a:rPr>
              <a:t>標準のサーバ</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23</a:t>
            </a:fld>
            <a:endParaRPr kumimoji="1" lang="ja-JP" altLang="en-US"/>
          </a:p>
        </p:txBody>
      </p:sp>
    </p:spTree>
    <p:extLst>
      <p:ext uri="{BB962C8B-B14F-4D97-AF65-F5344CB8AC3E}">
        <p14:creationId xmlns:p14="http://schemas.microsoft.com/office/powerpoint/2010/main" val="209449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25</a:t>
            </a:fld>
            <a:endParaRPr kumimoji="1" lang="ja-JP" altLang="en-US"/>
          </a:p>
        </p:txBody>
      </p:sp>
    </p:spTree>
    <p:extLst>
      <p:ext uri="{BB962C8B-B14F-4D97-AF65-F5344CB8AC3E}">
        <p14:creationId xmlns:p14="http://schemas.microsoft.com/office/powerpoint/2010/main" val="253167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クロスプラットフォーム：</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や</a:t>
            </a:r>
            <a:r>
              <a:rPr kumimoji="1" lang="en-US" altLang="ja-JP" sz="1200" b="0" i="0" kern="1200" dirty="0" err="1">
                <a:solidFill>
                  <a:schemeClr val="tx1"/>
                </a:solidFill>
                <a:effectLst/>
                <a:latin typeface="+mn-lt"/>
                <a:ea typeface="+mn-ea"/>
                <a:cs typeface="+mn-cs"/>
              </a:rPr>
              <a:t>macOS</a:t>
            </a:r>
            <a:r>
              <a:rPr kumimoji="1" lang="ja-JP" altLang="en-US" sz="1200" b="0" i="0" kern="1200" dirty="0">
                <a:solidFill>
                  <a:schemeClr val="tx1"/>
                </a:solidFill>
                <a:effectLst/>
                <a:latin typeface="+mn-lt"/>
                <a:ea typeface="+mn-ea"/>
                <a:cs typeface="+mn-cs"/>
              </a:rPr>
              <a:t>など異なるプラットフォーム上で、同じ仕様のアプリケーションを動作させるプログラムのこと</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マルチプラットフォームとも</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27</a:t>
            </a:fld>
            <a:endParaRPr kumimoji="1" lang="ja-JP" altLang="en-US"/>
          </a:p>
        </p:txBody>
      </p:sp>
    </p:spTree>
    <p:extLst>
      <p:ext uri="{BB962C8B-B14F-4D97-AF65-F5344CB8AC3E}">
        <p14:creationId xmlns:p14="http://schemas.microsoft.com/office/powerpoint/2010/main" val="294392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32</a:t>
            </a:fld>
            <a:endParaRPr kumimoji="1" lang="ja-JP" altLang="en-US"/>
          </a:p>
        </p:txBody>
      </p:sp>
    </p:spTree>
    <p:extLst>
      <p:ext uri="{BB962C8B-B14F-4D97-AF65-F5344CB8AC3E}">
        <p14:creationId xmlns:p14="http://schemas.microsoft.com/office/powerpoint/2010/main" val="425066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40</a:t>
            </a:fld>
            <a:endParaRPr kumimoji="1" lang="ja-JP" altLang="en-US"/>
          </a:p>
        </p:txBody>
      </p:sp>
    </p:spTree>
    <p:extLst>
      <p:ext uri="{BB962C8B-B14F-4D97-AF65-F5344CB8AC3E}">
        <p14:creationId xmlns:p14="http://schemas.microsoft.com/office/powerpoint/2010/main" val="387707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マークアップ言語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HTML</a:t>
            </a:r>
            <a:r>
              <a:rPr lang="ja-JP" altLang="en-US" dirty="0"/>
              <a:t>は命令通りに処理を実行するプログラミング言語とは違い、あくまでも文章の構造を整理しているだけ。</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そのためマークアップ</a:t>
            </a:r>
            <a:r>
              <a:rPr lang="en-US" altLang="ja-JP" dirty="0"/>
              <a:t>(</a:t>
            </a:r>
            <a:r>
              <a:rPr lang="ja-JP" altLang="en-US" dirty="0"/>
              <a:t>構造に目印をつける</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これをさらに簡潔化したものを軽量マークアップ言語と</a:t>
            </a:r>
            <a:r>
              <a:rPr lang="ja-JP" altLang="en-US" dirty="0" smtClean="0"/>
              <a:t>いう　</a:t>
            </a:r>
            <a:r>
              <a:rPr lang="en-US" altLang="ja-JP" dirty="0" smtClean="0"/>
              <a:t>markdown</a:t>
            </a:r>
            <a:r>
              <a:rPr lang="ja-JP" altLang="en-US" dirty="0" smtClean="0"/>
              <a:t>などが該当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拡張子は「</a:t>
            </a:r>
            <a:r>
              <a:rPr lang="en-US" altLang="ja-JP" dirty="0"/>
              <a:t>html</a:t>
            </a:r>
            <a:r>
              <a:rPr lang="ja-JP" altLang="en-US" dirty="0"/>
              <a:t>」</a:t>
            </a:r>
            <a:r>
              <a:rPr lang="en-US" altLang="ja-JP" dirty="0"/>
              <a:t>or</a:t>
            </a:r>
            <a:r>
              <a:rPr lang="ja-JP" altLang="en-US" dirty="0"/>
              <a:t>「</a:t>
            </a:r>
            <a:r>
              <a:rPr lang="en-US" altLang="ja-JP" dirty="0"/>
              <a:t>htm</a:t>
            </a:r>
            <a:r>
              <a:rPr lang="ja-JP" altLang="en-US" dirty="0"/>
              <a:t>」</a:t>
            </a:r>
            <a:endParaRPr kumimoji="1" lang="en-US" altLang="ja-JP" dirty="0"/>
          </a:p>
          <a:p>
            <a:r>
              <a:rPr kumimoji="1" lang="ja-JP" altLang="en-US" dirty="0"/>
              <a:t>過去に拡張子は</a:t>
            </a:r>
            <a:r>
              <a:rPr kumimoji="1" lang="en-US" altLang="ja-JP" dirty="0"/>
              <a:t>3</a:t>
            </a:r>
            <a:r>
              <a:rPr kumimoji="1" lang="ja-JP" altLang="en-US" dirty="0"/>
              <a:t>文字にしようという動きがあったため</a:t>
            </a:r>
            <a:r>
              <a:rPr kumimoji="1" lang="en-US" altLang="ja-JP" dirty="0"/>
              <a:t>htm</a:t>
            </a:r>
            <a:r>
              <a:rPr kumimoji="1" lang="ja-JP" altLang="en-US" dirty="0"/>
              <a:t>が存在</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u="sng" dirty="0">
                <a:solidFill>
                  <a:srgbClr val="1A0DAB"/>
                </a:solidFill>
                <a:effectLst/>
                <a:latin typeface="arial" panose="020B0604020202020204" pitchFamily="34" charset="0"/>
                <a:hlinkClick r:id="rId3"/>
              </a:rPr>
              <a:t/>
            </a:r>
            <a:br>
              <a:rPr lang="en-US" altLang="ja-JP" b="0" i="0" u="sng" dirty="0">
                <a:solidFill>
                  <a:srgbClr val="1A0DAB"/>
                </a:solidFill>
                <a:effectLst/>
                <a:latin typeface="arial" panose="020B0604020202020204" pitchFamily="34" charset="0"/>
                <a:hlinkClick r:id="rId3"/>
              </a:rPr>
            </a:br>
            <a:r>
              <a:rPr lang="en-US" altLang="ja-JP" b="0" i="0" u="sng" dirty="0">
                <a:solidFill>
                  <a:srgbClr val="1A0DAB"/>
                </a:solidFill>
                <a:effectLst/>
                <a:latin typeface="arial" panose="020B0604020202020204" pitchFamily="34" charset="0"/>
                <a:hlinkClick r:id="rId3"/>
              </a:rPr>
              <a:t>World Wide Web Consortium</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41</a:t>
            </a:fld>
            <a:endParaRPr kumimoji="1" lang="ja-JP" altLang="en-US"/>
          </a:p>
        </p:txBody>
      </p:sp>
    </p:spTree>
    <p:extLst>
      <p:ext uri="{BB962C8B-B14F-4D97-AF65-F5344CB8AC3E}">
        <p14:creationId xmlns:p14="http://schemas.microsoft.com/office/powerpoint/2010/main" val="55440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42</a:t>
            </a:fld>
            <a:endParaRPr kumimoji="1" lang="ja-JP" altLang="en-US"/>
          </a:p>
        </p:txBody>
      </p:sp>
    </p:spTree>
    <p:extLst>
      <p:ext uri="{BB962C8B-B14F-4D97-AF65-F5344CB8AC3E}">
        <p14:creationId xmlns:p14="http://schemas.microsoft.com/office/powerpoint/2010/main" val="193423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クライアントサイドスクリプト</a:t>
            </a:r>
            <a:endParaRPr kumimoji="1" lang="en-US" altLang="ja-JP" dirty="0" smtClean="0"/>
          </a:p>
          <a:p>
            <a:r>
              <a:rPr kumimoji="1" lang="ja-JP" altLang="en-US" dirty="0" smtClean="0"/>
              <a:t>利点：マウスの現在位置などブラウザの情報を取得できる。</a:t>
            </a:r>
            <a:endParaRPr kumimoji="1" lang="en-US" altLang="ja-JP" dirty="0" smtClean="0"/>
          </a:p>
          <a:p>
            <a:r>
              <a:rPr kumimoji="1" lang="ja-JP" altLang="en-US" dirty="0" smtClean="0"/>
              <a:t>欠点：コードの実行がブラウザに依存するため、使用するブラウザによっては正常に動かない可能性がある。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43</a:t>
            </a:fld>
            <a:endParaRPr kumimoji="1" lang="ja-JP" altLang="en-US"/>
          </a:p>
        </p:txBody>
      </p:sp>
    </p:spTree>
    <p:extLst>
      <p:ext uri="{BB962C8B-B14F-4D97-AF65-F5344CB8AC3E}">
        <p14:creationId xmlns:p14="http://schemas.microsoft.com/office/powerpoint/2010/main" val="89049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5</a:t>
            </a:fld>
            <a:endParaRPr kumimoji="1" lang="ja-JP" altLang="en-US"/>
          </a:p>
        </p:txBody>
      </p:sp>
    </p:spTree>
    <p:extLst>
      <p:ext uri="{BB962C8B-B14F-4D97-AF65-F5344CB8AC3E}">
        <p14:creationId xmlns:p14="http://schemas.microsoft.com/office/powerpoint/2010/main" val="80962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57</a:t>
            </a:fld>
            <a:endParaRPr lang="ja-JP" altLang="en-US">
              <a:solidFill>
                <a:prstClr val="black"/>
              </a:solidFill>
            </a:endParaRPr>
          </a:p>
        </p:txBody>
      </p:sp>
    </p:spTree>
    <p:extLst>
      <p:ext uri="{BB962C8B-B14F-4D97-AF65-F5344CB8AC3E}">
        <p14:creationId xmlns:p14="http://schemas.microsoft.com/office/powerpoint/2010/main" val="428510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58</a:t>
            </a:fld>
            <a:endParaRPr lang="ja-JP" altLang="en-US">
              <a:solidFill>
                <a:prstClr val="black"/>
              </a:solidFill>
            </a:endParaRPr>
          </a:p>
        </p:txBody>
      </p:sp>
    </p:spTree>
    <p:extLst>
      <p:ext uri="{BB962C8B-B14F-4D97-AF65-F5344CB8AC3E}">
        <p14:creationId xmlns:p14="http://schemas.microsoft.com/office/powerpoint/2010/main" val="231889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60</a:t>
            </a:fld>
            <a:endParaRPr lang="ja-JP" altLang="en-US">
              <a:solidFill>
                <a:prstClr val="black"/>
              </a:solidFill>
            </a:endParaRPr>
          </a:p>
        </p:txBody>
      </p:sp>
    </p:spTree>
    <p:extLst>
      <p:ext uri="{BB962C8B-B14F-4D97-AF65-F5344CB8AC3E}">
        <p14:creationId xmlns:p14="http://schemas.microsoft.com/office/powerpoint/2010/main" val="283213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61</a:t>
            </a:fld>
            <a:endParaRPr lang="ja-JP" altLang="en-US">
              <a:solidFill>
                <a:prstClr val="black"/>
              </a:solidFill>
            </a:endParaRPr>
          </a:p>
        </p:txBody>
      </p:sp>
    </p:spTree>
    <p:extLst>
      <p:ext uri="{BB962C8B-B14F-4D97-AF65-F5344CB8AC3E}">
        <p14:creationId xmlns:p14="http://schemas.microsoft.com/office/powerpoint/2010/main" val="2052811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符号の反転では現在の符号が</a:t>
            </a:r>
            <a:r>
              <a:rPr kumimoji="1" lang="en-US" altLang="ja-JP" dirty="0" smtClean="0"/>
              <a:t>+</a:t>
            </a:r>
            <a:r>
              <a:rPr kumimoji="1" lang="ja-JP" altLang="en-US" dirty="0" smtClean="0"/>
              <a:t>なら</a:t>
            </a:r>
            <a:r>
              <a:rPr kumimoji="1" lang="en-US" altLang="ja-JP" dirty="0" smtClean="0"/>
              <a:t>-</a:t>
            </a:r>
            <a:r>
              <a:rPr kumimoji="1" lang="ja-JP" altLang="en-US" dirty="0" smtClean="0"/>
              <a:t>へ、</a:t>
            </a:r>
            <a:r>
              <a:rPr kumimoji="1" lang="en-US" altLang="ja-JP" dirty="0" smtClean="0"/>
              <a:t>-</a:t>
            </a:r>
            <a:r>
              <a:rPr kumimoji="1" lang="ja-JP" altLang="en-US" dirty="0" smtClean="0"/>
              <a:t>なら</a:t>
            </a:r>
            <a:r>
              <a:rPr kumimoji="1" lang="en-US" altLang="ja-JP" dirty="0" smtClean="0"/>
              <a:t>+</a:t>
            </a:r>
            <a:r>
              <a:rPr kumimoji="1" lang="ja-JP" altLang="en-US" dirty="0" smtClean="0"/>
              <a:t>になる</a:t>
            </a:r>
            <a:endParaRPr kumimoji="1" lang="en-US" altLang="ja-JP" dirty="0" smtClean="0"/>
          </a:p>
          <a:p>
            <a:r>
              <a:rPr kumimoji="1" lang="ja-JP" altLang="en-US" dirty="0" smtClean="0"/>
              <a:t>算術演算する際は代入先を指定する必要がある。</a:t>
            </a:r>
            <a:endParaRPr kumimoji="1" lang="en-US" altLang="ja-JP" dirty="0" smtClean="0"/>
          </a:p>
          <a:p>
            <a:endParaRPr kumimoji="1" lang="en-US" altLang="ja-JP" dirty="0" smtClean="0"/>
          </a:p>
          <a:p>
            <a:r>
              <a:rPr kumimoji="1" lang="ja-JP" altLang="en-US" dirty="0" smtClean="0"/>
              <a:t>演算の順番について</a:t>
            </a:r>
            <a:endParaRPr kumimoji="1" lang="en-US" altLang="ja-JP" dirty="0" smtClean="0"/>
          </a:p>
          <a:p>
            <a:r>
              <a:rPr kumimoji="1" lang="ja-JP" altLang="en-US" dirty="0" smtClean="0"/>
              <a:t>かっこつけたほうが見やすいしわかりやすい</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64</a:t>
            </a:fld>
            <a:endParaRPr lang="ja-JP" altLang="en-US">
              <a:solidFill>
                <a:prstClr val="black"/>
              </a:solidFill>
            </a:endParaRPr>
          </a:p>
        </p:txBody>
      </p:sp>
    </p:spTree>
    <p:extLst>
      <p:ext uri="{BB962C8B-B14F-4D97-AF65-F5344CB8AC3E}">
        <p14:creationId xmlns:p14="http://schemas.microsoft.com/office/powerpoint/2010/main" val="162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65</a:t>
            </a:fld>
            <a:endParaRPr kumimoji="1" lang="ja-JP" altLang="en-US"/>
          </a:p>
        </p:txBody>
      </p:sp>
    </p:spTree>
    <p:extLst>
      <p:ext uri="{BB962C8B-B14F-4D97-AF65-F5344CB8AC3E}">
        <p14:creationId xmlns:p14="http://schemas.microsoft.com/office/powerpoint/2010/main" val="1861402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amazon.co.jp/</a:t>
            </a:r>
            <a:r>
              <a:rPr kumimoji="1" lang="en-US" altLang="ja-JP" dirty="0" err="1" smtClean="0"/>
              <a:t>s?k</a:t>
            </a:r>
            <a:r>
              <a:rPr kumimoji="1" lang="en-US" altLang="ja-JP" dirty="0" smtClean="0"/>
              <a:t>=</a:t>
            </a:r>
            <a:r>
              <a:rPr kumimoji="1" lang="ja-JP" altLang="en-US" dirty="0" smtClean="0"/>
              <a:t>キーワード と直接入力すれば</a:t>
            </a:r>
            <a:r>
              <a:rPr kumimoji="1" lang="en-US" altLang="ja-JP" dirty="0" smtClean="0"/>
              <a:t>GET</a:t>
            </a:r>
            <a:r>
              <a:rPr kumimoji="1" lang="ja-JP" altLang="en-US" dirty="0" smtClean="0"/>
              <a:t>の動作を確認できる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69</a:t>
            </a:fld>
            <a:endParaRPr kumimoji="1" lang="ja-JP" altLang="en-US"/>
          </a:p>
        </p:txBody>
      </p:sp>
    </p:spTree>
    <p:extLst>
      <p:ext uri="{BB962C8B-B14F-4D97-AF65-F5344CB8AC3E}">
        <p14:creationId xmlns:p14="http://schemas.microsoft.com/office/powerpoint/2010/main" val="123520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70</a:t>
            </a:fld>
            <a:endParaRPr kumimoji="1" lang="ja-JP" altLang="en-US"/>
          </a:p>
        </p:txBody>
      </p:sp>
    </p:spTree>
    <p:extLst>
      <p:ext uri="{BB962C8B-B14F-4D97-AF65-F5344CB8AC3E}">
        <p14:creationId xmlns:p14="http://schemas.microsoft.com/office/powerpoint/2010/main" val="92011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73</a:t>
            </a:fld>
            <a:endParaRPr kumimoji="1" lang="ja-JP" altLang="en-US"/>
          </a:p>
        </p:txBody>
      </p:sp>
    </p:spTree>
    <p:extLst>
      <p:ext uri="{BB962C8B-B14F-4D97-AF65-F5344CB8AC3E}">
        <p14:creationId xmlns:p14="http://schemas.microsoft.com/office/powerpoint/2010/main" val="4902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74</a:t>
            </a:fld>
            <a:endParaRPr kumimoji="1" lang="ja-JP" altLang="en-US"/>
          </a:p>
        </p:txBody>
      </p:sp>
    </p:spTree>
    <p:extLst>
      <p:ext uri="{BB962C8B-B14F-4D97-AF65-F5344CB8AC3E}">
        <p14:creationId xmlns:p14="http://schemas.microsoft.com/office/powerpoint/2010/main" val="92646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a:t>
            </a:fld>
            <a:endParaRPr kumimoji="1" lang="ja-JP" altLang="en-US"/>
          </a:p>
        </p:txBody>
      </p:sp>
    </p:spTree>
    <p:extLst>
      <p:ext uri="{BB962C8B-B14F-4D97-AF65-F5344CB8AC3E}">
        <p14:creationId xmlns:p14="http://schemas.microsoft.com/office/powerpoint/2010/main" val="269024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76</a:t>
            </a:fld>
            <a:endParaRPr kumimoji="1" lang="ja-JP" altLang="en-US"/>
          </a:p>
        </p:txBody>
      </p:sp>
    </p:spTree>
    <p:extLst>
      <p:ext uri="{BB962C8B-B14F-4D97-AF65-F5344CB8AC3E}">
        <p14:creationId xmlns:p14="http://schemas.microsoft.com/office/powerpoint/2010/main" val="326036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80</a:t>
            </a:fld>
            <a:endParaRPr kumimoji="1" lang="ja-JP" altLang="en-US"/>
          </a:p>
        </p:txBody>
      </p:sp>
    </p:spTree>
    <p:extLst>
      <p:ext uri="{BB962C8B-B14F-4D97-AF65-F5344CB8AC3E}">
        <p14:creationId xmlns:p14="http://schemas.microsoft.com/office/powerpoint/2010/main" val="170613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上から下に一本道で進んでいく。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82</a:t>
            </a:fld>
            <a:endParaRPr kumimoji="1" lang="ja-JP" altLang="en-US"/>
          </a:p>
        </p:txBody>
      </p:sp>
    </p:spTree>
    <p:extLst>
      <p:ext uri="{BB962C8B-B14F-4D97-AF65-F5344CB8AC3E}">
        <p14:creationId xmlns:p14="http://schemas.microsoft.com/office/powerpoint/2010/main" val="230950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今回から学ぶ制御構造では一本道ではなく条件による分岐や繰り返し等の処理が行われる。</a:t>
            </a:r>
            <a:endParaRPr kumimoji="1" lang="en-US" altLang="ja-JP" dirty="0" smtClean="0"/>
          </a:p>
          <a:p>
            <a:r>
              <a:rPr kumimoji="1" lang="ja-JP" altLang="en-US" dirty="0" smtClean="0"/>
              <a:t>例として分岐処理を挙げると、「今日は晴れているか」という条件に対して、ＹＥＳならピクニックへＮＯなら読書をするといった感じ</a:t>
            </a:r>
            <a:endParaRPr kumimoji="1" lang="en-US" altLang="ja-JP" dirty="0" smtClean="0"/>
          </a:p>
          <a:p>
            <a:r>
              <a:rPr kumimoji="1" lang="ja-JP" altLang="en-US" dirty="0" smtClean="0"/>
              <a:t>今回は例に挙げた分岐処理を行うための制御文「</a:t>
            </a:r>
            <a:r>
              <a:rPr kumimoji="1" lang="en-US" altLang="ja-JP" dirty="0" smtClean="0"/>
              <a:t>if</a:t>
            </a:r>
            <a:r>
              <a:rPr kumimoji="1" lang="ja-JP" altLang="en-US" dirty="0" smtClean="0"/>
              <a:t>文」を学んでいく。</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83</a:t>
            </a:fld>
            <a:endParaRPr kumimoji="1" lang="ja-JP" altLang="en-US"/>
          </a:p>
        </p:txBody>
      </p:sp>
    </p:spTree>
    <p:extLst>
      <p:ext uri="{BB962C8B-B14F-4D97-AF65-F5344CB8AC3E}">
        <p14:creationId xmlns:p14="http://schemas.microsoft.com/office/powerpoint/2010/main" val="1216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そもそも</a:t>
            </a:r>
            <a:r>
              <a:rPr kumimoji="1" lang="en-US" altLang="ja-JP" dirty="0" smtClean="0"/>
              <a:t>if</a:t>
            </a:r>
            <a:r>
              <a:rPr kumimoji="1" lang="ja-JP" altLang="en-US" dirty="0" smtClean="0"/>
              <a:t>文とはどういったものなのか。上記を交え説明</a:t>
            </a:r>
            <a:endParaRPr kumimoji="1" lang="en-US" altLang="ja-JP" dirty="0" smtClean="0"/>
          </a:p>
          <a:p>
            <a:r>
              <a:rPr kumimoji="1" lang="en-US" altLang="ja-JP" dirty="0" smtClean="0"/>
              <a:t>“</a:t>
            </a:r>
            <a:r>
              <a:rPr kumimoji="1" lang="ja-JP" altLang="en-US" dirty="0" smtClean="0"/>
              <a:t>条件を付けることで処理の分岐を行える</a:t>
            </a:r>
            <a:r>
              <a:rPr kumimoji="1" lang="en-US" altLang="ja-JP" dirty="0" smtClean="0"/>
              <a:t>”</a:t>
            </a:r>
            <a:r>
              <a:rPr kumimoji="1" lang="ja-JP" altLang="en-US" dirty="0" smtClean="0"/>
              <a:t>（ＰＬＣの時に出てきた、いわゆる条件制御）</a:t>
            </a:r>
            <a:endParaRPr kumimoji="1" lang="en-US" altLang="ja-JP" dirty="0" smtClean="0"/>
          </a:p>
          <a:p>
            <a:endParaRPr kumimoji="1" lang="en-US" altLang="ja-JP" dirty="0" smtClean="0"/>
          </a:p>
          <a:p>
            <a:r>
              <a:rPr kumimoji="1" lang="ja-JP" altLang="en-US" dirty="0" smtClean="0"/>
              <a:t>例えばおふろの追いだき</a:t>
            </a:r>
            <a:endParaRPr kumimoji="1" lang="en-US" altLang="ja-JP" dirty="0" smtClean="0"/>
          </a:p>
          <a:p>
            <a:r>
              <a:rPr kumimoji="1" lang="ja-JP" altLang="en-US" dirty="0" smtClean="0"/>
              <a:t>温度センサでお湯の温度を監視し、設定された温度に以上なったら追いだきを停止する（後に保温や追いだき停止時にはブザーを鳴らす等の処理）。</a:t>
            </a:r>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84</a:t>
            </a:fld>
            <a:endParaRPr kumimoji="1" lang="ja-JP" altLang="en-US"/>
          </a:p>
        </p:txBody>
      </p:sp>
    </p:spTree>
    <p:extLst>
      <p:ext uri="{BB962C8B-B14F-4D97-AF65-F5344CB8AC3E}">
        <p14:creationId xmlns:p14="http://schemas.microsoft.com/office/powerpoint/2010/main" val="2492849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a:t>
            </a:r>
            <a:r>
              <a:rPr kumimoji="1" lang="ja-JP" altLang="en-US" dirty="0" smtClean="0"/>
              <a:t>文では</a:t>
            </a:r>
            <a:r>
              <a:rPr kumimoji="1" lang="en-US" altLang="ja-JP" dirty="0" smtClean="0"/>
              <a:t>if</a:t>
            </a:r>
            <a:r>
              <a:rPr kumimoji="1" lang="ja-JP" altLang="en-US" dirty="0" smtClean="0"/>
              <a:t>の後の（）に処理を分けるための条件を書く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85</a:t>
            </a:fld>
            <a:endParaRPr kumimoji="1" lang="ja-JP" altLang="en-US"/>
          </a:p>
        </p:txBody>
      </p:sp>
    </p:spTree>
    <p:extLst>
      <p:ext uri="{BB962C8B-B14F-4D97-AF65-F5344CB8AC3E}">
        <p14:creationId xmlns:p14="http://schemas.microsoft.com/office/powerpoint/2010/main" val="364862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86</a:t>
            </a:fld>
            <a:endParaRPr kumimoji="1" lang="ja-JP" altLang="en-US"/>
          </a:p>
        </p:txBody>
      </p:sp>
    </p:spTree>
    <p:extLst>
      <p:ext uri="{BB962C8B-B14F-4D97-AF65-F5344CB8AC3E}">
        <p14:creationId xmlns:p14="http://schemas.microsoft.com/office/powerpoint/2010/main" val="25253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87</a:t>
            </a:fld>
            <a:endParaRPr kumimoji="1" lang="ja-JP" altLang="en-US"/>
          </a:p>
        </p:txBody>
      </p:sp>
    </p:spTree>
    <p:extLst>
      <p:ext uri="{BB962C8B-B14F-4D97-AF65-F5344CB8AC3E}">
        <p14:creationId xmlns:p14="http://schemas.microsoft.com/office/powerpoint/2010/main" val="3571866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88</a:t>
            </a:fld>
            <a:endParaRPr kumimoji="1" lang="ja-JP" altLang="en-US"/>
          </a:p>
        </p:txBody>
      </p:sp>
    </p:spTree>
    <p:extLst>
      <p:ext uri="{BB962C8B-B14F-4D97-AF65-F5344CB8AC3E}">
        <p14:creationId xmlns:p14="http://schemas.microsoft.com/office/powerpoint/2010/main" val="3526473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89</a:t>
            </a:fld>
            <a:endParaRPr kumimoji="1" lang="ja-JP" altLang="en-US"/>
          </a:p>
        </p:txBody>
      </p:sp>
    </p:spTree>
    <p:extLst>
      <p:ext uri="{BB962C8B-B14F-4D97-AF65-F5344CB8AC3E}">
        <p14:creationId xmlns:p14="http://schemas.microsoft.com/office/powerpoint/2010/main" val="39958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9</a:t>
            </a:fld>
            <a:endParaRPr kumimoji="1" lang="ja-JP" altLang="en-US"/>
          </a:p>
        </p:txBody>
      </p:sp>
    </p:spTree>
    <p:extLst>
      <p:ext uri="{BB962C8B-B14F-4D97-AF65-F5344CB8AC3E}">
        <p14:creationId xmlns:p14="http://schemas.microsoft.com/office/powerpoint/2010/main" val="1979636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90</a:t>
            </a:fld>
            <a:endParaRPr kumimoji="1" lang="ja-JP" altLang="en-US"/>
          </a:p>
        </p:txBody>
      </p:sp>
    </p:spTree>
    <p:extLst>
      <p:ext uri="{BB962C8B-B14F-4D97-AF65-F5344CB8AC3E}">
        <p14:creationId xmlns:p14="http://schemas.microsoft.com/office/powerpoint/2010/main" val="3488666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不合格を追加</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91</a:t>
            </a:fld>
            <a:endParaRPr kumimoji="1" lang="ja-JP" altLang="en-US"/>
          </a:p>
        </p:txBody>
      </p:sp>
    </p:spTree>
    <p:extLst>
      <p:ext uri="{BB962C8B-B14F-4D97-AF65-F5344CB8AC3E}">
        <p14:creationId xmlns:p14="http://schemas.microsoft.com/office/powerpoint/2010/main" val="3744258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コンピュータとしては　</a:t>
            </a:r>
            <a:r>
              <a:rPr kumimoji="1" lang="en-US" altLang="ja-JP" dirty="0" smtClean="0"/>
              <a:t>I</a:t>
            </a:r>
            <a:r>
              <a:rPr kumimoji="1" lang="ja-JP" altLang="en-US" dirty="0" smtClean="0"/>
              <a:t>を表示　</a:t>
            </a:r>
            <a:r>
              <a:rPr kumimoji="1" lang="en-US" altLang="ja-JP" dirty="0" smtClean="0"/>
              <a:t>T</a:t>
            </a:r>
            <a:r>
              <a:rPr kumimoji="1" lang="ja-JP" altLang="en-US" dirty="0" smtClean="0"/>
              <a:t>を表示　という命令ではなく　９番を表示　</a:t>
            </a:r>
            <a:r>
              <a:rPr kumimoji="1" lang="en-US" altLang="ja-JP" dirty="0" smtClean="0"/>
              <a:t>20</a:t>
            </a:r>
            <a:r>
              <a:rPr kumimoji="1" lang="ja-JP" altLang="en-US" dirty="0" smtClean="0"/>
              <a:t>番を表示　という命令として受け取っている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92</a:t>
            </a:fld>
            <a:endParaRPr kumimoji="1" lang="ja-JP" altLang="en-US"/>
          </a:p>
        </p:txBody>
      </p:sp>
    </p:spTree>
    <p:extLst>
      <p:ext uri="{BB962C8B-B14F-4D97-AF65-F5344CB8AC3E}">
        <p14:creationId xmlns:p14="http://schemas.microsoft.com/office/powerpoint/2010/main" val="2977713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94</a:t>
            </a:fld>
            <a:endParaRPr kumimoji="1" lang="ja-JP" altLang="en-US"/>
          </a:p>
        </p:txBody>
      </p:sp>
    </p:spTree>
    <p:extLst>
      <p:ext uri="{BB962C8B-B14F-4D97-AF65-F5344CB8AC3E}">
        <p14:creationId xmlns:p14="http://schemas.microsoft.com/office/powerpoint/2010/main" val="4111686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5/12</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97</a:t>
            </a:fld>
            <a:endParaRPr kumimoji="1" lang="ja-JP" altLang="en-US"/>
          </a:p>
        </p:txBody>
      </p:sp>
    </p:spTree>
    <p:extLst>
      <p:ext uri="{BB962C8B-B14F-4D97-AF65-F5344CB8AC3E}">
        <p14:creationId xmlns:p14="http://schemas.microsoft.com/office/powerpoint/2010/main" val="265270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3/15</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98</a:t>
            </a:fld>
            <a:endParaRPr kumimoji="1" lang="ja-JP" altLang="en-US"/>
          </a:p>
        </p:txBody>
      </p:sp>
    </p:spTree>
    <p:extLst>
      <p:ext uri="{BB962C8B-B14F-4D97-AF65-F5344CB8AC3E}">
        <p14:creationId xmlns:p14="http://schemas.microsoft.com/office/powerpoint/2010/main" val="2366991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100</a:t>
            </a:fld>
            <a:endParaRPr kumimoji="1" lang="ja-JP" altLang="en-US"/>
          </a:p>
        </p:txBody>
      </p:sp>
    </p:spTree>
    <p:extLst>
      <p:ext uri="{BB962C8B-B14F-4D97-AF65-F5344CB8AC3E}">
        <p14:creationId xmlns:p14="http://schemas.microsoft.com/office/powerpoint/2010/main" val="3988485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102</a:t>
            </a:fld>
            <a:endParaRPr kumimoji="1" lang="ja-JP" altLang="en-US"/>
          </a:p>
        </p:txBody>
      </p:sp>
    </p:spTree>
    <p:extLst>
      <p:ext uri="{BB962C8B-B14F-4D97-AF65-F5344CB8AC3E}">
        <p14:creationId xmlns:p14="http://schemas.microsoft.com/office/powerpoint/2010/main" val="697237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103</a:t>
            </a:fld>
            <a:endParaRPr kumimoji="1" lang="ja-JP" altLang="en-US"/>
          </a:p>
        </p:txBody>
      </p:sp>
    </p:spTree>
    <p:extLst>
      <p:ext uri="{BB962C8B-B14F-4D97-AF65-F5344CB8AC3E}">
        <p14:creationId xmlns:p14="http://schemas.microsoft.com/office/powerpoint/2010/main" val="67846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デジタル回路で重要なのはこの入力がどうなったら出力されるのかということ。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つまり、出力の条件を考えるのがデジタル回路のミソ</a:t>
            </a:r>
            <a:endParaRPr lang="en-US" altLang="ja-JP" dirty="0"/>
          </a:p>
          <a:p>
            <a:r>
              <a:rPr kumimoji="1" lang="ja-JP" altLang="en-US" dirty="0"/>
              <a:t>そして、この条件を考える演算こそが論理演算</a:t>
            </a:r>
            <a:endParaRPr kumimoji="1" lang="en-US" altLang="ja-JP" dirty="0"/>
          </a:p>
          <a:p>
            <a:r>
              <a:rPr kumimoji="1" lang="en-US" altLang="ja-JP" dirty="0"/>
              <a:t>※</a:t>
            </a:r>
            <a:r>
              <a:rPr kumimoji="1" lang="ja-JP" altLang="en-US" dirty="0" err="1"/>
              <a:t>ー</a:t>
            </a:r>
            <a:r>
              <a:rPr kumimoji="1" lang="ja-JP" altLang="en-US" dirty="0"/>
              <a:t>ーー</a:t>
            </a:r>
            <a:r>
              <a:rPr kumimoji="1" lang="ja-JP" altLang="en-US" dirty="0" err="1"/>
              <a:t>ーーーーーーーーーーーーーーーーーーーーーーーーーーーーーーーーー</a:t>
            </a:r>
            <a:endParaRPr kumimoji="1" lang="en-US" altLang="ja-JP" dirty="0"/>
          </a:p>
          <a:p>
            <a:r>
              <a:rPr kumimoji="1" lang="en-US" altLang="ja-JP" dirty="0"/>
              <a:t>AND</a:t>
            </a:r>
            <a:r>
              <a:rPr kumimoji="1" lang="ja-JP" altLang="en-US" dirty="0"/>
              <a:t>演算、</a:t>
            </a:r>
            <a:r>
              <a:rPr kumimoji="1" lang="en-US" altLang="ja-JP" dirty="0"/>
              <a:t>OR</a:t>
            </a:r>
            <a:r>
              <a:rPr kumimoji="1" lang="ja-JP" altLang="en-US" dirty="0"/>
              <a:t>演算、</a:t>
            </a:r>
            <a:r>
              <a:rPr kumimoji="1" lang="en-US" altLang="ja-JP" dirty="0"/>
              <a:t>NOT</a:t>
            </a:r>
            <a:r>
              <a:rPr kumimoji="1" lang="ja-JP" altLang="en-US" dirty="0"/>
              <a:t>演算の</a:t>
            </a:r>
            <a:r>
              <a:rPr kumimoji="1" lang="en-US" altLang="ja-JP" dirty="0"/>
              <a:t>3</a:t>
            </a:r>
            <a:r>
              <a:rPr kumimoji="1" lang="ja-JP" altLang="en-US" dirty="0" err="1"/>
              <a:t>つを</a:t>
            </a:r>
            <a:r>
              <a:rPr kumimoji="1" lang="ja-JP" altLang="en-US" dirty="0"/>
              <a:t>活用することで、多くのシステムを作成可能となる。</a:t>
            </a:r>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104</a:t>
            </a:fld>
            <a:endParaRPr kumimoji="1" lang="ja-JP" altLang="en-US"/>
          </a:p>
        </p:txBody>
      </p:sp>
    </p:spTree>
    <p:extLst>
      <p:ext uri="{BB962C8B-B14F-4D97-AF65-F5344CB8AC3E}">
        <p14:creationId xmlns:p14="http://schemas.microsoft.com/office/powerpoint/2010/main" val="268583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10</a:t>
            </a:fld>
            <a:endParaRPr kumimoji="1" lang="ja-JP" altLang="en-US"/>
          </a:p>
        </p:txBody>
      </p:sp>
    </p:spTree>
    <p:extLst>
      <p:ext uri="{BB962C8B-B14F-4D97-AF65-F5344CB8AC3E}">
        <p14:creationId xmlns:p14="http://schemas.microsoft.com/office/powerpoint/2010/main" val="48000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None/>
            </a:pPr>
            <a:r>
              <a:rPr lang="en-US" altLang="ja-JP" dirty="0" smtClean="0">
                <a:latin typeface="+mn-ea"/>
              </a:rPr>
              <a:t>if( a &gt; 5 &amp;&amp; a &lt; 10){}</a:t>
            </a:r>
          </a:p>
          <a:p>
            <a:pPr>
              <a:buNone/>
            </a:pPr>
            <a:r>
              <a:rPr lang="ja-JP" altLang="en-US" dirty="0" smtClean="0">
                <a:latin typeface="+mn-ea"/>
              </a:rPr>
              <a:t>→</a:t>
            </a:r>
            <a:r>
              <a:rPr lang="en-US" altLang="ja-JP" dirty="0" smtClean="0">
                <a:latin typeface="+mn-ea"/>
              </a:rPr>
              <a:t>if( (a &gt; 5) &amp;&amp; (a &lt; 10)){}</a:t>
            </a:r>
          </a:p>
          <a:p>
            <a:pPr>
              <a:buNone/>
            </a:pPr>
            <a:r>
              <a:rPr lang="en-US" altLang="ja-JP" dirty="0" smtClean="0">
                <a:latin typeface="+mn-ea"/>
              </a:rPr>
              <a:t>if(a&gt;</a:t>
            </a:r>
            <a:r>
              <a:rPr lang="en-US" altLang="ja-JP" dirty="0" err="1" smtClean="0">
                <a:latin typeface="+mn-ea"/>
              </a:rPr>
              <a:t>ll</a:t>
            </a:r>
            <a:r>
              <a:rPr lang="en-US" altLang="ja-JP" dirty="0" smtClean="0">
                <a:latin typeface="+mn-ea"/>
              </a:rPr>
              <a:t>||</a:t>
            </a:r>
            <a:r>
              <a:rPr lang="ja-JP" altLang="en-US" dirty="0" err="1" smtClean="0">
                <a:latin typeface="+mn-ea"/>
              </a:rPr>
              <a:t>ｌ</a:t>
            </a:r>
            <a:r>
              <a:rPr lang="en-US" altLang="ja-JP" dirty="0" smtClean="0">
                <a:latin typeface="+mn-ea"/>
              </a:rPr>
              <a:t>1&lt;a){}</a:t>
            </a:r>
          </a:p>
          <a:p>
            <a:pPr>
              <a:buNone/>
            </a:pPr>
            <a:r>
              <a:rPr lang="ja-JP" altLang="en-US" dirty="0" smtClean="0">
                <a:latin typeface="+mn-ea"/>
              </a:rPr>
              <a:t>条件を</a:t>
            </a:r>
            <a:r>
              <a:rPr lang="en-US" altLang="ja-JP" dirty="0" smtClean="0">
                <a:latin typeface="+mn-ea"/>
              </a:rPr>
              <a:t>()</a:t>
            </a:r>
            <a:r>
              <a:rPr lang="ja-JP" altLang="en-US" dirty="0" smtClean="0">
                <a:latin typeface="+mn-ea"/>
              </a:rPr>
              <a:t>でくくってあげると見やすくなる</a:t>
            </a:r>
            <a:endParaRPr lang="en-US" altLang="ja-JP" dirty="0" smtClean="0">
              <a:latin typeface="+mn-ea"/>
            </a:endParaRPr>
          </a:p>
          <a:p>
            <a:pPr>
              <a:buNone/>
            </a:pPr>
            <a:endParaRPr lang="en-US" altLang="ja-JP" dirty="0" smtClean="0">
              <a:latin typeface="+mn-ea"/>
            </a:endParaRPr>
          </a:p>
          <a:p>
            <a:pPr>
              <a:buNone/>
            </a:pPr>
            <a:r>
              <a:rPr lang="en-US" altLang="ja-JP" dirty="0" smtClean="0">
                <a:latin typeface="+mn-ea"/>
              </a:rPr>
              <a:t>5/20</a:t>
            </a:r>
          </a:p>
          <a:p>
            <a:pPr>
              <a:buNone/>
            </a:pPr>
            <a:endParaRPr lang="en-US" altLang="ja-JP" dirty="0" smtClean="0">
              <a:latin typeface="+mn-ea"/>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105</a:t>
            </a:fld>
            <a:endParaRPr kumimoji="1" lang="ja-JP" altLang="en-US"/>
          </a:p>
        </p:txBody>
      </p:sp>
    </p:spTree>
    <p:extLst>
      <p:ext uri="{BB962C8B-B14F-4D97-AF65-F5344CB8AC3E}">
        <p14:creationId xmlns:p14="http://schemas.microsoft.com/office/powerpoint/2010/main" val="2874545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else</a:t>
            </a:r>
            <a:r>
              <a:rPr kumimoji="1" lang="en-US" altLang="ja-JP" baseline="0" dirty="0" smtClean="0"/>
              <a:t> if </a:t>
            </a:r>
            <a:r>
              <a:rPr kumimoji="1" lang="ja-JP" altLang="en-US" baseline="0" dirty="0" smtClean="0"/>
              <a:t>を使わずに</a:t>
            </a:r>
            <a:r>
              <a:rPr kumimoji="1" lang="en-US" altLang="ja-JP" baseline="0" dirty="0" smtClean="0"/>
              <a:t>if</a:t>
            </a:r>
            <a:r>
              <a:rPr kumimoji="1" lang="ja-JP" altLang="en-US" baseline="0" dirty="0" smtClean="0"/>
              <a:t>文のネストを行っていくとインデントがどんどん深くなって見にくくなってしまう。</a:t>
            </a:r>
            <a:endParaRPr kumimoji="1" lang="en-US" altLang="ja-JP" baseline="0" dirty="0" smtClean="0"/>
          </a:p>
          <a:p>
            <a:r>
              <a:rPr kumimoji="1" lang="en-US" altLang="ja-JP" baseline="0" dirty="0" smtClean="0"/>
              <a:t>else if</a:t>
            </a:r>
            <a:r>
              <a:rPr kumimoji="1" lang="ja-JP" altLang="en-US" baseline="0" dirty="0" smtClean="0"/>
              <a:t>を使うことで見やすく、短いコードになる。</a:t>
            </a:r>
            <a:endParaRPr kumimoji="1" lang="en-US" altLang="ja-JP" baseline="0" dirty="0" smtClean="0"/>
          </a:p>
          <a:p>
            <a:endParaRPr kumimoji="1" lang="en-US" altLang="ja-JP" baseline="0" dirty="0" smtClean="0"/>
          </a:p>
          <a:p>
            <a:r>
              <a:rPr kumimoji="1" lang="en-US" altLang="ja-JP" baseline="0" dirty="0" smtClean="0"/>
              <a:t>3/23</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106</a:t>
            </a:fld>
            <a:endParaRPr kumimoji="1" lang="ja-JP" altLang="en-US"/>
          </a:p>
        </p:txBody>
      </p:sp>
    </p:spTree>
    <p:extLst>
      <p:ext uri="{BB962C8B-B14F-4D97-AF65-F5344CB8AC3E}">
        <p14:creationId xmlns:p14="http://schemas.microsoft.com/office/powerpoint/2010/main" val="2917586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else if </a:t>
            </a:r>
            <a:r>
              <a:rPr kumimoji="1" lang="ja-JP" altLang="en-US" dirty="0" smtClean="0"/>
              <a:t>は教科書</a:t>
            </a:r>
            <a:r>
              <a:rPr kumimoji="1" lang="en-US" altLang="ja-JP" dirty="0" smtClean="0"/>
              <a:t>p25</a:t>
            </a:r>
            <a:r>
              <a:rPr kumimoji="1" lang="ja-JP" altLang="en-US" dirty="0" err="1" smtClean="0"/>
              <a:t>のように</a:t>
            </a:r>
            <a:r>
              <a:rPr kumimoji="1" lang="ja-JP" altLang="en-US" dirty="0" smtClean="0"/>
              <a:t>複数付けることも可能</a:t>
            </a:r>
            <a:endParaRPr kumimoji="1" lang="en-US" altLang="ja-JP" dirty="0" smtClean="0"/>
          </a:p>
          <a:p>
            <a:r>
              <a:rPr kumimoji="1" lang="ja-JP" altLang="en-US" dirty="0" smtClean="0"/>
              <a:t>例文</a:t>
            </a:r>
            <a:r>
              <a:rPr kumimoji="1" lang="en-US" altLang="ja-JP" dirty="0" smtClean="0"/>
              <a:t>p24</a:t>
            </a:r>
            <a:r>
              <a:rPr kumimoji="1" lang="ja-JP" altLang="en-US" dirty="0" smtClean="0"/>
              <a:t>を行う</a:t>
            </a:r>
            <a:endParaRPr kumimoji="1" lang="en-US" altLang="ja-JP" dirty="0" smtClean="0"/>
          </a:p>
          <a:p>
            <a:r>
              <a:rPr kumimoji="1" lang="en-US" altLang="ja-JP" dirty="0" smtClean="0"/>
              <a:t>15/38</a:t>
            </a:r>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107</a:t>
            </a:fld>
            <a:endParaRPr kumimoji="1" lang="ja-JP" altLang="en-US"/>
          </a:p>
        </p:txBody>
      </p:sp>
    </p:spTree>
    <p:extLst>
      <p:ext uri="{BB962C8B-B14F-4D97-AF65-F5344CB8AC3E}">
        <p14:creationId xmlns:p14="http://schemas.microsoft.com/office/powerpoint/2010/main" val="1199744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まとめ</a:t>
            </a:r>
            <a:endParaRPr kumimoji="1" lang="en-US" altLang="ja-JP" dirty="0" smtClean="0"/>
          </a:p>
          <a:p>
            <a:r>
              <a:rPr kumimoji="1" lang="en-US" altLang="ja-JP" dirty="0" smtClean="0"/>
              <a:t>2/40</a:t>
            </a:r>
          </a:p>
          <a:p>
            <a:r>
              <a:rPr kumimoji="1" lang="ja-JP" altLang="en-US" dirty="0" smtClean="0"/>
              <a:t>練習問題　</a:t>
            </a:r>
            <a:r>
              <a:rPr kumimoji="1" lang="en-US" altLang="ja-JP" dirty="0" smtClean="0"/>
              <a:t>13</a:t>
            </a:r>
            <a:r>
              <a:rPr kumimoji="1" lang="ja-JP" altLang="en-US" dirty="0" smtClean="0"/>
              <a:t>～</a:t>
            </a:r>
            <a:r>
              <a:rPr kumimoji="1" lang="en-US" altLang="ja-JP" dirty="0" smtClean="0"/>
              <a:t>15</a:t>
            </a:r>
            <a:r>
              <a:rPr kumimoji="1" lang="ja-JP" altLang="en-US" dirty="0" smtClean="0"/>
              <a:t>を行わせる</a:t>
            </a:r>
            <a:endParaRPr kumimoji="1" lang="en-US" altLang="ja-JP" dirty="0" smtClean="0"/>
          </a:p>
          <a:p>
            <a:r>
              <a:rPr kumimoji="1" lang="en-US" altLang="ja-JP" dirty="0" smtClean="0"/>
              <a:t>10/50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108</a:t>
            </a:fld>
            <a:endParaRPr kumimoji="1" lang="ja-JP" altLang="en-US"/>
          </a:p>
        </p:txBody>
      </p:sp>
    </p:spTree>
    <p:extLst>
      <p:ext uri="{BB962C8B-B14F-4D97-AF65-F5344CB8AC3E}">
        <p14:creationId xmlns:p14="http://schemas.microsoft.com/office/powerpoint/2010/main" val="2393243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110</a:t>
            </a:fld>
            <a:endParaRPr kumimoji="1" lang="ja-JP" altLang="en-US"/>
          </a:p>
        </p:txBody>
      </p:sp>
    </p:spTree>
    <p:extLst>
      <p:ext uri="{BB962C8B-B14F-4D97-AF65-F5344CB8AC3E}">
        <p14:creationId xmlns:p14="http://schemas.microsoft.com/office/powerpoint/2010/main" val="2612206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switch</a:t>
            </a:r>
            <a:r>
              <a:rPr kumimoji="1" lang="ja-JP" altLang="en-US" dirty="0" smtClean="0"/>
              <a:t>のカッコ内の制御式の結果によって処理を分岐させていく。ただし「制御式」は整数値でなくてはならない（整数型の変数可</a:t>
            </a:r>
            <a:r>
              <a:rPr kumimoji="1" lang="en-US" altLang="ja-JP" dirty="0" smtClean="0"/>
              <a:t>)</a:t>
            </a:r>
          </a:p>
          <a:p>
            <a:r>
              <a:rPr kumimoji="1" lang="ja-JP" altLang="en-US" dirty="0" smtClean="0"/>
              <a:t>制御式の結果がどのような値の時に処理を分けるのかを決めるのかが</a:t>
            </a:r>
            <a:r>
              <a:rPr kumimoji="1" lang="en-US" altLang="ja-JP" dirty="0" smtClean="0"/>
              <a:t>case</a:t>
            </a:r>
            <a:r>
              <a:rPr kumimoji="1" lang="ja-JP" altLang="en-US" dirty="0" smtClean="0"/>
              <a:t>の後の値部分。値は定数でなければならない（変数不可</a:t>
            </a:r>
            <a:r>
              <a:rPr kumimoji="1" lang="en-US" altLang="ja-JP" dirty="0" smtClean="0"/>
              <a:t>)</a:t>
            </a:r>
          </a:p>
          <a:p>
            <a:r>
              <a:rPr kumimoji="1" lang="en-US" altLang="ja-JP" dirty="0" smtClean="0"/>
              <a:t>default</a:t>
            </a:r>
            <a:r>
              <a:rPr kumimoji="1" lang="ja-JP" altLang="en-US" dirty="0" smtClean="0"/>
              <a:t>・・・制御式の結果がどの値でもない時に行われる処理（</a:t>
            </a:r>
            <a:r>
              <a:rPr kumimoji="1" lang="en-US" altLang="ja-JP" dirty="0" smtClean="0"/>
              <a:t>if</a:t>
            </a:r>
            <a:r>
              <a:rPr kumimoji="1" lang="ja-JP" altLang="en-US" dirty="0" smtClean="0"/>
              <a:t>の</a:t>
            </a:r>
            <a:r>
              <a:rPr kumimoji="1" lang="en-US" altLang="ja-JP" dirty="0" smtClean="0"/>
              <a:t>else</a:t>
            </a:r>
            <a:r>
              <a:rPr kumimoji="1" lang="ja-JP" altLang="en-US" dirty="0" smtClean="0"/>
              <a:t>みたいなもの</a:t>
            </a:r>
            <a:r>
              <a:rPr kumimoji="1" lang="en-US" altLang="ja-JP" dirty="0" smtClean="0"/>
              <a:t>)</a:t>
            </a:r>
          </a:p>
          <a:p>
            <a:r>
              <a:rPr kumimoji="1" lang="en-US" altLang="ja-JP" dirty="0" smtClean="0"/>
              <a:t>break </a:t>
            </a:r>
            <a:r>
              <a:rPr kumimoji="1" lang="ja-JP" altLang="en-US" dirty="0" smtClean="0"/>
              <a:t>； </a:t>
            </a:r>
            <a:r>
              <a:rPr kumimoji="1" lang="en-US" altLang="ja-JP" dirty="0" smtClean="0"/>
              <a:t>switch</a:t>
            </a:r>
            <a:r>
              <a:rPr kumimoji="1" lang="ja-JP" altLang="en-US" dirty="0" smtClean="0"/>
              <a:t>文もしくは、明日行う反復文の実行を終了させる文。</a:t>
            </a:r>
            <a:r>
              <a:rPr kumimoji="1" lang="en-US" altLang="ja-JP" dirty="0" smtClean="0"/>
              <a:t>break</a:t>
            </a:r>
            <a:r>
              <a:rPr kumimoji="1" lang="ja-JP" altLang="en-US" dirty="0" smtClean="0"/>
              <a:t>を読み込むと強制的に</a:t>
            </a:r>
            <a:r>
              <a:rPr kumimoji="1" lang="en-US" altLang="ja-JP" dirty="0" smtClean="0"/>
              <a:t>switch</a:t>
            </a:r>
            <a:r>
              <a:rPr kumimoji="1" lang="ja-JP" altLang="en-US" dirty="0" smtClean="0"/>
              <a:t>のブロックを終了させ、次の処理へと進む</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111</a:t>
            </a:fld>
            <a:endParaRPr kumimoji="1" lang="ja-JP" altLang="en-US"/>
          </a:p>
        </p:txBody>
      </p:sp>
    </p:spTree>
    <p:extLst>
      <p:ext uri="{BB962C8B-B14F-4D97-AF65-F5344CB8AC3E}">
        <p14:creationId xmlns:p14="http://schemas.microsoft.com/office/powerpoint/2010/main" val="731343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112</a:t>
            </a:fld>
            <a:endParaRPr kumimoji="1" lang="ja-JP" altLang="en-US"/>
          </a:p>
        </p:txBody>
      </p:sp>
    </p:spTree>
    <p:extLst>
      <p:ext uri="{BB962C8B-B14F-4D97-AF65-F5344CB8AC3E}">
        <p14:creationId xmlns:p14="http://schemas.microsoft.com/office/powerpoint/2010/main" val="1213700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制御式は今回は変数</a:t>
            </a:r>
            <a:r>
              <a:rPr kumimoji="1" lang="en-US" altLang="ja-JP" dirty="0" smtClean="0"/>
              <a:t>a</a:t>
            </a:r>
          </a:p>
          <a:p>
            <a:r>
              <a:rPr kumimoji="1" lang="ja-JP" altLang="en-US" dirty="0" smtClean="0"/>
              <a:t>それに対して</a:t>
            </a:r>
            <a:r>
              <a:rPr kumimoji="1" lang="en-US" altLang="ja-JP" dirty="0" smtClean="0"/>
              <a:t>case</a:t>
            </a:r>
            <a:r>
              <a:rPr kumimoji="1" lang="ja-JP" altLang="en-US" dirty="0" smtClean="0"/>
              <a:t>の値は</a:t>
            </a:r>
            <a:r>
              <a:rPr kumimoji="1" lang="en-US" altLang="ja-JP" dirty="0" smtClean="0"/>
              <a:t>0</a:t>
            </a:r>
            <a:r>
              <a:rPr kumimoji="1" lang="ja-JP" altLang="en-US" dirty="0" smtClean="0"/>
              <a:t>～</a:t>
            </a:r>
            <a:r>
              <a:rPr kumimoji="1" lang="en-US" altLang="ja-JP" dirty="0" smtClean="0"/>
              <a:t>2</a:t>
            </a:r>
            <a:r>
              <a:rPr kumimoji="1" lang="ja-JP" altLang="en-US" dirty="0" smtClean="0"/>
              <a:t>と</a:t>
            </a:r>
            <a:r>
              <a:rPr kumimoji="1" lang="en-US" altLang="ja-JP" dirty="0" smtClean="0"/>
              <a:t>default</a:t>
            </a:r>
            <a:r>
              <a:rPr kumimoji="1" lang="ja-JP" altLang="en-US" dirty="0" smtClean="0"/>
              <a:t>となっている</a:t>
            </a:r>
            <a:endParaRPr kumimoji="1" lang="en-US" altLang="ja-JP" dirty="0" smtClean="0"/>
          </a:p>
          <a:p>
            <a:r>
              <a:rPr kumimoji="1" lang="ja-JP" altLang="en-US" dirty="0" smtClean="0"/>
              <a:t>例題</a:t>
            </a:r>
            <a:r>
              <a:rPr kumimoji="1" lang="en-US" altLang="ja-JP" dirty="0" smtClean="0"/>
              <a:t>switchex01</a:t>
            </a:r>
            <a:r>
              <a:rPr kumimoji="1" lang="ja-JP" altLang="en-US" dirty="0" smtClean="0"/>
              <a:t>を配布、処理の流れを見る</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113</a:t>
            </a:fld>
            <a:endParaRPr kumimoji="1" lang="ja-JP" altLang="en-US"/>
          </a:p>
        </p:txBody>
      </p:sp>
    </p:spTree>
    <p:extLst>
      <p:ext uri="{BB962C8B-B14F-4D97-AF65-F5344CB8AC3E}">
        <p14:creationId xmlns:p14="http://schemas.microsoft.com/office/powerpoint/2010/main" val="970878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なぜ</a:t>
            </a:r>
            <a:r>
              <a:rPr kumimoji="1" lang="en-US" altLang="ja-JP" dirty="0" smtClean="0"/>
              <a:t>switch</a:t>
            </a:r>
            <a:r>
              <a:rPr kumimoji="1" lang="ja-JP" altLang="en-US" dirty="0" smtClean="0"/>
              <a:t>文に</a:t>
            </a:r>
            <a:r>
              <a:rPr kumimoji="1" lang="en-US" altLang="ja-JP" dirty="0" smtClean="0"/>
              <a:t>break</a:t>
            </a:r>
            <a:r>
              <a:rPr kumimoji="1" lang="ja-JP" altLang="en-US" dirty="0" smtClean="0"/>
              <a:t>文が必要なのか</a:t>
            </a:r>
            <a:endParaRPr kumimoji="1" lang="en-US" altLang="ja-JP" dirty="0" smtClean="0"/>
          </a:p>
          <a:p>
            <a:r>
              <a:rPr kumimoji="1" lang="ja-JP" altLang="en-US" dirty="0" smtClean="0"/>
              <a:t>プログラムは基本的に上から下に流れていく、それは</a:t>
            </a:r>
            <a:r>
              <a:rPr kumimoji="1" lang="en-US" altLang="ja-JP" dirty="0" smtClean="0"/>
              <a:t>switch</a:t>
            </a:r>
            <a:r>
              <a:rPr kumimoji="1" lang="ja-JP" altLang="en-US" dirty="0" smtClean="0"/>
              <a:t>文の中でも同様</a:t>
            </a:r>
            <a:r>
              <a:rPr kumimoji="1" lang="en-US" altLang="ja-JP" dirty="0" smtClean="0"/>
              <a:t>.</a:t>
            </a:r>
            <a:r>
              <a:rPr kumimoji="1" lang="ja-JP" altLang="en-US" dirty="0" smtClean="0"/>
              <a:t>つまり</a:t>
            </a:r>
            <a:r>
              <a:rPr kumimoji="1" lang="en-US" altLang="ja-JP" dirty="0" smtClean="0"/>
              <a:t>break</a:t>
            </a:r>
            <a:r>
              <a:rPr kumimoji="1" lang="ja-JP" altLang="en-US" dirty="0" smtClean="0"/>
              <a:t>文がないと実行した</a:t>
            </a:r>
            <a:r>
              <a:rPr kumimoji="1" lang="en-US" altLang="ja-JP" dirty="0" smtClean="0"/>
              <a:t>case</a:t>
            </a:r>
            <a:r>
              <a:rPr kumimoji="1" lang="ja-JP" altLang="en-US" dirty="0" smtClean="0"/>
              <a:t>以降の</a:t>
            </a:r>
            <a:r>
              <a:rPr kumimoji="1" lang="en-US" altLang="ja-JP" dirty="0" smtClean="0"/>
              <a:t>case</a:t>
            </a:r>
            <a:r>
              <a:rPr kumimoji="1" lang="ja-JP" altLang="en-US" dirty="0" smtClean="0"/>
              <a:t>も順番に実行していってしまう。</a:t>
            </a:r>
            <a:endParaRPr kumimoji="1" lang="en-US" altLang="ja-JP" dirty="0" smtClean="0"/>
          </a:p>
          <a:p>
            <a:r>
              <a:rPr kumimoji="1" lang="en-US" altLang="ja-JP" dirty="0" smtClean="0"/>
              <a:t>break_01.cpp</a:t>
            </a:r>
            <a:r>
              <a:rPr kumimoji="1" lang="ja-JP" altLang="en-US" dirty="0" smtClean="0"/>
              <a:t>で確認</a:t>
            </a:r>
            <a:endParaRPr kumimoji="1" lang="en-US" altLang="ja-JP" dirty="0" smtClean="0"/>
          </a:p>
          <a:p>
            <a:r>
              <a:rPr kumimoji="1" lang="en-US" altLang="ja-JP" dirty="0" smtClean="0"/>
              <a:t>Break</a:t>
            </a:r>
            <a:r>
              <a:rPr kumimoji="1" lang="ja-JP" altLang="en-US" dirty="0" smtClean="0"/>
              <a:t>文をあえて使わないプログラム</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114</a:t>
            </a:fld>
            <a:endParaRPr kumimoji="1" lang="ja-JP" altLang="en-US"/>
          </a:p>
        </p:txBody>
      </p:sp>
    </p:spTree>
    <p:extLst>
      <p:ext uri="{BB962C8B-B14F-4D97-AF65-F5344CB8AC3E}">
        <p14:creationId xmlns:p14="http://schemas.microsoft.com/office/powerpoint/2010/main" val="2513921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Switch</a:t>
            </a:r>
            <a:r>
              <a:rPr kumimoji="1" lang="ja-JP" altLang="en-US" dirty="0" smtClean="0"/>
              <a:t>文と</a:t>
            </a:r>
            <a:r>
              <a:rPr kumimoji="1" lang="en-US" altLang="ja-JP" dirty="0" smtClean="0"/>
              <a:t>if</a:t>
            </a:r>
            <a:r>
              <a:rPr kumimoji="1" lang="ja-JP" altLang="en-US" dirty="0" smtClean="0"/>
              <a:t>文には互換性がある。</a:t>
            </a:r>
            <a:endParaRPr kumimoji="1" lang="en-US" altLang="ja-JP" dirty="0" smtClean="0"/>
          </a:p>
          <a:p>
            <a:r>
              <a:rPr kumimoji="1" lang="ja-JP" altLang="en-US" dirty="0" smtClean="0"/>
              <a:t>主に条件が値の時は</a:t>
            </a:r>
            <a:r>
              <a:rPr kumimoji="1" lang="en-US" altLang="ja-JP" dirty="0" smtClean="0"/>
              <a:t>switch,</a:t>
            </a:r>
            <a:r>
              <a:rPr kumimoji="1" lang="ja-JP" altLang="en-US" dirty="0" smtClean="0"/>
              <a:t>条件が式の場合は</a:t>
            </a:r>
            <a:r>
              <a:rPr kumimoji="1" lang="en-US" altLang="ja-JP" dirty="0" smtClean="0"/>
              <a:t>if</a:t>
            </a:r>
          </a:p>
          <a:p>
            <a:r>
              <a:rPr kumimoji="1" lang="ja-JP" altLang="en-US" dirty="0" smtClean="0"/>
              <a:t>あるいは一つの値と</a:t>
            </a:r>
            <a:r>
              <a:rPr kumimoji="1" lang="en-US" altLang="ja-JP" dirty="0" smtClean="0"/>
              <a:t>2</a:t>
            </a:r>
            <a:r>
              <a:rPr kumimoji="1" lang="ja-JP" altLang="en-US" dirty="0" smtClean="0"/>
              <a:t>つ以上の値を比較する場合は</a:t>
            </a:r>
            <a:r>
              <a:rPr kumimoji="1" lang="en-US" altLang="ja-JP" dirty="0" smtClean="0"/>
              <a:t>switch</a:t>
            </a:r>
          </a:p>
          <a:p>
            <a:r>
              <a:rPr kumimoji="1" lang="en-US" altLang="ja-JP" dirty="0" smtClean="0"/>
              <a:t>If</a:t>
            </a:r>
            <a:r>
              <a:rPr kumimoji="1" lang="ja-JP" altLang="en-US" dirty="0" smtClean="0"/>
              <a:t>文は値を比較するたびに条件式で値を呼び出しているが、</a:t>
            </a:r>
            <a:r>
              <a:rPr kumimoji="1" lang="en-US" altLang="ja-JP" dirty="0" smtClean="0"/>
              <a:t>switch</a:t>
            </a:r>
            <a:r>
              <a:rPr kumimoji="1" lang="ja-JP" altLang="en-US" dirty="0" smtClean="0"/>
              <a:t>文は最初に制御式で呼び出しそれらと値を比較するため処理速度が上がる</a:t>
            </a:r>
            <a:endParaRPr kumimoji="1" lang="en-US" altLang="ja-JP" dirty="0" smtClean="0"/>
          </a:p>
          <a:p>
            <a:r>
              <a:rPr kumimoji="1" lang="en-US" altLang="ja-JP" dirty="0" smtClean="0"/>
              <a:t>Switchex01</a:t>
            </a:r>
            <a:r>
              <a:rPr kumimoji="1" lang="ja-JP" altLang="en-US" dirty="0" smtClean="0"/>
              <a:t>を</a:t>
            </a:r>
            <a:r>
              <a:rPr kumimoji="1" lang="en-US" altLang="ja-JP" dirty="0" smtClean="0"/>
              <a:t>if</a:t>
            </a:r>
            <a:r>
              <a:rPr kumimoji="1" lang="ja-JP" altLang="en-US" dirty="0" smtClean="0"/>
              <a:t>文で書いてみる。</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115</a:t>
            </a:fld>
            <a:endParaRPr kumimoji="1" lang="ja-JP" altLang="en-US"/>
          </a:p>
        </p:txBody>
      </p:sp>
    </p:spTree>
    <p:extLst>
      <p:ext uri="{BB962C8B-B14F-4D97-AF65-F5344CB8AC3E}">
        <p14:creationId xmlns:p14="http://schemas.microsoft.com/office/powerpoint/2010/main" val="97952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14</a:t>
            </a:fld>
            <a:endParaRPr kumimoji="1" lang="ja-JP" altLang="en-US"/>
          </a:p>
        </p:txBody>
      </p:sp>
    </p:spTree>
    <p:extLst>
      <p:ext uri="{BB962C8B-B14F-4D97-AF65-F5344CB8AC3E}">
        <p14:creationId xmlns:p14="http://schemas.microsoft.com/office/powerpoint/2010/main" val="3686909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119</a:t>
            </a:fld>
            <a:endParaRPr kumimoji="1" lang="ja-JP" altLang="en-US"/>
          </a:p>
        </p:txBody>
      </p:sp>
    </p:spTree>
    <p:extLst>
      <p:ext uri="{BB962C8B-B14F-4D97-AF65-F5344CB8AC3E}">
        <p14:creationId xmlns:p14="http://schemas.microsoft.com/office/powerpoint/2010/main" val="1916628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3/15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121</a:t>
            </a:fld>
            <a:endParaRPr kumimoji="1" lang="ja-JP" altLang="en-US"/>
          </a:p>
        </p:txBody>
      </p:sp>
    </p:spTree>
    <p:extLst>
      <p:ext uri="{BB962C8B-B14F-4D97-AF65-F5344CB8AC3E}">
        <p14:creationId xmlns:p14="http://schemas.microsoft.com/office/powerpoint/2010/main" val="123742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ja-JP" altLang="en-US" dirty="0" smtClean="0"/>
              <a:t>それぞれ　板書し　意味を説明</a:t>
            </a:r>
            <a:endParaRPr kumimoji="1" lang="en-US" altLang="ja-JP" dirty="0" smtClean="0"/>
          </a:p>
          <a:p>
            <a:endParaRPr kumimoji="1" lang="en-US" altLang="ja-JP" dirty="0" smtClean="0"/>
          </a:p>
          <a:p>
            <a:r>
              <a:rPr kumimoji="1" lang="en-US" altLang="ja-JP" dirty="0" smtClean="0"/>
              <a:t>for</a:t>
            </a:r>
            <a:r>
              <a:rPr kumimoji="1" lang="ja-JP" altLang="en-US" dirty="0" smtClean="0"/>
              <a:t>の後の</a:t>
            </a:r>
            <a:r>
              <a:rPr kumimoji="1" lang="en-US" altLang="ja-JP" dirty="0" smtClean="0"/>
              <a:t>()</a:t>
            </a:r>
            <a:r>
              <a:rPr kumimoji="1" lang="ja-JP" altLang="en-US" dirty="0" err="1" smtClean="0"/>
              <a:t>には</a:t>
            </a:r>
            <a:r>
              <a:rPr kumimoji="1" lang="ja-JP" altLang="en-US" dirty="0" smtClean="0"/>
              <a:t>初期設定；条件式；後処理が書かれる</a:t>
            </a:r>
            <a:endParaRPr kumimoji="1" lang="en-US" altLang="ja-JP" dirty="0" smtClean="0"/>
          </a:p>
          <a:p>
            <a:endParaRPr kumimoji="1" lang="en-US" altLang="ja-JP" dirty="0" smtClean="0"/>
          </a:p>
          <a:p>
            <a:r>
              <a:rPr kumimoji="1" lang="ja-JP" altLang="en-US" dirty="0" smtClean="0"/>
              <a:t>制御変数</a:t>
            </a:r>
            <a:endParaRPr kumimoji="1" lang="en-US" altLang="ja-JP" dirty="0" smtClean="0"/>
          </a:p>
          <a:p>
            <a:r>
              <a:rPr kumimoji="1" lang="ja-JP" altLang="en-US" dirty="0" smtClean="0"/>
              <a:t>　繰り返しの制御を行うために用いられている変数。</a:t>
            </a:r>
            <a:endParaRPr kumimoji="1" lang="en-US" altLang="ja-JP" dirty="0" smtClean="0"/>
          </a:p>
          <a:p>
            <a:r>
              <a:rPr kumimoji="1" lang="ja-JP" altLang="en-US" dirty="0" smtClean="0"/>
              <a:t>　この変数の数を増減させることで繰り返し回数を制御する</a:t>
            </a:r>
            <a:endParaRPr kumimoji="1" lang="en-US" altLang="ja-JP" dirty="0" smtClean="0"/>
          </a:p>
          <a:p>
            <a:endParaRPr kumimoji="1" lang="en-US" altLang="ja-JP" dirty="0" smtClean="0"/>
          </a:p>
          <a:p>
            <a:r>
              <a:rPr kumimoji="1" lang="ja-JP" altLang="en-US" dirty="0" smtClean="0"/>
              <a:t>初期設定</a:t>
            </a:r>
            <a:endParaRPr kumimoji="1" lang="en-US" altLang="ja-JP" dirty="0" smtClean="0"/>
          </a:p>
          <a:p>
            <a:r>
              <a:rPr kumimoji="1" lang="ja-JP" altLang="en-US" dirty="0" smtClean="0"/>
              <a:t>　変数の初期化を行う部分　繰り返し開始時に変数の値をどのように設定するかを記述する</a:t>
            </a:r>
            <a:endParaRPr kumimoji="1" lang="en-US" altLang="ja-JP" dirty="0" smtClean="0"/>
          </a:p>
          <a:p>
            <a:endParaRPr kumimoji="1" lang="en-US" altLang="ja-JP" dirty="0" smtClean="0"/>
          </a:p>
          <a:p>
            <a:r>
              <a:rPr kumimoji="1" lang="ja-JP" altLang="en-US" dirty="0" smtClean="0"/>
              <a:t>条件式</a:t>
            </a:r>
            <a:endParaRPr kumimoji="1" lang="en-US" altLang="ja-JP" dirty="0" smtClean="0"/>
          </a:p>
          <a:p>
            <a:r>
              <a:rPr kumimoji="1" lang="ja-JP" altLang="en-US" dirty="0" smtClean="0"/>
              <a:t>　繰り返すための条件を記述する。条件式が</a:t>
            </a:r>
            <a:r>
              <a:rPr kumimoji="1" lang="en-US" altLang="ja-JP" dirty="0" smtClean="0"/>
              <a:t>True</a:t>
            </a:r>
            <a:r>
              <a:rPr kumimoji="1" lang="ja-JP" altLang="en-US" dirty="0" smtClean="0"/>
              <a:t>の場合、繰り返し行いたい処理が繰り返される</a:t>
            </a:r>
            <a:endParaRPr kumimoji="1" lang="en-US" altLang="ja-JP" dirty="0" smtClean="0"/>
          </a:p>
          <a:p>
            <a:r>
              <a:rPr kumimoji="1" lang="ja-JP" altLang="en-US" dirty="0" smtClean="0"/>
              <a:t>　</a:t>
            </a:r>
            <a:r>
              <a:rPr kumimoji="1" lang="en-US" altLang="ja-JP" dirty="0" smtClean="0"/>
              <a:t>False</a:t>
            </a:r>
            <a:r>
              <a:rPr kumimoji="1" lang="ja-JP" altLang="en-US" dirty="0" smtClean="0"/>
              <a:t>の場合はその</a:t>
            </a:r>
            <a:r>
              <a:rPr kumimoji="1" lang="en-US" altLang="ja-JP" dirty="0" smtClean="0"/>
              <a:t>for</a:t>
            </a:r>
            <a:r>
              <a:rPr kumimoji="1" lang="ja-JP" altLang="en-US" dirty="0" smtClean="0"/>
              <a:t>文全体を読み飛ばす</a:t>
            </a:r>
            <a:endParaRPr kumimoji="1" lang="en-US" altLang="ja-JP" dirty="0" smtClean="0"/>
          </a:p>
          <a:p>
            <a:endParaRPr kumimoji="1" lang="en-US" altLang="ja-JP" dirty="0" smtClean="0"/>
          </a:p>
          <a:p>
            <a:r>
              <a:rPr kumimoji="1" lang="ja-JP" altLang="en-US" dirty="0" smtClean="0"/>
              <a:t>後処理</a:t>
            </a:r>
            <a:endParaRPr kumimoji="1" lang="en-US" altLang="ja-JP" dirty="0" smtClean="0"/>
          </a:p>
          <a:p>
            <a:r>
              <a:rPr kumimoji="1" lang="ja-JP" altLang="en-US" dirty="0" smtClean="0"/>
              <a:t>　繰り返し処理を終えた後、どのような処理を行うかを記述する</a:t>
            </a:r>
            <a:endParaRPr kumimoji="1" lang="en-US" altLang="ja-JP" dirty="0" smtClean="0"/>
          </a:p>
          <a:p>
            <a:r>
              <a:rPr kumimoji="1" lang="ja-JP" altLang="en-US" dirty="0" smtClean="0"/>
              <a:t>　一般的には制御変数の値を変化させることに用いられる。</a:t>
            </a:r>
            <a:endParaRPr kumimoji="1" lang="en-US" altLang="ja-JP" dirty="0" smtClean="0"/>
          </a:p>
          <a:p>
            <a:r>
              <a:rPr kumimoji="1" lang="ja-JP" altLang="en-US" dirty="0" smtClean="0"/>
              <a:t>　書かなくてもよい</a:t>
            </a:r>
            <a:endParaRPr kumimoji="1" lang="en-US" altLang="ja-JP" dirty="0" smtClean="0"/>
          </a:p>
          <a:p>
            <a:endParaRPr kumimoji="1" lang="en-US" altLang="ja-JP" dirty="0" smtClean="0"/>
          </a:p>
          <a:p>
            <a:r>
              <a:rPr kumimoji="1" lang="en-US" altLang="ja-JP" dirty="0" smtClean="0"/>
              <a:t>10/25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122</a:t>
            </a:fld>
            <a:endParaRPr kumimoji="1" lang="ja-JP" altLang="en-US"/>
          </a:p>
        </p:txBody>
      </p:sp>
    </p:spTree>
    <p:extLst>
      <p:ext uri="{BB962C8B-B14F-4D97-AF65-F5344CB8AC3E}">
        <p14:creationId xmlns:p14="http://schemas.microsoft.com/office/powerpoint/2010/main" val="2117251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123</a:t>
            </a:fld>
            <a:endParaRPr kumimoji="1" lang="ja-JP" altLang="en-US"/>
          </a:p>
        </p:txBody>
      </p:sp>
    </p:spTree>
    <p:extLst>
      <p:ext uri="{BB962C8B-B14F-4D97-AF65-F5344CB8AC3E}">
        <p14:creationId xmlns:p14="http://schemas.microsoft.com/office/powerpoint/2010/main" val="2539301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a:t>
            </a:r>
            <a:r>
              <a:rPr kumimoji="1" lang="ja-JP" altLang="en-US" dirty="0" smtClean="0"/>
              <a:t>限</a:t>
            </a:r>
            <a:endParaRPr kumimoji="1" lang="en-US" altLang="ja-JP" dirty="0" smtClean="0"/>
          </a:p>
          <a:p>
            <a:endParaRPr kumimoji="1" lang="en-US" altLang="ja-JP" dirty="0" smtClean="0"/>
          </a:p>
          <a:p>
            <a:r>
              <a:rPr kumimoji="1" lang="ja-JP" altLang="en-US" dirty="0" smtClean="0"/>
              <a:t>カウントの例</a:t>
            </a:r>
            <a:endParaRPr kumimoji="1" lang="en-US" altLang="ja-JP" dirty="0" smtClean="0"/>
          </a:p>
          <a:p>
            <a:r>
              <a:rPr kumimoji="1" lang="ja-JP" altLang="en-US" dirty="0" smtClean="0"/>
              <a:t>　</a:t>
            </a:r>
            <a:r>
              <a:rPr kumimoji="1" lang="en-US" altLang="ja-JP" dirty="0" smtClean="0"/>
              <a:t>7segLED</a:t>
            </a:r>
            <a:r>
              <a:rPr kumimoji="1" lang="ja-JP" altLang="en-US" dirty="0" smtClean="0"/>
              <a:t>の表示を</a:t>
            </a:r>
            <a:r>
              <a:rPr kumimoji="1" lang="en-US" altLang="ja-JP" dirty="0" smtClean="0"/>
              <a:t>1</a:t>
            </a:r>
            <a:r>
              <a:rPr kumimoji="1" lang="ja-JP" altLang="en-US" dirty="0" err="1" smtClean="0"/>
              <a:t>ずつ</a:t>
            </a:r>
            <a:r>
              <a:rPr kumimoji="1" lang="ja-JP" altLang="en-US" dirty="0" smtClean="0"/>
              <a:t>増やしていくときなど</a:t>
            </a:r>
            <a:endParaRPr kumimoji="1" lang="en-US" altLang="ja-JP" dirty="0" smtClean="0"/>
          </a:p>
          <a:p>
            <a:r>
              <a:rPr kumimoji="1" lang="ja-JP" altLang="en-US" dirty="0" smtClean="0"/>
              <a:t>　カウントアップタイマーとか</a:t>
            </a:r>
            <a:endParaRPr kumimoji="1" lang="en-US" altLang="ja-JP" dirty="0" smtClean="0"/>
          </a:p>
          <a:p>
            <a:endParaRPr kumimoji="1" lang="en-US" altLang="ja-JP" dirty="0" smtClean="0"/>
          </a:p>
          <a:p>
            <a:r>
              <a:rPr kumimoji="1" lang="en-US" altLang="ja-JP" dirty="0" smtClean="0"/>
              <a:t>5/5</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127</a:t>
            </a:fld>
            <a:endParaRPr kumimoji="1" lang="ja-JP" altLang="en-US"/>
          </a:p>
        </p:txBody>
      </p:sp>
    </p:spTree>
    <p:extLst>
      <p:ext uri="{BB962C8B-B14F-4D97-AF65-F5344CB8AC3E}">
        <p14:creationId xmlns:p14="http://schemas.microsoft.com/office/powerpoint/2010/main" val="23046089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カウントダウンタイマーとか</a:t>
            </a:r>
            <a:endParaRPr kumimoji="1" lang="en-US" altLang="ja-JP" dirty="0" smtClean="0"/>
          </a:p>
          <a:p>
            <a:endParaRPr kumimoji="1" lang="en-US" altLang="ja-JP" dirty="0" smtClean="0"/>
          </a:p>
          <a:p>
            <a:r>
              <a:rPr kumimoji="1" lang="en-US" altLang="ja-JP" dirty="0" smtClean="0"/>
              <a:t>2/7</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128</a:t>
            </a:fld>
            <a:endParaRPr kumimoji="1" lang="ja-JP" altLang="en-US"/>
          </a:p>
        </p:txBody>
      </p:sp>
    </p:spTree>
    <p:extLst>
      <p:ext uri="{BB962C8B-B14F-4D97-AF65-F5344CB8AC3E}">
        <p14:creationId xmlns:p14="http://schemas.microsoft.com/office/powerpoint/2010/main" val="4028354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正確には　前置インクリメント（デクリメント</a:t>
            </a:r>
            <a:r>
              <a:rPr kumimoji="1" lang="en-US" altLang="ja-JP" dirty="0" smtClean="0"/>
              <a:t>)</a:t>
            </a:r>
            <a:r>
              <a:rPr kumimoji="1" lang="ja-JP" altLang="en-US" dirty="0" smtClean="0"/>
              <a:t>演算子、後置インクリメント</a:t>
            </a:r>
            <a:r>
              <a:rPr kumimoji="1" lang="en-US" altLang="ja-JP" dirty="0" smtClean="0"/>
              <a:t>(</a:t>
            </a:r>
            <a:r>
              <a:rPr kumimoji="1" lang="ja-JP" altLang="en-US" dirty="0" smtClean="0"/>
              <a:t>デクリメント</a:t>
            </a:r>
            <a:r>
              <a:rPr kumimoji="1" lang="en-US" altLang="ja-JP" dirty="0" smtClean="0"/>
              <a:t>)</a:t>
            </a:r>
            <a:r>
              <a:rPr kumimoji="1" lang="ja-JP" altLang="en-US" dirty="0" smtClean="0"/>
              <a:t>演算子</a:t>
            </a:r>
            <a:endParaRPr kumimoji="1" lang="en-US" altLang="ja-JP" dirty="0" smtClean="0"/>
          </a:p>
          <a:p>
            <a:endParaRPr kumimoji="1" lang="en-US" altLang="ja-JP" dirty="0" smtClean="0"/>
          </a:p>
          <a:p>
            <a:r>
              <a:rPr kumimoji="1" lang="en-US" altLang="ja-JP" dirty="0" smtClean="0"/>
              <a:t>5/12</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129</a:t>
            </a:fld>
            <a:endParaRPr kumimoji="1" lang="ja-JP" altLang="en-US"/>
          </a:p>
        </p:txBody>
      </p:sp>
    </p:spTree>
    <p:extLst>
      <p:ext uri="{BB962C8B-B14F-4D97-AF65-F5344CB8AC3E}">
        <p14:creationId xmlns:p14="http://schemas.microsoft.com/office/powerpoint/2010/main" val="8426535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教科書の書き直し</a:t>
            </a:r>
            <a:endParaRPr kumimoji="1" lang="en-US" altLang="ja-JP" dirty="0" smtClean="0"/>
          </a:p>
          <a:p>
            <a:endParaRPr kumimoji="1" lang="en-US" altLang="ja-JP" dirty="0" smtClean="0"/>
          </a:p>
          <a:p>
            <a:r>
              <a:rPr kumimoji="1" lang="ja-JP" altLang="en-US" dirty="0" smtClean="0"/>
              <a:t>それぞれの説明は口頭でするが、</a:t>
            </a:r>
            <a:endParaRPr kumimoji="1" lang="en-US" altLang="ja-JP" dirty="0" smtClean="0"/>
          </a:p>
          <a:p>
            <a:r>
              <a:rPr kumimoji="1" lang="ja-JP" altLang="en-US" dirty="0" smtClean="0"/>
              <a:t>ぱっと見せるくらいでいいと思う（次に実際の記述を交えた例があるのでそちらで詳しく説明する</a:t>
            </a:r>
            <a:r>
              <a:rPr kumimoji="1" lang="en-US" altLang="ja-JP" dirty="0" smtClean="0"/>
              <a:t>)</a:t>
            </a:r>
          </a:p>
          <a:p>
            <a:endParaRPr kumimoji="1" lang="en-US" altLang="ja-JP" dirty="0" smtClean="0"/>
          </a:p>
          <a:p>
            <a:r>
              <a:rPr kumimoji="1" lang="en-US" altLang="ja-JP" dirty="0" smtClean="0"/>
              <a:t>5/17</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130</a:t>
            </a:fld>
            <a:endParaRPr kumimoji="1" lang="ja-JP" altLang="en-US"/>
          </a:p>
        </p:txBody>
      </p:sp>
    </p:spTree>
    <p:extLst>
      <p:ext uri="{BB962C8B-B14F-4D97-AF65-F5344CB8AC3E}">
        <p14:creationId xmlns:p14="http://schemas.microsoft.com/office/powerpoint/2010/main" val="974444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3</a:t>
            </a:r>
            <a:r>
              <a:rPr kumimoji="1" lang="ja-JP" altLang="en-US" dirty="0" smtClean="0"/>
              <a:t>限終わり</a:t>
            </a:r>
            <a:endParaRPr kumimoji="1" lang="en-US" altLang="ja-JP" dirty="0" smtClean="0"/>
          </a:p>
          <a:p>
            <a:r>
              <a:rPr kumimoji="1" lang="en-US" altLang="ja-JP" dirty="0" smtClean="0"/>
              <a:t>5/50</a:t>
            </a:r>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131</a:t>
            </a:fld>
            <a:endParaRPr kumimoji="1" lang="ja-JP" altLang="en-US"/>
          </a:p>
        </p:txBody>
      </p:sp>
    </p:spTree>
    <p:extLst>
      <p:ext uri="{BB962C8B-B14F-4D97-AF65-F5344CB8AC3E}">
        <p14:creationId xmlns:p14="http://schemas.microsoft.com/office/powerpoint/2010/main" val="3868851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while</a:t>
            </a:r>
            <a:r>
              <a:rPr kumimoji="1" lang="ja-JP" altLang="en-US" dirty="0" smtClean="0"/>
              <a:t>の後の</a:t>
            </a:r>
            <a:r>
              <a:rPr kumimoji="1" lang="en-US" altLang="ja-JP" dirty="0" smtClean="0"/>
              <a:t>()</a:t>
            </a:r>
            <a:r>
              <a:rPr kumimoji="1" lang="ja-JP" altLang="en-US" dirty="0" err="1" smtClean="0"/>
              <a:t>には</a:t>
            </a:r>
            <a:r>
              <a:rPr kumimoji="1" lang="ja-JP" altLang="en-US" dirty="0" smtClean="0"/>
              <a:t>条件式が書かれる</a:t>
            </a:r>
            <a:endParaRPr kumimoji="1" lang="en-US" altLang="ja-JP" dirty="0" smtClean="0"/>
          </a:p>
          <a:p>
            <a:endParaRPr kumimoji="1" lang="en-US" altLang="ja-JP" dirty="0" smtClean="0"/>
          </a:p>
          <a:p>
            <a:r>
              <a:rPr kumimoji="1" lang="ja-JP" altLang="en-US" dirty="0" smtClean="0"/>
              <a:t>条件式</a:t>
            </a:r>
            <a:endParaRPr kumimoji="1" lang="en-US" altLang="ja-JP" dirty="0" smtClean="0"/>
          </a:p>
          <a:p>
            <a:r>
              <a:rPr kumimoji="1" lang="ja-JP" altLang="en-US" dirty="0" smtClean="0"/>
              <a:t>　繰り返すための条件を記述する。条件式が</a:t>
            </a:r>
            <a:r>
              <a:rPr kumimoji="1" lang="en-US" altLang="ja-JP" dirty="0" smtClean="0"/>
              <a:t>True</a:t>
            </a:r>
            <a:r>
              <a:rPr kumimoji="1" lang="ja-JP" altLang="en-US" dirty="0" smtClean="0"/>
              <a:t>の場合、繰り返し行いたい処理が繰り返される</a:t>
            </a:r>
            <a:endParaRPr kumimoji="1" lang="en-US" altLang="ja-JP" dirty="0" smtClean="0"/>
          </a:p>
          <a:p>
            <a:r>
              <a:rPr kumimoji="1" lang="ja-JP" altLang="en-US" dirty="0" smtClean="0"/>
              <a:t>　</a:t>
            </a:r>
            <a:r>
              <a:rPr kumimoji="1" lang="en-US" altLang="ja-JP" dirty="0" smtClean="0"/>
              <a:t>False</a:t>
            </a:r>
            <a:r>
              <a:rPr kumimoji="1" lang="ja-JP" altLang="en-US" dirty="0" smtClean="0"/>
              <a:t>の場合はその</a:t>
            </a:r>
            <a:r>
              <a:rPr kumimoji="1" lang="en-US" altLang="ja-JP" dirty="0" smtClean="0"/>
              <a:t>while</a:t>
            </a:r>
            <a:r>
              <a:rPr kumimoji="1" lang="ja-JP" altLang="en-US" dirty="0" smtClean="0"/>
              <a:t>文全体を読み飛ばす</a:t>
            </a:r>
            <a:endParaRPr kumimoji="1" lang="en-US" altLang="ja-JP" dirty="0" smtClean="0"/>
          </a:p>
          <a:p>
            <a:r>
              <a:rPr kumimoji="1" lang="ja-JP" altLang="en-US" dirty="0" smtClean="0"/>
              <a:t>　</a:t>
            </a:r>
            <a:endParaRPr kumimoji="1" lang="en-US" altLang="ja-JP" dirty="0" smtClean="0"/>
          </a:p>
          <a:p>
            <a:r>
              <a:rPr kumimoji="1" lang="ja-JP" altLang="en-US" dirty="0" smtClean="0"/>
              <a:t>　先ほども言ったが条件式しか書かれないので</a:t>
            </a:r>
            <a:r>
              <a:rPr kumimoji="1" lang="en-US" altLang="ja-JP" dirty="0" smtClean="0"/>
              <a:t>for</a:t>
            </a:r>
            <a:r>
              <a:rPr kumimoji="1" lang="ja-JP" altLang="en-US" dirty="0" err="1" smtClean="0"/>
              <a:t>のように</a:t>
            </a:r>
            <a:r>
              <a:rPr kumimoji="1" lang="ja-JP" altLang="en-US" dirty="0" smtClean="0"/>
              <a:t>使うときは後処理を書かなければ永久ループする。</a:t>
            </a:r>
            <a:endParaRPr kumimoji="1" lang="en-US" altLang="ja-JP" dirty="0" smtClean="0"/>
          </a:p>
          <a:p>
            <a:endParaRPr kumimoji="1" lang="en-US" altLang="ja-JP" dirty="0" smtClean="0"/>
          </a:p>
          <a:p>
            <a:r>
              <a:rPr kumimoji="1" lang="en-US" altLang="ja-JP" dirty="0" smtClean="0"/>
              <a:t>5/20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134</a:t>
            </a:fld>
            <a:endParaRPr kumimoji="1" lang="ja-JP" altLang="en-US"/>
          </a:p>
        </p:txBody>
      </p:sp>
    </p:spTree>
    <p:extLst>
      <p:ext uri="{BB962C8B-B14F-4D97-AF65-F5344CB8AC3E}">
        <p14:creationId xmlns:p14="http://schemas.microsoft.com/office/powerpoint/2010/main" val="339101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クライアント→依頼者　何かを要求する側</a:t>
            </a:r>
            <a:endParaRPr kumimoji="1" lang="en-US" altLang="ja-JP" dirty="0" smtClean="0"/>
          </a:p>
          <a:p>
            <a:r>
              <a:rPr kumimoji="1" lang="ja-JP" altLang="en-US" dirty="0" smtClean="0"/>
              <a:t>サーバ→提供者　依頼者の要求したものを提供する側</a:t>
            </a:r>
            <a:endParaRPr kumimoji="1" lang="en-US" altLang="ja-JP" dirty="0" smtClean="0"/>
          </a:p>
          <a:p>
            <a:endParaRPr kumimoji="1" lang="en-US" altLang="ja-JP" dirty="0" smtClean="0"/>
          </a:p>
          <a:p>
            <a:r>
              <a:rPr kumimoji="1" lang="ja-JP" altLang="en-US" dirty="0" smtClean="0"/>
              <a:t>アニメ</a:t>
            </a:r>
            <a:r>
              <a:rPr kumimoji="1" lang="en-US" altLang="ja-JP" dirty="0" smtClean="0"/>
              <a:t>2</a:t>
            </a:r>
          </a:p>
          <a:p>
            <a:r>
              <a:rPr kumimoji="1" lang="ja-JP" altLang="en-US" dirty="0" smtClean="0"/>
              <a:t>クライアントがどっちでサーバがとどっちかを質問する。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16</a:t>
            </a:fld>
            <a:endParaRPr kumimoji="1" lang="ja-JP" altLang="en-US"/>
          </a:p>
        </p:txBody>
      </p:sp>
    </p:spTree>
    <p:extLst>
      <p:ext uri="{BB962C8B-B14F-4D97-AF65-F5344CB8AC3E}">
        <p14:creationId xmlns:p14="http://schemas.microsoft.com/office/powerpoint/2010/main" val="1061986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指名制</a:t>
            </a:r>
            <a:endParaRPr kumimoji="1" lang="en-US" altLang="ja-JP" dirty="0" smtClean="0"/>
          </a:p>
          <a:p>
            <a:endParaRPr kumimoji="1" lang="en-US" altLang="ja-JP" dirty="0" smtClean="0"/>
          </a:p>
          <a:p>
            <a:r>
              <a:rPr kumimoji="1" lang="ja-JP" altLang="en-US" dirty="0" smtClean="0"/>
              <a:t>時間が余ってたら　</a:t>
            </a:r>
            <a:r>
              <a:rPr kumimoji="1" lang="en-US" altLang="ja-JP" dirty="0" smtClean="0"/>
              <a:t>1</a:t>
            </a:r>
            <a:r>
              <a:rPr kumimoji="1" lang="ja-JP" altLang="en-US" dirty="0" smtClean="0"/>
              <a:t>限終わり。</a:t>
            </a:r>
            <a:endParaRPr kumimoji="1" lang="en-US" altLang="ja-JP" dirty="0" smtClean="0"/>
          </a:p>
          <a:p>
            <a:endParaRPr kumimoji="1" lang="en-US" altLang="ja-JP" dirty="0" smtClean="0"/>
          </a:p>
          <a:p>
            <a:r>
              <a:rPr kumimoji="1" lang="ja-JP" altLang="en-US" dirty="0" smtClean="0"/>
              <a:t>余ってなかったら　</a:t>
            </a:r>
            <a:r>
              <a:rPr kumimoji="1" lang="en-US" altLang="ja-JP" dirty="0" smtClean="0"/>
              <a:t>2</a:t>
            </a:r>
            <a:r>
              <a:rPr kumimoji="1" lang="ja-JP" altLang="en-US" dirty="0" smtClean="0"/>
              <a:t>限の最初に復習的な感じで</a:t>
            </a:r>
            <a:endParaRPr kumimoji="1" lang="en-US" altLang="ja-JP" dirty="0" smtClean="0"/>
          </a:p>
          <a:p>
            <a:endParaRPr kumimoji="1" lang="en-US" altLang="ja-JP" dirty="0" smtClean="0"/>
          </a:p>
          <a:p>
            <a:r>
              <a:rPr kumimoji="1" lang="en-US" altLang="ja-JP" dirty="0" smtClean="0"/>
              <a:t>5/5</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138</a:t>
            </a:fld>
            <a:endParaRPr kumimoji="1" lang="ja-JP" altLang="en-US"/>
          </a:p>
        </p:txBody>
      </p:sp>
    </p:spTree>
    <p:extLst>
      <p:ext uri="{BB962C8B-B14F-4D97-AF65-F5344CB8AC3E}">
        <p14:creationId xmlns:p14="http://schemas.microsoft.com/office/powerpoint/2010/main" val="2551617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139</a:t>
            </a:fld>
            <a:endParaRPr kumimoji="1" lang="ja-JP" altLang="en-US"/>
          </a:p>
        </p:txBody>
      </p:sp>
    </p:spTree>
    <p:extLst>
      <p:ext uri="{BB962C8B-B14F-4D97-AF65-F5344CB8AC3E}">
        <p14:creationId xmlns:p14="http://schemas.microsoft.com/office/powerpoint/2010/main" val="814112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For</a:t>
            </a:r>
            <a:r>
              <a:rPr kumimoji="1" lang="ja-JP" altLang="en-US" dirty="0" smtClean="0"/>
              <a:t>文のように同じ処理をその場で繰り返すのとは違い複数個所で処理を呼び出すことができる。</a:t>
            </a:r>
            <a:endParaRPr kumimoji="1" lang="en-US" altLang="ja-JP" dirty="0" smtClean="0"/>
          </a:p>
          <a:p>
            <a:endParaRPr kumimoji="1" lang="en-US" altLang="ja-JP" dirty="0" smtClean="0"/>
          </a:p>
          <a:p>
            <a:r>
              <a:rPr kumimoji="1" lang="ja-JP" altLang="en-US" dirty="0" smtClean="0"/>
              <a:t>よく使われる処理を関数として作っておけばほかのプログラムからでも関数を呼び出せる</a:t>
            </a:r>
            <a:endParaRPr kumimoji="1" lang="en-US" altLang="ja-JP" dirty="0" smtClean="0"/>
          </a:p>
          <a:p>
            <a:endParaRPr kumimoji="1" lang="en-US" altLang="ja-JP" dirty="0" smtClean="0"/>
          </a:p>
          <a:p>
            <a:r>
              <a:rPr kumimoji="1" lang="en-US" altLang="ja-JP" dirty="0" smtClean="0"/>
              <a:t>5/25</a:t>
            </a:r>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141</a:t>
            </a:fld>
            <a:endParaRPr kumimoji="1" lang="ja-JP" altLang="en-US"/>
          </a:p>
        </p:txBody>
      </p:sp>
    </p:spTree>
    <p:extLst>
      <p:ext uri="{BB962C8B-B14F-4D97-AF65-F5344CB8AC3E}">
        <p14:creationId xmlns:p14="http://schemas.microsoft.com/office/powerpoint/2010/main" val="2640881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その関数がどのような処理を行うのかを記述することを関数定義と呼ぶ。</a:t>
            </a:r>
            <a:endParaRPr kumimoji="1" lang="en-US" altLang="ja-JP" dirty="0" smtClean="0"/>
          </a:p>
          <a:p>
            <a:r>
              <a:rPr kumimoji="1" lang="ja-JP" altLang="en-US" dirty="0" smtClean="0"/>
              <a:t>関数の呼び出しがかかるたびにこの中に記述した処理が行われる。</a:t>
            </a:r>
            <a:endParaRPr kumimoji="1" lang="en-US" altLang="ja-JP" dirty="0" smtClean="0"/>
          </a:p>
          <a:p>
            <a:endParaRPr kumimoji="1" lang="en-US" altLang="ja-JP" dirty="0" smtClean="0"/>
          </a:p>
          <a:p>
            <a:r>
              <a:rPr kumimoji="1" lang="ja-JP" altLang="en-US" dirty="0" smtClean="0"/>
              <a:t>仮引数については値渡しの時に説明。</a:t>
            </a:r>
            <a:endParaRPr kumimoji="1" lang="en-US" altLang="ja-JP" dirty="0" smtClean="0"/>
          </a:p>
          <a:p>
            <a:endParaRPr kumimoji="1" lang="en-US" altLang="ja-JP" dirty="0" smtClean="0"/>
          </a:p>
          <a:p>
            <a:r>
              <a:rPr kumimoji="1" lang="en-US" altLang="ja-JP" dirty="0" smtClean="0"/>
              <a:t>5/38</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142</a:t>
            </a:fld>
            <a:endParaRPr kumimoji="1" lang="ja-JP" altLang="en-US"/>
          </a:p>
        </p:txBody>
      </p:sp>
    </p:spTree>
    <p:extLst>
      <p:ext uri="{BB962C8B-B14F-4D97-AF65-F5344CB8AC3E}">
        <p14:creationId xmlns:p14="http://schemas.microsoft.com/office/powerpoint/2010/main" val="19942956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タイトルに作成とあるが作成部分ではない。</a:t>
            </a:r>
            <a:endParaRPr kumimoji="1" lang="en-US" altLang="ja-JP" dirty="0" smtClean="0"/>
          </a:p>
          <a:p>
            <a:r>
              <a:rPr kumimoji="1" lang="ja-JP" altLang="en-US" dirty="0" smtClean="0"/>
              <a:t>ただ、流れとして覚えてほしいのでナンバリングを継続している。</a:t>
            </a:r>
            <a:endParaRPr kumimoji="1" lang="en-US" altLang="ja-JP" dirty="0" smtClean="0"/>
          </a:p>
          <a:p>
            <a:endParaRPr kumimoji="1" lang="en-US" altLang="ja-JP" dirty="0" smtClean="0"/>
          </a:p>
          <a:p>
            <a:r>
              <a:rPr kumimoji="1" lang="ja-JP" altLang="en-US" dirty="0" smtClean="0"/>
              <a:t>一連の流れで作成した関数を呼び出す。</a:t>
            </a:r>
            <a:endParaRPr kumimoji="1" lang="en-US" altLang="ja-JP" dirty="0" smtClean="0"/>
          </a:p>
          <a:p>
            <a:r>
              <a:rPr kumimoji="1" lang="ja-JP" altLang="en-US" dirty="0" smtClean="0"/>
              <a:t>実引数について詳しくは次で</a:t>
            </a:r>
            <a:endParaRPr kumimoji="1" lang="en-US" altLang="ja-JP" dirty="0" smtClean="0"/>
          </a:p>
          <a:p>
            <a:endParaRPr kumimoji="1" lang="en-US" altLang="ja-JP" dirty="0" smtClean="0"/>
          </a:p>
          <a:p>
            <a:r>
              <a:rPr kumimoji="1" lang="en-US" altLang="ja-JP" dirty="0" smtClean="0"/>
              <a:t>5/42</a:t>
            </a:r>
          </a:p>
          <a:p>
            <a:endParaRPr kumimoji="1" lang="en-US" altLang="ja-JP" dirty="0" smtClean="0"/>
          </a:p>
          <a:p>
            <a:r>
              <a:rPr kumimoji="1" lang="en-US" altLang="ja-JP" dirty="0" smtClean="0"/>
              <a:t>ex_func1.c</a:t>
            </a:r>
            <a:r>
              <a:rPr kumimoji="1" lang="ja-JP" altLang="en-US" dirty="0" smtClean="0"/>
              <a:t>を打ち込み</a:t>
            </a:r>
            <a:endParaRPr kumimoji="1" lang="en-US" altLang="ja-JP" dirty="0" smtClean="0"/>
          </a:p>
          <a:p>
            <a:r>
              <a:rPr kumimoji="1" lang="en-US" altLang="ja-JP" dirty="0" smtClean="0"/>
              <a:t>8/50</a:t>
            </a:r>
          </a:p>
          <a:p>
            <a:endParaRPr kumimoji="1" lang="en-US" altLang="ja-JP" dirty="0" smtClean="0"/>
          </a:p>
          <a:p>
            <a:endParaRPr kumimoji="1" lang="en-US" altLang="ja-JP" dirty="0" smtClean="0"/>
          </a:p>
          <a:p>
            <a:r>
              <a:rPr kumimoji="1" lang="en-US" altLang="ja-JP" dirty="0" smtClean="0"/>
              <a:t>2</a:t>
            </a:r>
            <a:r>
              <a:rPr kumimoji="1" lang="ja-JP" altLang="en-US" dirty="0" smtClean="0"/>
              <a:t>限開始</a:t>
            </a:r>
            <a:endParaRPr kumimoji="1" lang="en-US" altLang="ja-JP" dirty="0" smtClean="0"/>
          </a:p>
          <a:p>
            <a:r>
              <a:rPr kumimoji="1" lang="ja-JP" altLang="en-US" dirty="0" smtClean="0"/>
              <a:t>打ち込み終わってなかったら続き</a:t>
            </a:r>
            <a:endParaRPr kumimoji="1" lang="en-US" altLang="ja-JP" dirty="0" smtClean="0"/>
          </a:p>
          <a:p>
            <a:r>
              <a:rPr kumimoji="1" lang="ja-JP" altLang="en-US" dirty="0" smtClean="0"/>
              <a:t>解説する際はステップ実行で関数へ飛ぶところをしっかり見せる。</a:t>
            </a:r>
            <a:endParaRPr kumimoji="1" lang="en-US" altLang="ja-JP" dirty="0" smtClean="0"/>
          </a:p>
          <a:p>
            <a:endParaRPr kumimoji="1" lang="en-US" altLang="ja-JP" dirty="0" smtClean="0"/>
          </a:p>
          <a:p>
            <a:r>
              <a:rPr kumimoji="1" lang="en-US" altLang="ja-JP" dirty="0" smtClean="0"/>
              <a:t>10/10</a:t>
            </a:r>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143</a:t>
            </a:fld>
            <a:endParaRPr kumimoji="1" lang="ja-JP" altLang="en-US"/>
          </a:p>
        </p:txBody>
      </p:sp>
    </p:spTree>
    <p:extLst>
      <p:ext uri="{BB962C8B-B14F-4D97-AF65-F5344CB8AC3E}">
        <p14:creationId xmlns:p14="http://schemas.microsoft.com/office/powerpoint/2010/main" val="677661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kumimoji="1" lang="ja-JP" altLang="en-US" dirty="0" smtClean="0"/>
              <a:t>午前中のまとめ</a:t>
            </a:r>
            <a:endParaRPr kumimoji="1" lang="en-US" altLang="ja-JP" dirty="0" smtClean="0"/>
          </a:p>
          <a:p>
            <a:endParaRPr kumimoji="1" lang="en-US" altLang="ja-JP" dirty="0" smtClean="0"/>
          </a:p>
          <a:p>
            <a:r>
              <a:rPr kumimoji="1" lang="en-US" altLang="ja-JP" dirty="0" smtClean="0"/>
              <a:t>3/35</a:t>
            </a:r>
          </a:p>
          <a:p>
            <a:endParaRPr kumimoji="1" lang="en-US" altLang="ja-JP" dirty="0" smtClean="0"/>
          </a:p>
          <a:p>
            <a:r>
              <a:rPr kumimoji="1" lang="ja-JP" altLang="en-US" dirty="0" smtClean="0"/>
              <a:t>課題</a:t>
            </a:r>
            <a:r>
              <a:rPr kumimoji="1" lang="en-US" altLang="ja-JP" dirty="0" smtClean="0"/>
              <a:t>21</a:t>
            </a:r>
            <a:r>
              <a:rPr kumimoji="1" lang="ja-JP" altLang="en-US" dirty="0" smtClean="0"/>
              <a:t>～</a:t>
            </a:r>
            <a:r>
              <a:rPr kumimoji="1" lang="en-US" altLang="ja-JP" dirty="0" smtClean="0"/>
              <a:t>25</a:t>
            </a:r>
          </a:p>
          <a:p>
            <a:endParaRPr kumimoji="1" lang="en-US" altLang="ja-JP" dirty="0" smtClean="0"/>
          </a:p>
          <a:p>
            <a:r>
              <a:rPr kumimoji="1" lang="en-US" altLang="ja-JP" dirty="0" smtClean="0"/>
              <a:t>21</a:t>
            </a:r>
            <a:r>
              <a:rPr kumimoji="1" lang="ja-JP" altLang="en-US" dirty="0" smtClean="0"/>
              <a:t>　</a:t>
            </a:r>
            <a:r>
              <a:rPr kumimoji="1" lang="en-US" altLang="ja-JP" dirty="0" smtClean="0"/>
              <a:t>10</a:t>
            </a:r>
            <a:r>
              <a:rPr kumimoji="1" lang="ja-JP" altLang="en-US" dirty="0" smtClean="0"/>
              <a:t>分くらいたったら解説</a:t>
            </a:r>
            <a:endParaRPr kumimoji="1" lang="en-US" altLang="ja-JP" dirty="0" smtClean="0"/>
          </a:p>
          <a:p>
            <a:r>
              <a:rPr kumimoji="1" lang="en-US" altLang="ja-JP" dirty="0" smtClean="0"/>
              <a:t>15/50</a:t>
            </a:r>
          </a:p>
          <a:p>
            <a:endParaRPr kumimoji="1" lang="en-US" altLang="ja-JP" dirty="0" smtClean="0"/>
          </a:p>
          <a:p>
            <a:r>
              <a:rPr kumimoji="1" lang="en-US" altLang="ja-JP" dirty="0" smtClean="0"/>
              <a:t>4</a:t>
            </a:r>
            <a:r>
              <a:rPr kumimoji="1" lang="ja-JP" altLang="en-US" dirty="0" smtClean="0"/>
              <a:t>限開始</a:t>
            </a:r>
            <a:endParaRPr kumimoji="1" lang="en-US" altLang="ja-JP" dirty="0" smtClean="0"/>
          </a:p>
          <a:p>
            <a:r>
              <a:rPr kumimoji="1" lang="ja-JP" altLang="en-US" dirty="0" smtClean="0"/>
              <a:t>課題</a:t>
            </a:r>
            <a:r>
              <a:rPr kumimoji="1" lang="en-US" altLang="ja-JP" dirty="0" smtClean="0"/>
              <a:t>22</a:t>
            </a:r>
          </a:p>
          <a:p>
            <a:r>
              <a:rPr kumimoji="1" lang="en-US" altLang="ja-JP" dirty="0" smtClean="0"/>
              <a:t>5/5</a:t>
            </a:r>
          </a:p>
          <a:p>
            <a:endParaRPr kumimoji="1" lang="en-US" altLang="ja-JP" dirty="0" smtClean="0"/>
          </a:p>
          <a:p>
            <a:r>
              <a:rPr kumimoji="1" lang="ja-JP" altLang="en-US" dirty="0" smtClean="0"/>
              <a:t>課題</a:t>
            </a:r>
            <a:r>
              <a:rPr kumimoji="1" lang="en-US" altLang="ja-JP" dirty="0" smtClean="0"/>
              <a:t>23</a:t>
            </a:r>
          </a:p>
          <a:p>
            <a:r>
              <a:rPr kumimoji="1" lang="en-US" altLang="ja-JP" dirty="0" smtClean="0"/>
              <a:t>20/25</a:t>
            </a:r>
          </a:p>
          <a:p>
            <a:endParaRPr kumimoji="1" lang="en-US" altLang="ja-JP" dirty="0" smtClean="0"/>
          </a:p>
          <a:p>
            <a:r>
              <a:rPr kumimoji="1" lang="ja-JP" altLang="en-US" dirty="0" smtClean="0"/>
              <a:t>課題</a:t>
            </a:r>
            <a:r>
              <a:rPr kumimoji="1" lang="en-US" altLang="ja-JP" dirty="0" smtClean="0"/>
              <a:t>24</a:t>
            </a:r>
          </a:p>
          <a:p>
            <a:r>
              <a:rPr kumimoji="1" lang="en-US" altLang="ja-JP" dirty="0" smtClean="0"/>
              <a:t>25/45</a:t>
            </a:r>
          </a:p>
          <a:p>
            <a:endParaRPr kumimoji="1" lang="en-US" altLang="ja-JP" dirty="0" smtClean="0"/>
          </a:p>
          <a:p>
            <a:r>
              <a:rPr kumimoji="1" lang="ja-JP" altLang="en-US" dirty="0" smtClean="0"/>
              <a:t>調整時間</a:t>
            </a:r>
            <a:endParaRPr kumimoji="1" lang="en-US" altLang="ja-JP" dirty="0" smtClean="0"/>
          </a:p>
          <a:p>
            <a:r>
              <a:rPr kumimoji="1" lang="en-US" altLang="ja-JP" dirty="0" smtClean="0"/>
              <a:t>5/50</a:t>
            </a:r>
          </a:p>
          <a:p>
            <a:endParaRPr kumimoji="1" lang="en-US" altLang="ja-JP" dirty="0" smtClean="0"/>
          </a:p>
          <a:p>
            <a:r>
              <a:rPr kumimoji="1" lang="ja-JP" altLang="en-US" dirty="0" smtClean="0"/>
              <a:t>それぞれ様子を見ながら解説</a:t>
            </a:r>
            <a:endParaRPr kumimoji="1" lang="en-US" altLang="ja-JP" dirty="0" smtClean="0"/>
          </a:p>
          <a:p>
            <a:endParaRPr kumimoji="1" lang="en-US" altLang="ja-JP" dirty="0" smtClean="0"/>
          </a:p>
          <a:p>
            <a:r>
              <a:rPr kumimoji="1" lang="en-US" altLang="ja-JP" dirty="0" smtClean="0"/>
              <a:t>5</a:t>
            </a:r>
            <a:r>
              <a:rPr kumimoji="1" lang="ja-JP" altLang="en-US" dirty="0" smtClean="0"/>
              <a:t>限開始</a:t>
            </a:r>
            <a:endParaRPr kumimoji="1" lang="en-US" altLang="ja-JP" dirty="0" smtClean="0"/>
          </a:p>
          <a:p>
            <a:r>
              <a:rPr kumimoji="1" lang="ja-JP" altLang="en-US" dirty="0" smtClean="0"/>
              <a:t>文字コード・学んでいない様なら先に文字について触れる</a:t>
            </a:r>
            <a:endParaRPr kumimoji="1" lang="en-US" altLang="ja-JP" dirty="0" smtClean="0"/>
          </a:p>
          <a:p>
            <a:r>
              <a:rPr kumimoji="1" lang="ja-JP" altLang="en-US" dirty="0" smtClean="0"/>
              <a:t>アルファベットの範囲について。</a:t>
            </a:r>
            <a:endParaRPr kumimoji="1" lang="en-US" altLang="ja-JP" dirty="0" smtClean="0"/>
          </a:p>
          <a:p>
            <a:r>
              <a:rPr kumimoji="1" lang="ja-JP" altLang="en-US" dirty="0" smtClean="0"/>
              <a:t>必要なら</a:t>
            </a:r>
            <a:r>
              <a:rPr kumimoji="1" lang="en-US" altLang="ja-JP" dirty="0" smtClean="0"/>
              <a:t>’a’</a:t>
            </a:r>
            <a:r>
              <a:rPr kumimoji="1" lang="ja-JP" altLang="en-US" dirty="0" smtClean="0"/>
              <a:t>を整数表示、文字表示で表示してみる。</a:t>
            </a:r>
            <a:endParaRPr kumimoji="1" lang="en-US" altLang="ja-JP" dirty="0" smtClean="0"/>
          </a:p>
          <a:p>
            <a:r>
              <a:rPr kumimoji="1" lang="en-US" altLang="ja-JP" dirty="0" smtClean="0"/>
              <a:t>15/15</a:t>
            </a:r>
          </a:p>
          <a:p>
            <a:endParaRPr kumimoji="1" lang="en-US" altLang="ja-JP" dirty="0" smtClean="0"/>
          </a:p>
          <a:p>
            <a:r>
              <a:rPr kumimoji="1" lang="ja-JP" altLang="en-US" dirty="0" smtClean="0"/>
              <a:t>課題</a:t>
            </a:r>
            <a:r>
              <a:rPr kumimoji="1" lang="en-US" altLang="ja-JP" dirty="0" smtClean="0"/>
              <a:t>25</a:t>
            </a:r>
          </a:p>
          <a:p>
            <a:r>
              <a:rPr kumimoji="1" lang="ja-JP" altLang="en-US" dirty="0" smtClean="0"/>
              <a:t>大文字と小文字の数値の法則について（</a:t>
            </a:r>
            <a:r>
              <a:rPr kumimoji="1" lang="en-US" altLang="ja-JP" dirty="0" smtClean="0"/>
              <a:t>’a’-’A’</a:t>
            </a:r>
            <a:r>
              <a:rPr kumimoji="1" lang="ja-JP" altLang="en-US" dirty="0" smtClean="0"/>
              <a:t>の値を引けば大文字は小文字に、足せば小文字は大文字に</a:t>
            </a:r>
            <a:endParaRPr kumimoji="1" lang="en-US" altLang="ja-JP" dirty="0" smtClean="0"/>
          </a:p>
          <a:p>
            <a:r>
              <a:rPr kumimoji="1" lang="ja-JP" altLang="en-US" dirty="0" smtClean="0"/>
              <a:t>数字を入れたくない場合は数字の範囲を弾けばいい</a:t>
            </a:r>
            <a:endParaRPr kumimoji="1" lang="en-US" altLang="ja-JP" dirty="0" smtClean="0"/>
          </a:p>
          <a:p>
            <a:r>
              <a:rPr kumimoji="1" lang="en-US" altLang="ja-JP" dirty="0" smtClean="0"/>
              <a:t>20/35</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144</a:t>
            </a:fld>
            <a:endParaRPr kumimoji="1" lang="ja-JP" altLang="en-US"/>
          </a:p>
        </p:txBody>
      </p:sp>
    </p:spTree>
    <p:extLst>
      <p:ext uri="{BB962C8B-B14F-4D97-AF65-F5344CB8AC3E}">
        <p14:creationId xmlns:p14="http://schemas.microsoft.com/office/powerpoint/2010/main" val="2497180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a:t>
            </a:r>
            <a:endParaRPr kumimoji="1" lang="en-US" altLang="ja-JP" dirty="0" smtClean="0"/>
          </a:p>
          <a:p>
            <a:r>
              <a:rPr kumimoji="1" lang="ja-JP" altLang="en-US" dirty="0" smtClean="0"/>
              <a:t>引数・・・関数に渡される情報。この情報を使って関数は処理を行う。</a:t>
            </a:r>
            <a:endParaRPr kumimoji="1" lang="en-US" altLang="ja-JP" dirty="0" smtClean="0"/>
          </a:p>
          <a:p>
            <a:r>
              <a:rPr kumimoji="1" lang="ja-JP" altLang="en-US" dirty="0" smtClean="0"/>
              <a:t>例 </a:t>
            </a:r>
            <a:r>
              <a:rPr kumimoji="1" lang="en-US" altLang="ja-JP" dirty="0" err="1" smtClean="0"/>
              <a:t>printf</a:t>
            </a:r>
            <a:r>
              <a:rPr kumimoji="1" lang="en-US" altLang="ja-JP" dirty="0" smtClean="0"/>
              <a:t>(“</a:t>
            </a:r>
            <a:r>
              <a:rPr kumimoji="1" lang="en-US" altLang="ja-JP" dirty="0" err="1" smtClean="0"/>
              <a:t>abc</a:t>
            </a:r>
            <a:r>
              <a:rPr kumimoji="1" lang="en-US" altLang="ja-JP" dirty="0" smtClean="0"/>
              <a:t>”) ;</a:t>
            </a:r>
            <a:r>
              <a:rPr kumimoji="1" lang="en-US" altLang="ja-JP" baseline="0" dirty="0" smtClean="0"/>
              <a:t> “</a:t>
            </a:r>
            <a:r>
              <a:rPr kumimoji="1" lang="en-US" altLang="ja-JP" dirty="0" err="1" smtClean="0"/>
              <a:t>abc</a:t>
            </a:r>
            <a:r>
              <a:rPr kumimoji="1" lang="en-US" altLang="ja-JP" dirty="0" smtClean="0"/>
              <a:t>”</a:t>
            </a:r>
            <a:r>
              <a:rPr kumimoji="1" lang="ja-JP" altLang="en-US" dirty="0" smtClean="0"/>
              <a:t>の部分が引数。</a:t>
            </a:r>
            <a:r>
              <a:rPr kumimoji="1" lang="en-US" altLang="ja-JP" dirty="0" smtClean="0"/>
              <a:t>”</a:t>
            </a:r>
            <a:r>
              <a:rPr kumimoji="1" lang="en-US" altLang="ja-JP" dirty="0" err="1" smtClean="0"/>
              <a:t>abc</a:t>
            </a:r>
            <a:r>
              <a:rPr kumimoji="1" lang="en-US" altLang="ja-JP" dirty="0" smtClean="0"/>
              <a:t>”</a:t>
            </a:r>
            <a:r>
              <a:rPr kumimoji="1" lang="ja-JP" altLang="en-US" dirty="0" smtClean="0"/>
              <a:t>を関数に渡してそれを関数内の処理で出力する。</a:t>
            </a:r>
            <a:endParaRPr kumimoji="1" lang="en-US" altLang="ja-JP" dirty="0" smtClean="0"/>
          </a:p>
          <a:p>
            <a:endParaRPr kumimoji="1" lang="en-US" altLang="ja-JP" dirty="0" smtClean="0"/>
          </a:p>
          <a:p>
            <a:r>
              <a:rPr kumimoji="1" lang="ja-JP" altLang="en-US" dirty="0" smtClean="0"/>
              <a:t>仮引数</a:t>
            </a:r>
            <a:endParaRPr kumimoji="1" lang="en-US" altLang="ja-JP" dirty="0" smtClean="0"/>
          </a:p>
          <a:p>
            <a:r>
              <a:rPr kumimoji="1" lang="ja-JP" altLang="en-US" dirty="0" smtClean="0"/>
              <a:t>引数（値）を関数に渡すためには変数に値をいったん保存する必要がある</a:t>
            </a:r>
            <a:endParaRPr kumimoji="1" lang="en-US" altLang="ja-JP" dirty="0" smtClean="0"/>
          </a:p>
          <a:p>
            <a:r>
              <a:rPr kumimoji="1" lang="ja-JP" altLang="en-US" dirty="0" smtClean="0"/>
              <a:t>そのため関数定義の部分で変数を定義する　</a:t>
            </a:r>
            <a:r>
              <a:rPr kumimoji="1" lang="en-US" altLang="ja-JP" dirty="0" err="1" smtClean="0"/>
              <a:t>func_plus</a:t>
            </a:r>
            <a:r>
              <a:rPr kumimoji="1" lang="en-US" altLang="ja-JP" dirty="0" smtClean="0"/>
              <a:t>(</a:t>
            </a:r>
            <a:r>
              <a:rPr kumimoji="1" lang="en-US" altLang="ja-JP" dirty="0" err="1" smtClean="0"/>
              <a:t>int</a:t>
            </a:r>
            <a:r>
              <a:rPr kumimoji="1" lang="en-US" altLang="ja-JP" baseline="0" dirty="0" smtClean="0"/>
              <a:t> x, </a:t>
            </a:r>
            <a:r>
              <a:rPr kumimoji="1" lang="en-US" altLang="ja-JP" baseline="0" dirty="0" err="1" smtClean="0"/>
              <a:t>int</a:t>
            </a:r>
            <a:r>
              <a:rPr kumimoji="1" lang="en-US" altLang="ja-JP" baseline="0" dirty="0" smtClean="0"/>
              <a:t> y);</a:t>
            </a:r>
          </a:p>
          <a:p>
            <a:r>
              <a:rPr kumimoji="1" lang="ja-JP" altLang="en-US" baseline="0" dirty="0" smtClean="0"/>
              <a:t>この時</a:t>
            </a:r>
            <a:r>
              <a:rPr kumimoji="1" lang="en-US" altLang="ja-JP" baseline="0" dirty="0" err="1" smtClean="0"/>
              <a:t>int</a:t>
            </a:r>
            <a:r>
              <a:rPr kumimoji="1" lang="en-US" altLang="ja-JP" baseline="0" dirty="0" smtClean="0"/>
              <a:t> x </a:t>
            </a:r>
            <a:r>
              <a:rPr kumimoji="1" lang="ja-JP" altLang="en-US" baseline="0" dirty="0" smtClean="0"/>
              <a:t>と</a:t>
            </a:r>
            <a:r>
              <a:rPr kumimoji="1" lang="en-US" altLang="ja-JP" baseline="0" dirty="0" err="1" smtClean="0"/>
              <a:t>int</a:t>
            </a:r>
            <a:r>
              <a:rPr kumimoji="1" lang="ja-JP" altLang="en-US" baseline="0" dirty="0" smtClean="0"/>
              <a:t>　</a:t>
            </a:r>
            <a:r>
              <a:rPr kumimoji="1" lang="ja-JP" altLang="en-US" baseline="0" dirty="0" err="1" smtClean="0"/>
              <a:t>ｙ</a:t>
            </a:r>
            <a:r>
              <a:rPr kumimoji="1" lang="ja-JP" altLang="en-US" baseline="0" dirty="0" smtClean="0"/>
              <a:t>に入る値は不明である。そのため、あくまで仮においてある引数として仮引数</a:t>
            </a:r>
            <a:endParaRPr kumimoji="1" lang="en-US" altLang="ja-JP" baseline="0" dirty="0" smtClean="0"/>
          </a:p>
          <a:p>
            <a:endParaRPr kumimoji="1" lang="en-US" altLang="ja-JP" baseline="0" dirty="0" smtClean="0"/>
          </a:p>
          <a:p>
            <a:r>
              <a:rPr kumimoji="1" lang="ja-JP" altLang="en-US" baseline="0" dirty="0" smtClean="0"/>
              <a:t>実引数</a:t>
            </a:r>
            <a:endParaRPr kumimoji="1" lang="en-US" altLang="ja-JP" baseline="0" dirty="0" smtClean="0"/>
          </a:p>
          <a:p>
            <a:r>
              <a:rPr kumimoji="1" lang="ja-JP" altLang="en-US" baseline="0" dirty="0" smtClean="0"/>
              <a:t>　関数を呼び出す際に渡す引数の値は確定する。そのため呼び出し部分で</a:t>
            </a:r>
            <a:endParaRPr kumimoji="1" lang="en-US" altLang="ja-JP" baseline="0" dirty="0" smtClean="0"/>
          </a:p>
          <a:p>
            <a:r>
              <a:rPr kumimoji="1" lang="ja-JP" altLang="en-US" baseline="0" dirty="0" smtClean="0"/>
              <a:t>　記述する引数を実際に渡される引数として実引数。</a:t>
            </a:r>
            <a:endParaRPr kumimoji="1" lang="en-US" altLang="ja-JP" dirty="0" smtClean="0"/>
          </a:p>
          <a:p>
            <a:endParaRPr kumimoji="1" lang="en-US" altLang="ja-JP" dirty="0" smtClean="0"/>
          </a:p>
          <a:p>
            <a:r>
              <a:rPr kumimoji="1" lang="en-US" altLang="ja-JP" dirty="0" smtClean="0"/>
              <a:t>10/25</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146</a:t>
            </a:fld>
            <a:endParaRPr kumimoji="1" lang="ja-JP" altLang="en-US"/>
          </a:p>
        </p:txBody>
      </p:sp>
    </p:spTree>
    <p:extLst>
      <p:ext uri="{BB962C8B-B14F-4D97-AF65-F5344CB8AC3E}">
        <p14:creationId xmlns:p14="http://schemas.microsoft.com/office/powerpoint/2010/main" val="2551860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戻り値、返り値、戻し値、返し値、リターン値、返却値・・・呼び方いろいろ　今回は戻り値を採用</a:t>
            </a:r>
            <a:endParaRPr kumimoji="1" lang="en-US" altLang="ja-JP" dirty="0" smtClean="0"/>
          </a:p>
          <a:p>
            <a:endParaRPr kumimoji="1" lang="en-US" altLang="ja-JP" dirty="0" smtClean="0"/>
          </a:p>
          <a:p>
            <a:r>
              <a:rPr kumimoji="1" lang="en-US" altLang="ja-JP" dirty="0" err="1" smtClean="0"/>
              <a:t>int</a:t>
            </a:r>
            <a:r>
              <a:rPr kumimoji="1" lang="en-US" altLang="ja-JP" dirty="0" smtClean="0"/>
              <a:t> func_1(</a:t>
            </a:r>
            <a:r>
              <a:rPr kumimoji="1" lang="en-US" altLang="ja-JP" dirty="0" err="1" smtClean="0"/>
              <a:t>int</a:t>
            </a:r>
            <a:r>
              <a:rPr kumimoji="1" lang="en-US" altLang="ja-JP" dirty="0" smtClean="0"/>
              <a:t> x, </a:t>
            </a:r>
            <a:r>
              <a:rPr kumimoji="1" lang="en-US" altLang="ja-JP" dirty="0" err="1" smtClean="0"/>
              <a:t>int</a:t>
            </a:r>
            <a:r>
              <a:rPr kumimoji="1" lang="en-US" altLang="ja-JP" dirty="0" smtClean="0"/>
              <a:t> y)</a:t>
            </a:r>
          </a:p>
          <a:p>
            <a:r>
              <a:rPr kumimoji="1" lang="ja-JP" altLang="en-US" dirty="0" smtClean="0"/>
              <a:t>なら戻り値は</a:t>
            </a:r>
            <a:r>
              <a:rPr kumimoji="1" lang="en-US" altLang="ja-JP" dirty="0" err="1" smtClean="0"/>
              <a:t>int</a:t>
            </a:r>
            <a:r>
              <a:rPr kumimoji="1" lang="ja-JP" altLang="en-US" dirty="0" smtClean="0"/>
              <a:t>型でなくてはならない</a:t>
            </a:r>
            <a:endParaRPr kumimoji="1" lang="en-US" altLang="ja-JP" dirty="0" smtClean="0"/>
          </a:p>
          <a:p>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ちなみに</a:t>
            </a:r>
            <a:r>
              <a:rPr kumimoji="1" lang="en-US" altLang="ja-JP" dirty="0" smtClean="0"/>
              <a:t>main</a:t>
            </a:r>
            <a:r>
              <a:rPr kumimoji="1" lang="ja-JP" altLang="en-US" dirty="0" smtClean="0"/>
              <a:t>関数で　</a:t>
            </a:r>
            <a:r>
              <a:rPr kumimoji="1" lang="en-US" altLang="ja-JP" dirty="0" smtClean="0"/>
              <a:t>0</a:t>
            </a:r>
            <a:r>
              <a:rPr kumimoji="1" lang="ja-JP" altLang="en-US" dirty="0" smtClean="0"/>
              <a:t>を返す理由</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main()</a:t>
            </a:r>
            <a:r>
              <a:rPr kumimoji="1" lang="ja-JP" altLang="ja-JP" sz="1200" kern="1200" dirty="0" smtClean="0">
                <a:solidFill>
                  <a:schemeClr val="tx1"/>
                </a:solidFill>
                <a:effectLst/>
                <a:latin typeface="+mn-lt"/>
                <a:ea typeface="+mn-ea"/>
                <a:cs typeface="+mn-cs"/>
              </a:rPr>
              <a:t>関数が</a:t>
            </a:r>
            <a:r>
              <a:rPr kumimoji="1" lang="en-US" altLang="ja-JP" sz="1200" kern="1200" dirty="0" smtClean="0">
                <a:solidFill>
                  <a:schemeClr val="tx1"/>
                </a:solidFill>
                <a:effectLst/>
                <a:latin typeface="+mn-lt"/>
                <a:ea typeface="+mn-ea"/>
                <a:cs typeface="+mn-cs"/>
              </a:rPr>
              <a:t>return</a:t>
            </a:r>
            <a:r>
              <a:rPr kumimoji="1" lang="ja-JP" altLang="ja-JP" sz="1200" kern="1200" dirty="0" smtClean="0">
                <a:solidFill>
                  <a:schemeClr val="tx1"/>
                </a:solidFill>
                <a:effectLst/>
                <a:latin typeface="+mn-lt"/>
                <a:ea typeface="+mn-ea"/>
                <a:cs typeface="+mn-cs"/>
              </a:rPr>
              <a:t>文で返す値は、</a:t>
            </a:r>
            <a:r>
              <a:rPr kumimoji="1" lang="en-US" altLang="ja-JP" sz="1200" kern="1200" dirty="0" smtClean="0">
                <a:solidFill>
                  <a:schemeClr val="tx1"/>
                </a:solidFill>
                <a:effectLst/>
                <a:latin typeface="+mn-lt"/>
                <a:ea typeface="+mn-ea"/>
                <a:cs typeface="+mn-cs"/>
              </a:rPr>
              <a:t>OS</a:t>
            </a:r>
            <a:r>
              <a:rPr kumimoji="1" lang="ja-JP" altLang="ja-JP" sz="1200" kern="1200" dirty="0" smtClean="0">
                <a:solidFill>
                  <a:schemeClr val="tx1"/>
                </a:solidFill>
                <a:effectLst/>
                <a:latin typeface="+mn-lt"/>
                <a:ea typeface="+mn-ea"/>
                <a:cs typeface="+mn-cs"/>
              </a:rPr>
              <a:t>が使用します。一般的には、プログラムが正常終了した時には</a:t>
            </a:r>
            <a:r>
              <a:rPr kumimoji="1" lang="en-US" altLang="ja-JP" sz="1200" kern="1200" dirty="0" smtClean="0">
                <a:solidFill>
                  <a:schemeClr val="tx1"/>
                </a:solidFill>
                <a:effectLst/>
                <a:latin typeface="+mn-lt"/>
                <a:ea typeface="+mn-ea"/>
                <a:cs typeface="+mn-cs"/>
              </a:rPr>
              <a:t>0</a:t>
            </a:r>
            <a:r>
              <a:rPr kumimoji="1" lang="ja-JP" altLang="ja-JP" sz="1200" kern="1200" dirty="0" smtClean="0">
                <a:solidFill>
                  <a:schemeClr val="tx1"/>
                </a:solidFill>
                <a:effectLst/>
                <a:latin typeface="+mn-lt"/>
                <a:ea typeface="+mn-ea"/>
                <a:cs typeface="+mn-cs"/>
              </a:rPr>
              <a:t>を返し、異常終了した時には</a:t>
            </a:r>
            <a:r>
              <a:rPr kumimoji="1" lang="en-US" altLang="ja-JP" sz="1200" kern="1200" dirty="0" smtClean="0">
                <a:solidFill>
                  <a:schemeClr val="tx1"/>
                </a:solidFill>
                <a:effectLst/>
                <a:latin typeface="+mn-lt"/>
                <a:ea typeface="+mn-ea"/>
                <a:cs typeface="+mn-cs"/>
              </a:rPr>
              <a:t>0</a:t>
            </a:r>
            <a:r>
              <a:rPr kumimoji="1" lang="ja-JP" altLang="ja-JP" sz="1200" kern="1200" dirty="0" smtClean="0">
                <a:solidFill>
                  <a:schemeClr val="tx1"/>
                </a:solidFill>
                <a:effectLst/>
                <a:latin typeface="+mn-lt"/>
                <a:ea typeface="+mn-ea"/>
                <a:cs typeface="+mn-cs"/>
              </a:rPr>
              <a:t>以外の値を返します。値が大きければ大きいほど深刻な異常終了になります。しかし、この法則は</a:t>
            </a:r>
            <a:r>
              <a:rPr kumimoji="1" lang="en-US" altLang="ja-JP" sz="1200" kern="1200" dirty="0" smtClean="0">
                <a:solidFill>
                  <a:schemeClr val="tx1"/>
                </a:solidFill>
                <a:effectLst/>
                <a:latin typeface="+mn-lt"/>
                <a:ea typeface="+mn-ea"/>
                <a:cs typeface="+mn-cs"/>
              </a:rPr>
              <a:t>OS</a:t>
            </a:r>
            <a:r>
              <a:rPr kumimoji="1" lang="ja-JP" altLang="ja-JP" sz="1200" kern="1200" dirty="0" smtClean="0">
                <a:solidFill>
                  <a:schemeClr val="tx1"/>
                </a:solidFill>
                <a:effectLst/>
                <a:latin typeface="+mn-lt"/>
                <a:ea typeface="+mn-ea"/>
                <a:cs typeface="+mn-cs"/>
              </a:rPr>
              <a:t>によって異なります。</a:t>
            </a:r>
          </a:p>
          <a:p>
            <a:endParaRPr kumimoji="1" lang="en-US" altLang="ja-JP" dirty="0" smtClean="0"/>
          </a:p>
          <a:p>
            <a:r>
              <a:rPr kumimoji="1" lang="en-US" altLang="ja-JP" dirty="0" smtClean="0"/>
              <a:t>10/35</a:t>
            </a:r>
          </a:p>
          <a:p>
            <a:endParaRPr kumimoji="1" lang="en-US" altLang="ja-JP" dirty="0" smtClean="0"/>
          </a:p>
          <a:p>
            <a:r>
              <a:rPr kumimoji="1" lang="ja-JP" altLang="en-US" dirty="0" smtClean="0"/>
              <a:t>教科書入力　Ｐ</a:t>
            </a:r>
            <a:r>
              <a:rPr kumimoji="1" lang="en-US" altLang="ja-JP" dirty="0" smtClean="0"/>
              <a:t>.38</a:t>
            </a:r>
          </a:p>
          <a:p>
            <a:r>
              <a:rPr kumimoji="1" lang="en-US" altLang="ja-JP" dirty="0" smtClean="0"/>
              <a:t>15/50</a:t>
            </a:r>
          </a:p>
          <a:p>
            <a:endParaRPr kumimoji="1" lang="en-US" altLang="ja-JP" dirty="0" smtClean="0"/>
          </a:p>
          <a:p>
            <a:r>
              <a:rPr kumimoji="1" lang="en-US" altLang="ja-JP" dirty="0" smtClean="0"/>
              <a:t>3</a:t>
            </a:r>
            <a:r>
              <a:rPr kumimoji="1" lang="ja-JP" altLang="en-US" dirty="0" smtClean="0"/>
              <a:t>限</a:t>
            </a:r>
            <a:endParaRPr kumimoji="1" lang="en-US" altLang="ja-JP" dirty="0" smtClean="0"/>
          </a:p>
          <a:p>
            <a:r>
              <a:rPr kumimoji="1" lang="en-US" altLang="ja-JP" dirty="0" smtClean="0"/>
              <a:t>p.38</a:t>
            </a:r>
            <a:r>
              <a:rPr kumimoji="1" lang="ja-JP" altLang="en-US" dirty="0" smtClean="0"/>
              <a:t>入力続き　終わっていたら　解説</a:t>
            </a:r>
            <a:endParaRPr kumimoji="1" lang="en-US" altLang="ja-JP" dirty="0" smtClean="0"/>
          </a:p>
          <a:p>
            <a:r>
              <a:rPr kumimoji="1" lang="ja-JP" altLang="en-US" dirty="0" smtClean="0"/>
              <a:t>引数と戻り値による値の受け渡しを意識しながら</a:t>
            </a:r>
            <a:endParaRPr kumimoji="1" lang="en-US" altLang="ja-JP" dirty="0" smtClean="0"/>
          </a:p>
          <a:p>
            <a:endParaRPr kumimoji="1" lang="en-US" altLang="ja-JP" dirty="0" smtClean="0"/>
          </a:p>
          <a:p>
            <a:r>
              <a:rPr kumimoji="1" lang="en-US" altLang="ja-JP" dirty="0" smtClean="0"/>
              <a:t>7/7</a:t>
            </a:r>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147</a:t>
            </a:fld>
            <a:endParaRPr kumimoji="1" lang="ja-JP" altLang="en-US"/>
          </a:p>
        </p:txBody>
      </p:sp>
    </p:spTree>
    <p:extLst>
      <p:ext uri="{BB962C8B-B14F-4D97-AF65-F5344CB8AC3E}">
        <p14:creationId xmlns:p14="http://schemas.microsoft.com/office/powerpoint/2010/main" val="27434862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8/15</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149</a:t>
            </a:fld>
            <a:endParaRPr kumimoji="1" lang="ja-JP" altLang="en-US"/>
          </a:p>
        </p:txBody>
      </p:sp>
    </p:spTree>
    <p:extLst>
      <p:ext uri="{BB962C8B-B14F-4D97-AF65-F5344CB8AC3E}">
        <p14:creationId xmlns:p14="http://schemas.microsoft.com/office/powerpoint/2010/main" val="3252711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変数には有効範囲が存在する。</a:t>
            </a:r>
            <a:endParaRPr kumimoji="1" lang="en-US" altLang="ja-JP" dirty="0" smtClean="0"/>
          </a:p>
          <a:p>
            <a:r>
              <a:rPr kumimoji="1" lang="ja-JP" altLang="en-US" dirty="0" smtClean="0"/>
              <a:t>例として、</a:t>
            </a:r>
            <a:r>
              <a:rPr kumimoji="1" lang="en-US" altLang="ja-JP" dirty="0" smtClean="0"/>
              <a:t>main</a:t>
            </a:r>
            <a:r>
              <a:rPr kumimoji="1" lang="ja-JP" altLang="en-US" dirty="0" smtClean="0"/>
              <a:t>関数で宣言されている変数</a:t>
            </a:r>
            <a:r>
              <a:rPr kumimoji="1" lang="en-US" altLang="ja-JP" dirty="0" smtClean="0"/>
              <a:t>a</a:t>
            </a:r>
            <a:r>
              <a:rPr kumimoji="1" lang="ja-JP" altLang="en-US" dirty="0" smtClean="0"/>
              <a:t>は他の関数からは値を変更することはできない</a:t>
            </a:r>
            <a:endParaRPr kumimoji="1" lang="en-US" altLang="ja-JP" dirty="0" smtClean="0"/>
          </a:p>
          <a:p>
            <a:r>
              <a:rPr kumimoji="1" lang="ja-JP" altLang="en-US" dirty="0" smtClean="0"/>
              <a:t>これは </a:t>
            </a:r>
            <a:r>
              <a:rPr kumimoji="1" lang="en-US" altLang="ja-JP" dirty="0" err="1" smtClean="0"/>
              <a:t>int</a:t>
            </a:r>
            <a:r>
              <a:rPr kumimoji="1" lang="en-US" altLang="ja-JP" dirty="0" smtClean="0"/>
              <a:t> a </a:t>
            </a:r>
            <a:r>
              <a:rPr kumimoji="1" lang="ja-JP" altLang="en-US" dirty="0" smtClean="0"/>
              <a:t>が他関数のスコープにない（見えない</a:t>
            </a:r>
            <a:r>
              <a:rPr kumimoji="1" lang="en-US" altLang="ja-JP" dirty="0" smtClean="0"/>
              <a:t>)</a:t>
            </a:r>
            <a:r>
              <a:rPr kumimoji="1" lang="ja-JP" altLang="en-US" dirty="0" smtClean="0"/>
              <a:t>からである。</a:t>
            </a:r>
            <a:endParaRPr kumimoji="1" lang="en-US" altLang="ja-JP" dirty="0" smtClean="0"/>
          </a:p>
          <a:p>
            <a:endParaRPr kumimoji="1" lang="en-US" altLang="ja-JP" dirty="0" smtClean="0"/>
          </a:p>
          <a:p>
            <a:r>
              <a:rPr kumimoji="1" lang="ja-JP" altLang="en-US" dirty="0" smtClean="0"/>
              <a:t>実際に確認させてみる</a:t>
            </a:r>
            <a:endParaRPr kumimoji="1" lang="en-US" altLang="ja-JP" dirty="0" smtClean="0"/>
          </a:p>
          <a:p>
            <a:endParaRPr kumimoji="1" lang="en-US" altLang="ja-JP" dirty="0" smtClean="0"/>
          </a:p>
          <a:p>
            <a:r>
              <a:rPr kumimoji="1" lang="en-US" altLang="ja-JP" dirty="0" smtClean="0"/>
              <a:t>5/28</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151</a:t>
            </a:fld>
            <a:endParaRPr kumimoji="1" lang="ja-JP" altLang="en-US"/>
          </a:p>
        </p:txBody>
      </p:sp>
    </p:spTree>
    <p:extLst>
      <p:ext uri="{BB962C8B-B14F-4D97-AF65-F5344CB8AC3E}">
        <p14:creationId xmlns:p14="http://schemas.microsoft.com/office/powerpoint/2010/main" val="363730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HTML</a:t>
            </a:r>
            <a:r>
              <a:rPr kumimoji="1" lang="ja-JP" altLang="en-US" dirty="0"/>
              <a:t>と</a:t>
            </a:r>
            <a:r>
              <a:rPr kumimoji="1" lang="en-US" altLang="ja-JP" dirty="0"/>
              <a:t>CSS</a:t>
            </a:r>
            <a:r>
              <a:rPr kumimoji="1" lang="ja-JP" altLang="en-US" dirty="0"/>
              <a:t>がメイン、その後</a:t>
            </a:r>
            <a:r>
              <a:rPr kumimoji="1" lang="en-US" altLang="ja-JP" dirty="0"/>
              <a:t>JavaScript</a:t>
            </a:r>
            <a:r>
              <a:rPr kumimoji="1" lang="ja-JP" altLang="en-US" dirty="0"/>
              <a:t>を学ぶ</a:t>
            </a:r>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17</a:t>
            </a:fld>
            <a:endParaRPr kumimoji="1" lang="ja-JP" altLang="en-US"/>
          </a:p>
        </p:txBody>
      </p:sp>
    </p:spTree>
    <p:extLst>
      <p:ext uri="{BB962C8B-B14F-4D97-AF65-F5344CB8AC3E}">
        <p14:creationId xmlns:p14="http://schemas.microsoft.com/office/powerpoint/2010/main" val="3180814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ローカル変数</a:t>
            </a:r>
            <a:endParaRPr kumimoji="1" lang="en-US" altLang="ja-JP" dirty="0" smtClean="0"/>
          </a:p>
          <a:p>
            <a:r>
              <a:rPr kumimoji="1" lang="ja-JP" altLang="en-US" dirty="0" smtClean="0"/>
              <a:t>関数の中で宣言されている変数。Ｃ言語では自動変数と呼ばれる。</a:t>
            </a:r>
            <a:endParaRPr kumimoji="1" lang="en-US" altLang="ja-JP" dirty="0" smtClean="0"/>
          </a:p>
          <a:p>
            <a:r>
              <a:rPr kumimoji="1" lang="ja-JP" altLang="en-US" dirty="0" smtClean="0"/>
              <a:t>ローカル変数は宣言した関数で独立している。そのため</a:t>
            </a:r>
            <a:r>
              <a:rPr kumimoji="1" lang="en-US" altLang="ja-JP" dirty="0" smtClean="0"/>
              <a:t>2</a:t>
            </a:r>
            <a:r>
              <a:rPr kumimoji="1" lang="ja-JP" altLang="en-US" dirty="0" err="1" smtClean="0"/>
              <a:t>つの</a:t>
            </a:r>
            <a:r>
              <a:rPr kumimoji="1" lang="ja-JP" altLang="en-US" dirty="0" smtClean="0"/>
              <a:t>関数において同じ名前の変数を用いても</a:t>
            </a:r>
            <a:endParaRPr kumimoji="1" lang="en-US" altLang="ja-JP" dirty="0" smtClean="0"/>
          </a:p>
          <a:p>
            <a:r>
              <a:rPr kumimoji="1" lang="ja-JP" altLang="en-US" dirty="0" smtClean="0"/>
              <a:t>変数の名前かぶりのエラーは起きない。</a:t>
            </a:r>
            <a:endParaRPr kumimoji="1" lang="en-US" altLang="ja-JP" dirty="0" smtClean="0"/>
          </a:p>
          <a:p>
            <a:endParaRPr kumimoji="1" lang="en-US" altLang="ja-JP" dirty="0" smtClean="0"/>
          </a:p>
          <a:p>
            <a:r>
              <a:rPr kumimoji="1" lang="en-US" altLang="ja-JP" dirty="0" smtClean="0"/>
              <a:t>Func1 func2</a:t>
            </a:r>
            <a:r>
              <a:rPr kumimoji="1" lang="ja-JP" altLang="en-US" baseline="0" dirty="0" smtClean="0"/>
              <a:t> </a:t>
            </a:r>
            <a:r>
              <a:rPr kumimoji="1" lang="en-US" altLang="ja-JP" baseline="0" dirty="0" smtClean="0"/>
              <a:t>main </a:t>
            </a:r>
            <a:r>
              <a:rPr kumimoji="1" lang="ja-JP" altLang="en-US" baseline="0" dirty="0" smtClean="0"/>
              <a:t>を白板に書いて説明</a:t>
            </a:r>
            <a:endParaRPr kumimoji="1" lang="en-US" altLang="ja-JP" baseline="0" dirty="0" smtClean="0"/>
          </a:p>
          <a:p>
            <a:r>
              <a:rPr kumimoji="1" lang="ja-JP" altLang="en-US" baseline="0" dirty="0" smtClean="0"/>
              <a:t>それぞれが干渉しあわないことを印象付ける</a:t>
            </a:r>
            <a:endParaRPr kumimoji="1" lang="en-US" altLang="ja-JP" baseline="0" dirty="0" smtClean="0"/>
          </a:p>
          <a:p>
            <a:r>
              <a:rPr kumimoji="1" lang="ja-JP" altLang="en-US" baseline="0" dirty="0" smtClean="0"/>
              <a:t>あくまでその関数内でしか使えない変数</a:t>
            </a:r>
            <a:endParaRPr kumimoji="1" lang="en-US" altLang="ja-JP" baseline="0" dirty="0" smtClean="0"/>
          </a:p>
          <a:p>
            <a:endParaRPr kumimoji="1" lang="en-US" altLang="ja-JP" dirty="0" smtClean="0"/>
          </a:p>
          <a:p>
            <a:r>
              <a:rPr kumimoji="1" lang="en-US" altLang="ja-JP" dirty="0" smtClean="0"/>
              <a:t>5/33</a:t>
            </a:r>
          </a:p>
          <a:p>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152</a:t>
            </a:fld>
            <a:endParaRPr kumimoji="1" lang="ja-JP" altLang="en-US"/>
          </a:p>
        </p:txBody>
      </p:sp>
    </p:spTree>
    <p:extLst>
      <p:ext uri="{BB962C8B-B14F-4D97-AF65-F5344CB8AC3E}">
        <p14:creationId xmlns:p14="http://schemas.microsoft.com/office/powerpoint/2010/main" val="380244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グローバル変数</a:t>
            </a:r>
            <a:endParaRPr kumimoji="1" lang="en-US" altLang="ja-JP" dirty="0" smtClean="0"/>
          </a:p>
          <a:p>
            <a:endParaRPr kumimoji="1" lang="en-US" altLang="ja-JP" dirty="0" smtClean="0"/>
          </a:p>
          <a:p>
            <a:r>
              <a:rPr kumimoji="1" lang="ja-JP" altLang="en-US" dirty="0" smtClean="0"/>
              <a:t>関数の外で宣言している変数</a:t>
            </a:r>
            <a:endParaRPr kumimoji="1" lang="en-US" altLang="ja-JP" dirty="0" smtClean="0"/>
          </a:p>
          <a:p>
            <a:r>
              <a:rPr kumimoji="1" lang="ja-JP" altLang="en-US" dirty="0" smtClean="0"/>
              <a:t>ローカル変数と違い、初期化しなかった場合は自動で</a:t>
            </a:r>
            <a:r>
              <a:rPr kumimoji="1" lang="en-US" altLang="ja-JP" dirty="0" smtClean="0"/>
              <a:t>0</a:t>
            </a:r>
            <a:r>
              <a:rPr kumimoji="1" lang="ja-JP" altLang="en-US" dirty="0" smtClean="0"/>
              <a:t>が代入される</a:t>
            </a:r>
            <a:endParaRPr kumimoji="1" lang="en-US" altLang="ja-JP" dirty="0" smtClean="0"/>
          </a:p>
          <a:p>
            <a:r>
              <a:rPr kumimoji="1" lang="ja-JP" altLang="en-US" dirty="0" smtClean="0"/>
              <a:t>すべての関数で値を変更することができる</a:t>
            </a:r>
            <a:endParaRPr kumimoji="1" lang="en-US" altLang="ja-JP" dirty="0" smtClean="0"/>
          </a:p>
          <a:p>
            <a:endParaRPr kumimoji="1" lang="en-US" altLang="ja-JP" dirty="0" smtClean="0"/>
          </a:p>
          <a:p>
            <a:r>
              <a:rPr kumimoji="1" lang="en-US" altLang="ja-JP" dirty="0" smtClean="0"/>
              <a:t>func1</a:t>
            </a:r>
            <a:r>
              <a:rPr kumimoji="1" lang="en-US" altLang="ja-JP" baseline="0" dirty="0" smtClean="0"/>
              <a:t> func2 main </a:t>
            </a:r>
            <a:r>
              <a:rPr kumimoji="1" lang="ja-JP" altLang="en-US" baseline="0" dirty="0" smtClean="0"/>
              <a:t>を書いて説明</a:t>
            </a:r>
            <a:endParaRPr kumimoji="1" lang="en-US" altLang="ja-JP" baseline="0" dirty="0" smtClean="0"/>
          </a:p>
          <a:p>
            <a:endParaRPr kumimoji="1" lang="en-US" altLang="ja-JP" baseline="0" dirty="0" smtClean="0"/>
          </a:p>
          <a:p>
            <a:r>
              <a:rPr kumimoji="1" lang="en-US" altLang="ja-JP" baseline="0" dirty="0" smtClean="0"/>
              <a:t>5/38</a:t>
            </a:r>
          </a:p>
          <a:p>
            <a:endParaRPr kumimoji="1" lang="en-US" altLang="ja-JP" baseline="0" dirty="0" smtClean="0"/>
          </a:p>
          <a:p>
            <a:r>
              <a:rPr kumimoji="1" lang="en-US" altLang="ja-JP" baseline="0" dirty="0" smtClean="0"/>
              <a:t>P40 </a:t>
            </a:r>
            <a:r>
              <a:rPr kumimoji="1" lang="ja-JP" altLang="en-US" baseline="0" dirty="0" smtClean="0"/>
              <a:t>打ち込み　解説</a:t>
            </a:r>
            <a:endParaRPr kumimoji="1" lang="en-US" altLang="ja-JP" baseline="0" dirty="0" smtClean="0"/>
          </a:p>
          <a:p>
            <a:endParaRPr kumimoji="1" lang="en-US" altLang="ja-JP" baseline="0" dirty="0" smtClean="0"/>
          </a:p>
          <a:p>
            <a:r>
              <a:rPr kumimoji="1" lang="en-US" altLang="ja-JP" baseline="0" dirty="0" smtClean="0"/>
              <a:t>12/50</a:t>
            </a:r>
          </a:p>
          <a:p>
            <a:endParaRPr kumimoji="1" lang="en-US" altLang="ja-JP" baseline="0" dirty="0" smtClean="0"/>
          </a:p>
          <a:p>
            <a:endParaRPr kumimoji="1" lang="en-US" altLang="ja-JP" baseline="0" dirty="0" smtClean="0"/>
          </a:p>
          <a:p>
            <a:endParaRPr kumimoji="1" lang="en-US" altLang="ja-JP" baseline="0"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153</a:t>
            </a:fld>
            <a:endParaRPr kumimoji="1" lang="ja-JP" altLang="en-US"/>
          </a:p>
        </p:txBody>
      </p:sp>
    </p:spTree>
    <p:extLst>
      <p:ext uri="{BB962C8B-B14F-4D97-AF65-F5344CB8AC3E}">
        <p14:creationId xmlns:p14="http://schemas.microsoft.com/office/powerpoint/2010/main" val="849787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a:t>
            </a:r>
            <a:r>
              <a:rPr kumimoji="1" lang="ja-JP" altLang="en-US" dirty="0" smtClean="0"/>
              <a:t>限</a:t>
            </a:r>
            <a:endParaRPr kumimoji="1" lang="en-US" altLang="ja-JP" dirty="0" smtClean="0"/>
          </a:p>
          <a:p>
            <a:r>
              <a:rPr kumimoji="1" lang="ja-JP" altLang="en-US" dirty="0" smtClean="0"/>
              <a:t>復習兼まとめ</a:t>
            </a:r>
            <a:endParaRPr kumimoji="1" lang="en-US" altLang="ja-JP" dirty="0" smtClean="0"/>
          </a:p>
          <a:p>
            <a:r>
              <a:rPr kumimoji="1" lang="en-US" altLang="ja-JP" dirty="0" smtClean="0"/>
              <a:t>5/5</a:t>
            </a:r>
          </a:p>
          <a:p>
            <a:endParaRPr kumimoji="1" lang="en-US" altLang="ja-JP" dirty="0" smtClean="0"/>
          </a:p>
          <a:p>
            <a:r>
              <a:rPr kumimoji="1" lang="ja-JP" altLang="en-US" dirty="0" smtClean="0"/>
              <a:t>練習問題</a:t>
            </a:r>
            <a:endParaRPr kumimoji="1" lang="en-US" altLang="ja-JP" dirty="0" smtClean="0"/>
          </a:p>
          <a:p>
            <a:endParaRPr kumimoji="1" lang="en-US" altLang="ja-JP" dirty="0" smtClean="0"/>
          </a:p>
          <a:p>
            <a:r>
              <a:rPr kumimoji="1" lang="ja-JP" altLang="en-US" dirty="0" smtClean="0"/>
              <a:t>演習</a:t>
            </a:r>
            <a:r>
              <a:rPr kumimoji="1" lang="en-US" altLang="ja-JP" dirty="0" smtClean="0"/>
              <a:t>28</a:t>
            </a:r>
            <a:r>
              <a:rPr kumimoji="1" lang="ja-JP" altLang="en-US" dirty="0" smtClean="0"/>
              <a:t>～</a:t>
            </a:r>
            <a:r>
              <a:rPr kumimoji="1" lang="en-US" altLang="ja-JP" dirty="0" smtClean="0"/>
              <a:t>30</a:t>
            </a:r>
          </a:p>
          <a:p>
            <a:endParaRPr kumimoji="1" lang="en-US" altLang="ja-JP" dirty="0" smtClean="0"/>
          </a:p>
          <a:p>
            <a:r>
              <a:rPr kumimoji="1" lang="ja-JP" altLang="en-US" dirty="0" smtClean="0"/>
              <a:t>演習</a:t>
            </a:r>
            <a:r>
              <a:rPr kumimoji="1" lang="en-US" altLang="ja-JP" dirty="0" smtClean="0"/>
              <a:t>28</a:t>
            </a:r>
            <a:r>
              <a:rPr kumimoji="1" lang="ja-JP" altLang="en-US" dirty="0" smtClean="0"/>
              <a:t>　</a:t>
            </a:r>
            <a:r>
              <a:rPr kumimoji="1" lang="en-US" altLang="ja-JP" dirty="0" smtClean="0"/>
              <a:t>15/20</a:t>
            </a:r>
          </a:p>
          <a:p>
            <a:r>
              <a:rPr kumimoji="1" lang="ja-JP" altLang="en-US" dirty="0" smtClean="0"/>
              <a:t>解説　</a:t>
            </a:r>
            <a:r>
              <a:rPr kumimoji="1" lang="en-US" altLang="ja-JP" dirty="0" smtClean="0"/>
              <a:t>10/35</a:t>
            </a:r>
          </a:p>
          <a:p>
            <a:endParaRPr kumimoji="1" lang="en-US" altLang="ja-JP" dirty="0" smtClean="0"/>
          </a:p>
          <a:p>
            <a:r>
              <a:rPr kumimoji="1" lang="ja-JP" altLang="en-US" dirty="0" smtClean="0"/>
              <a:t>演習</a:t>
            </a:r>
            <a:r>
              <a:rPr kumimoji="1" lang="en-US" altLang="ja-JP" dirty="0" smtClean="0"/>
              <a:t>29</a:t>
            </a:r>
            <a:r>
              <a:rPr kumimoji="1" lang="ja-JP" altLang="en-US" dirty="0" smtClean="0"/>
              <a:t>　</a:t>
            </a:r>
            <a:r>
              <a:rPr kumimoji="1" lang="en-US" altLang="ja-JP" dirty="0" smtClean="0"/>
              <a:t>15/50</a:t>
            </a:r>
          </a:p>
          <a:p>
            <a:endParaRPr kumimoji="1" lang="en-US" altLang="ja-JP" dirty="0" smtClean="0"/>
          </a:p>
          <a:p>
            <a:r>
              <a:rPr kumimoji="1" lang="en-US" altLang="ja-JP" dirty="0" smtClean="0"/>
              <a:t>5</a:t>
            </a:r>
            <a:r>
              <a:rPr kumimoji="1" lang="ja-JP" altLang="en-US" dirty="0" smtClean="0"/>
              <a:t>限</a:t>
            </a:r>
            <a:endParaRPr kumimoji="1" lang="en-US" altLang="ja-JP" dirty="0" smtClean="0"/>
          </a:p>
          <a:p>
            <a:r>
              <a:rPr kumimoji="1" lang="ja-JP" altLang="en-US" dirty="0" smtClean="0"/>
              <a:t>解説　</a:t>
            </a:r>
            <a:r>
              <a:rPr kumimoji="1" lang="en-US" altLang="ja-JP" dirty="0" smtClean="0"/>
              <a:t>10/10</a:t>
            </a:r>
          </a:p>
          <a:p>
            <a:r>
              <a:rPr kumimoji="1" lang="ja-JP" altLang="en-US" dirty="0" smtClean="0"/>
              <a:t>追加　同じ数が入力された時の処理を加える　</a:t>
            </a:r>
            <a:r>
              <a:rPr kumimoji="1" lang="en-US" altLang="ja-JP" dirty="0" smtClean="0"/>
              <a:t>5/15</a:t>
            </a:r>
          </a:p>
          <a:p>
            <a:endParaRPr kumimoji="1" lang="en-US" altLang="ja-JP" dirty="0" smtClean="0"/>
          </a:p>
          <a:p>
            <a:r>
              <a:rPr kumimoji="1" lang="ja-JP" altLang="en-US" dirty="0" smtClean="0"/>
              <a:t>演習</a:t>
            </a:r>
            <a:r>
              <a:rPr kumimoji="1" lang="en-US" altLang="ja-JP" dirty="0" smtClean="0"/>
              <a:t>30</a:t>
            </a:r>
            <a:r>
              <a:rPr kumimoji="1" lang="ja-JP" altLang="en-US" dirty="0" smtClean="0"/>
              <a:t>　</a:t>
            </a:r>
            <a:r>
              <a:rPr kumimoji="1" lang="en-US" altLang="ja-JP" dirty="0" smtClean="0"/>
              <a:t>15/30</a:t>
            </a:r>
          </a:p>
          <a:p>
            <a:endParaRPr kumimoji="1" lang="en-US" altLang="ja-JP" dirty="0" smtClean="0"/>
          </a:p>
          <a:p>
            <a:r>
              <a:rPr kumimoji="1" lang="ja-JP" altLang="en-US" dirty="0" smtClean="0"/>
              <a:t>乗数が負の値だった場合を考えさせる　</a:t>
            </a:r>
            <a:r>
              <a:rPr kumimoji="1" lang="en-US" altLang="ja-JP" dirty="0" smtClean="0"/>
              <a:t>10/40</a:t>
            </a:r>
          </a:p>
          <a:p>
            <a:endParaRPr kumimoji="1" lang="en-US" altLang="ja-JP" dirty="0" smtClean="0"/>
          </a:p>
          <a:p>
            <a:r>
              <a:rPr kumimoji="1" lang="ja-JP" altLang="en-US" dirty="0" smtClean="0"/>
              <a:t>解説　</a:t>
            </a:r>
            <a:r>
              <a:rPr kumimoji="1" lang="en-US" altLang="ja-JP" dirty="0" smtClean="0"/>
              <a:t>10/50</a:t>
            </a:r>
          </a:p>
          <a:p>
            <a:endParaRPr kumimoji="1" lang="en-US" altLang="ja-JP" dirty="0" smtClean="0"/>
          </a:p>
          <a:p>
            <a:r>
              <a:rPr kumimoji="1" lang="en-US" altLang="ja-JP" dirty="0" smtClean="0"/>
              <a:t>6</a:t>
            </a:r>
            <a:r>
              <a:rPr kumimoji="1" lang="ja-JP" altLang="en-US" dirty="0" smtClean="0"/>
              <a:t>限</a:t>
            </a:r>
            <a:endParaRPr kumimoji="1" lang="en-US" altLang="ja-JP" dirty="0" smtClean="0"/>
          </a:p>
          <a:p>
            <a:r>
              <a:rPr kumimoji="1" lang="ja-JP" altLang="en-US" dirty="0" smtClean="0"/>
              <a:t>　オリジナル課題　（未定）　何も浮かばなかったら　静的変数　初めの部分</a:t>
            </a:r>
            <a:endParaRPr kumimoji="1" lang="en-US" altLang="ja-JP" dirty="0" smtClean="0"/>
          </a:p>
          <a:p>
            <a:r>
              <a:rPr kumimoji="1" lang="ja-JP" altLang="en-US" smtClean="0"/>
              <a:t>　もしくはローカル変数とグローバル変数の扱い方課題</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155</a:t>
            </a:fld>
            <a:endParaRPr kumimoji="1" lang="ja-JP" altLang="en-US"/>
          </a:p>
        </p:txBody>
      </p:sp>
    </p:spTree>
    <p:extLst>
      <p:ext uri="{BB962C8B-B14F-4D97-AF65-F5344CB8AC3E}">
        <p14:creationId xmlns:p14="http://schemas.microsoft.com/office/powerpoint/2010/main" val="860984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162</a:t>
            </a:fld>
            <a:endParaRPr kumimoji="1" lang="ja-JP" altLang="en-US"/>
          </a:p>
        </p:txBody>
      </p:sp>
    </p:spTree>
    <p:extLst>
      <p:ext uri="{BB962C8B-B14F-4D97-AF65-F5344CB8AC3E}">
        <p14:creationId xmlns:p14="http://schemas.microsoft.com/office/powerpoint/2010/main" val="7246573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163</a:t>
            </a:fld>
            <a:endParaRPr kumimoji="1" lang="ja-JP" altLang="en-US"/>
          </a:p>
        </p:txBody>
      </p:sp>
    </p:spTree>
    <p:extLst>
      <p:ext uri="{BB962C8B-B14F-4D97-AF65-F5344CB8AC3E}">
        <p14:creationId xmlns:p14="http://schemas.microsoft.com/office/powerpoint/2010/main" val="18809707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8/15</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165</a:t>
            </a:fld>
            <a:endParaRPr kumimoji="1" lang="ja-JP" altLang="en-US"/>
          </a:p>
        </p:txBody>
      </p:sp>
    </p:spTree>
    <p:extLst>
      <p:ext uri="{BB962C8B-B14F-4D97-AF65-F5344CB8AC3E}">
        <p14:creationId xmlns:p14="http://schemas.microsoft.com/office/powerpoint/2010/main" val="102120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ja-JP" altLang="en-US" dirty="0"/>
              <a:t>ホスト名とドメイン名を合わせて </a:t>
            </a:r>
            <a:r>
              <a:rPr lang="en-US" altLang="ja-JP" dirty="0"/>
              <a:t>FQDN</a:t>
            </a:r>
            <a:r>
              <a:rPr lang="ja-JP" altLang="en-US" b="0" i="0" dirty="0">
                <a:solidFill>
                  <a:srgbClr val="000000"/>
                </a:solidFill>
                <a:effectLst/>
                <a:latin typeface="ヒラギノ角ゴ ProN W3"/>
              </a:rPr>
              <a:t>（</a:t>
            </a:r>
            <a:r>
              <a:rPr lang="en-US" altLang="ja-JP" b="0" i="0" dirty="0">
                <a:solidFill>
                  <a:srgbClr val="000000"/>
                </a:solidFill>
                <a:effectLst/>
                <a:latin typeface="ヒラギノ角ゴ ProN W3"/>
              </a:rPr>
              <a:t>Fully Qualified Domain Name</a:t>
            </a:r>
            <a:r>
              <a:rPr lang="ja-JP" altLang="en-US" b="0" i="0" dirty="0">
                <a:solidFill>
                  <a:srgbClr val="000000"/>
                </a:solidFill>
                <a:effectLst/>
                <a:latin typeface="ヒラギノ角ゴ ProN W3"/>
              </a:rPr>
              <a:t>）「完全修飾ドメイン名」とよぶ</a:t>
            </a:r>
            <a:endParaRPr lang="en-US" altLang="ja-JP" b="0" dirty="0"/>
          </a:p>
          <a:p>
            <a:pPr lvl="1"/>
            <a:endParaRPr lang="en-US" altLang="ja-JP" dirty="0"/>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a:t>Uniform Resource Locator(</a:t>
            </a:r>
            <a:r>
              <a:rPr kumimoji="1" lang="ja-JP" altLang="en-US" dirty="0"/>
              <a:t>統一された資源の場所</a:t>
            </a:r>
            <a:r>
              <a:rPr kumimoji="1" lang="en-US" altLang="ja-JP" dirty="0"/>
              <a:t>)</a:t>
            </a:r>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t>たまにこのサイトは安全ではありませんて出るやつ　</a:t>
            </a:r>
            <a:r>
              <a:rPr lang="en-US" altLang="ja-JP" dirty="0"/>
              <a:t>https</a:t>
            </a:r>
            <a:r>
              <a:rPr lang="ja-JP" altLang="en-US" dirty="0"/>
              <a:t>じゃない</a:t>
            </a:r>
            <a:endParaRPr lang="en-US" altLang="ja-JP" dirty="0"/>
          </a:p>
          <a:p>
            <a:pPr lvl="1"/>
            <a:endParaRPr lang="en-US" altLang="ja-JP" dirty="0"/>
          </a:p>
          <a:p>
            <a:pPr lvl="1"/>
            <a:r>
              <a:rPr lang="en-US" altLang="ja-JP" dirty="0"/>
              <a:t>Web</a:t>
            </a:r>
            <a:r>
              <a:rPr lang="ja-JP" altLang="en-US" dirty="0"/>
              <a:t>サイトのトップページにアクセスする</a:t>
            </a:r>
            <a:r>
              <a:rPr lang="ja-JP" altLang="en-US" dirty="0" smtClean="0"/>
              <a:t>ときはパス名を省略可能</a:t>
            </a:r>
            <a:endParaRPr kumimoji="1" lang="en-US" altLang="ja-JP" dirty="0"/>
          </a:p>
          <a:p>
            <a:pPr lvl="1"/>
            <a:r>
              <a:rPr kumimoji="1" lang="ja-JP" altLang="en-US" dirty="0"/>
              <a:t>例）</a:t>
            </a:r>
            <a:r>
              <a:rPr kumimoji="1" lang="en-US" altLang="ja-JP" dirty="0">
                <a:hlinkClick r:id="rId3"/>
              </a:rPr>
              <a:t>http://www.hogehoge.co.jp/</a:t>
            </a:r>
            <a:endParaRPr kumimoji="1" lang="en-US" altLang="ja-JP" dirty="0"/>
          </a:p>
          <a:p>
            <a:pPr lvl="1"/>
            <a:r>
              <a:rPr kumimoji="1" lang="ja-JP" altLang="en-US" dirty="0"/>
              <a:t>これは、末尾に </a:t>
            </a:r>
            <a:r>
              <a:rPr kumimoji="1" lang="en-US" altLang="ja-JP" dirty="0"/>
              <a:t>index.html </a:t>
            </a:r>
            <a:r>
              <a:rPr lang="ja-JP" altLang="en-US" dirty="0"/>
              <a:t>が記述されているのと同様の意味となる</a:t>
            </a:r>
            <a:endParaRPr kumimoji="1" lang="en-US" altLang="ja-JP" dirty="0"/>
          </a:p>
          <a:p>
            <a:pPr lvl="1"/>
            <a:r>
              <a:rPr kumimoji="1" lang="en-US" altLang="ja-JP" dirty="0"/>
              <a:t>URL</a:t>
            </a:r>
            <a:r>
              <a:rPr kumimoji="1" lang="ja-JP" altLang="en-US" dirty="0"/>
              <a:t>を短くする為の工夫の一種である</a:t>
            </a:r>
            <a:r>
              <a:rPr kumimoji="1" lang="en-US" altLang="ja-JP"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20</a:t>
            </a:fld>
            <a:endParaRPr kumimoji="1" lang="ja-JP" altLang="en-US"/>
          </a:p>
        </p:txBody>
      </p:sp>
    </p:spTree>
    <p:extLst>
      <p:ext uri="{BB962C8B-B14F-4D97-AF65-F5344CB8AC3E}">
        <p14:creationId xmlns:p14="http://schemas.microsoft.com/office/powerpoint/2010/main" val="4211590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90EAB61-F494-49C4-8D0F-6366D0243EE7}" type="datetime1">
              <a:rPr kumimoji="1" lang="ja-JP" altLang="en-US" smtClean="0"/>
              <a:t>2023/10/16</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8965C15-7736-43DD-B1EF-6B4952F89CA0}" type="datetime1">
              <a:rPr kumimoji="1" lang="ja-JP" altLang="en-US" smtClean="0"/>
              <a:t>2023/10/16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9D38EFD-BCBC-4CFB-B07E-90D382196AE9}" type="datetime1">
              <a:rPr kumimoji="1" lang="ja-JP" altLang="en-US" smtClean="0"/>
              <a:t>2023/10/16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lvl1pPr>
              <a:defRPr cap="none" baseline="0"/>
            </a:lvl1pPr>
          </a:lstStyle>
          <a:p>
            <a:r>
              <a:rPr kumimoji="1" lang="ja-JP" altLang="en-US" dirty="0" smtClean="0"/>
              <a:t>マスター タイトルの書式設定</a:t>
            </a:r>
            <a:endParaRPr kumimoji="1" lang="ja-JP" alt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170C2F8-A07B-42E1-833F-8958A227F2B8}" type="datetime1">
              <a:rPr kumimoji="1" lang="ja-JP" altLang="en-US" smtClean="0"/>
              <a:t>2023/10/16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cap="none" spc="800" baseline="0">
                <a:solidFill>
                  <a:schemeClr val="bg1"/>
                </a:solidFill>
              </a:defRPr>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69782AC-FF04-4531-8D9E-B3BD73298E86}" type="datetime1">
              <a:rPr kumimoji="1" lang="ja-JP" altLang="en-US" smtClean="0"/>
              <a:t>2023/10/16</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smtClean="0"/>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4319E65-C9AF-42C9-950C-2571E0003500}" type="datetime1">
              <a:rPr kumimoji="1" lang="ja-JP" altLang="en-US" smtClean="0"/>
              <a:t>2023/10/16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231E5D-C7E1-486C-AD91-85931C1F625C}" type="datetime1">
              <a:rPr kumimoji="1" lang="ja-JP" altLang="en-US" smtClean="0"/>
              <a:t>2023/10/16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Date Placeholder 2"/>
          <p:cNvSpPr>
            <a:spLocks noGrp="1"/>
          </p:cNvSpPr>
          <p:nvPr>
            <p:ph type="dt" sz="half" idx="10"/>
          </p:nvPr>
        </p:nvSpPr>
        <p:spPr/>
        <p:txBody>
          <a:bodyPr/>
          <a:lstStyle/>
          <a:p>
            <a:fld id="{35CE695F-03EA-45E4-9971-885B2DC034DC}" type="datetime1">
              <a:rPr kumimoji="1" lang="ja-JP" altLang="en-US" smtClean="0"/>
              <a:t>2023/10/16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2" name="Date Placeholder 1"/>
          <p:cNvSpPr>
            <a:spLocks noGrp="1"/>
          </p:cNvSpPr>
          <p:nvPr>
            <p:ph type="dt" sz="half" idx="10"/>
          </p:nvPr>
        </p:nvSpPr>
        <p:spPr/>
        <p:txBody>
          <a:bodyPr/>
          <a:lstStyle/>
          <a:p>
            <a:fld id="{34455E89-2526-4A06-9BCC-EFED7529C95C}" type="datetime1">
              <a:rPr kumimoji="1" lang="ja-JP" altLang="en-US" smtClean="0"/>
              <a:t>2023/10/16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EB8076C1-A306-452A-AE46-7B2ED21D10E0}" type="datetime1">
              <a:rPr kumimoji="1" lang="ja-JP" altLang="en-US" smtClean="0"/>
              <a:t>2023/10/16</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4DB807D-92BF-4B8F-98EC-2BA080D3830B}" type="datetime1">
              <a:rPr kumimoji="1" lang="ja-JP" altLang="en-US" smtClean="0"/>
              <a:t>2023/10/16</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タイトル プレースホルダー 6"/>
          <p:cNvSpPr>
            <a:spLocks noGrp="1"/>
          </p:cNvSpPr>
          <p:nvPr>
            <p:ph type="title"/>
          </p:nvPr>
        </p:nvSpPr>
        <p:spPr>
          <a:xfrm>
            <a:off x="0" y="1"/>
            <a:ext cx="12192000"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C44EFB7B-1C87-4989-AF0A-03781D6C8F59}" type="datetime1">
              <a:rPr lang="ja-JP" altLang="en-US" smtClean="0"/>
              <a:pPr/>
              <a:t>2023/10/16</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5100" kern="1200" cap="none"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8.sv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pachefriends.org/jp/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a.omron.co.jp/solution/case/our_0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fujielectric.co.jp/products/solution/case-studies/ems_semiconductor.html"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NscvrwHJQQ4" TargetMode="External"/><Relationship Id="rId2" Type="http://schemas.openxmlformats.org/officeDocument/2006/relationships/hyperlink" Target="https://project.nikkeibp.co.jp/atclmono/vision/042400027/"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8.svg"/><Relationship Id="rId11"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316C6-1BBB-40DE-9ECD-AA09CC2F2A33}"/>
              </a:ext>
            </a:extLst>
          </p:cNvPr>
          <p:cNvSpPr>
            <a:spLocks noGrp="1"/>
          </p:cNvSpPr>
          <p:nvPr>
            <p:ph type="ctrTitle"/>
          </p:nvPr>
        </p:nvSpPr>
        <p:spPr>
          <a:xfrm>
            <a:off x="1078523" y="1891862"/>
            <a:ext cx="10318418" cy="3352800"/>
          </a:xfrm>
        </p:spPr>
        <p:txBody>
          <a:bodyPr/>
          <a:lstStyle/>
          <a:p>
            <a:r>
              <a:rPr lang="ja-JP" altLang="en-US" sz="6600" dirty="0"/>
              <a:t>Ｗｅｂ</a:t>
            </a:r>
            <a:r>
              <a:rPr lang="ja-JP" altLang="en-US" sz="7200" dirty="0"/>
              <a:t>−ＤＢを利用</a:t>
            </a:r>
            <a:r>
              <a:rPr lang="ja-JP" altLang="en-US" sz="7200" dirty="0" smtClean="0"/>
              <a:t>した</a:t>
            </a:r>
            <a:r>
              <a:rPr lang="en-US" altLang="ja-JP" sz="7200" dirty="0" smtClean="0"/>
              <a:t/>
            </a:r>
            <a:br>
              <a:rPr lang="en-US" altLang="ja-JP" sz="7200" dirty="0" smtClean="0"/>
            </a:br>
            <a:r>
              <a:rPr lang="ja-JP" altLang="en-US" sz="7200" dirty="0" smtClean="0"/>
              <a:t>生産</a:t>
            </a:r>
            <a:r>
              <a:rPr lang="ja-JP" altLang="en-US" sz="7200" dirty="0"/>
              <a:t>支援システム</a:t>
            </a:r>
            <a:r>
              <a:rPr lang="ja-JP" altLang="en-US" sz="7200" dirty="0" smtClean="0"/>
              <a:t>の</a:t>
            </a:r>
            <a:r>
              <a:rPr lang="en-US" altLang="ja-JP" sz="7200" dirty="0" smtClean="0"/>
              <a:t/>
            </a:r>
            <a:br>
              <a:rPr lang="en-US" altLang="ja-JP" sz="7200" dirty="0" smtClean="0"/>
            </a:br>
            <a:r>
              <a:rPr lang="ja-JP" altLang="en-US" sz="7200" dirty="0" smtClean="0"/>
              <a:t>構築</a:t>
            </a:r>
            <a:endParaRPr kumimoji="1" lang="ja-JP" altLang="en-US" sz="7200" dirty="0"/>
          </a:p>
        </p:txBody>
      </p:sp>
      <p:sp>
        <p:nvSpPr>
          <p:cNvPr id="3" name="字幕 2">
            <a:extLst>
              <a:ext uri="{FF2B5EF4-FFF2-40B4-BE49-F238E27FC236}">
                <a16:creationId xmlns:a16="http://schemas.microsoft.com/office/drawing/2014/main" id="{CDCE88B8-3E2E-4FF1-85AA-A5130456AB59}"/>
              </a:ext>
            </a:extLst>
          </p:cNvPr>
          <p:cNvSpPr>
            <a:spLocks noGrp="1"/>
          </p:cNvSpPr>
          <p:nvPr>
            <p:ph type="subTitle" idx="1"/>
          </p:nvPr>
        </p:nvSpPr>
        <p:spPr/>
        <p:txBody>
          <a:bodyPr/>
          <a:lstStyle/>
          <a:p>
            <a:r>
              <a:rPr kumimoji="1" lang="ja-JP" altLang="en-US" dirty="0"/>
              <a:t>ポリテクセンター沖縄</a:t>
            </a:r>
          </a:p>
        </p:txBody>
      </p:sp>
    </p:spTree>
    <p:extLst>
      <p:ext uri="{BB962C8B-B14F-4D97-AF65-F5344CB8AC3E}">
        <p14:creationId xmlns:p14="http://schemas.microsoft.com/office/powerpoint/2010/main" val="4163557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kumimoji="1" lang="ja-JP" altLang="en-US" dirty="0">
                <a:latin typeface="UD デジタル 教科書体 NK-R" panose="02020400000000000000" pitchFamily="18" charset="-128"/>
              </a:rPr>
              <a:t>クラウドを用いた</a:t>
            </a:r>
            <a:r>
              <a:rPr kumimoji="1" lang="en-US" altLang="ja-JP" dirty="0">
                <a:latin typeface="UD デジタル 教科書体 NK-R" panose="02020400000000000000" pitchFamily="18" charset="-128"/>
              </a:rPr>
              <a:t>IoT</a:t>
            </a:r>
            <a:r>
              <a:rPr kumimoji="1" lang="ja-JP" altLang="en-US" dirty="0">
                <a:latin typeface="UD デジタル 教科書体 NK-R" panose="02020400000000000000" pitchFamily="18" charset="-128"/>
              </a:rPr>
              <a:t>モデル</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10</a:t>
            </a:fld>
            <a:endParaRPr kumimoji="1" lang="ja-JP" altLang="en-US">
              <a:latin typeface="UD デジタル 教科書体 NK-R" panose="02020400000000000000" pitchFamily="18" charset="-128"/>
            </a:endParaRPr>
          </a:p>
        </p:txBody>
      </p:sp>
      <p:grpSp>
        <p:nvGrpSpPr>
          <p:cNvPr id="34" name="グループ化 33"/>
          <p:cNvGrpSpPr/>
          <p:nvPr/>
        </p:nvGrpSpPr>
        <p:grpSpPr>
          <a:xfrm>
            <a:off x="4768949" y="846478"/>
            <a:ext cx="6560456" cy="2748296"/>
            <a:chOff x="4449290" y="1614731"/>
            <a:chExt cx="6560456" cy="2748296"/>
          </a:xfrm>
        </p:grpSpPr>
        <p:sp>
          <p:nvSpPr>
            <p:cNvPr id="5" name="四角形: 角を丸くする 4">
              <a:extLst>
                <a:ext uri="{FF2B5EF4-FFF2-40B4-BE49-F238E27FC236}">
                  <a16:creationId xmlns:a16="http://schemas.microsoft.com/office/drawing/2014/main" id="{D14966F8-D524-A07F-FB65-3F15D1324FF3}"/>
                </a:ext>
              </a:extLst>
            </p:cNvPr>
            <p:cNvSpPr/>
            <p:nvPr/>
          </p:nvSpPr>
          <p:spPr>
            <a:xfrm>
              <a:off x="4449290" y="1956377"/>
              <a:ext cx="6560456" cy="2406650"/>
            </a:xfrm>
            <a:prstGeom prst="roundRect">
              <a:avLst>
                <a:gd name="adj" fmla="val 5138"/>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インターネット</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7" name="Oval 209">
              <a:extLst>
                <a:ext uri="{FF2B5EF4-FFF2-40B4-BE49-F238E27FC236}">
                  <a16:creationId xmlns:a16="http://schemas.microsoft.com/office/drawing/2014/main" id="{774BB9E7-4F90-28D5-EB1B-F9532C9B47A2}"/>
                </a:ext>
              </a:extLst>
            </p:cNvPr>
            <p:cNvSpPr>
              <a:spLocks noChangeAspect="1"/>
            </p:cNvSpPr>
            <p:nvPr/>
          </p:nvSpPr>
          <p:spPr bwMode="auto">
            <a:xfrm>
              <a:off x="4957251" y="2201411"/>
              <a:ext cx="2555893" cy="1482839"/>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endPar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Goolge</a:t>
              </a:r>
              <a:r>
                <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 Firebase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Realtime Database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kern="0" spc="-52" dirty="0">
                  <a:latin typeface="UD デジタル 教科書体 NK-R" panose="02020400000000000000" pitchFamily="18" charset="-128"/>
                  <a:ea typeface="UD デジタル 教科書体 NK-R" panose="02020400000000000000" pitchFamily="18" charset="-128"/>
                  <a:cs typeface="Segoe UI" panose="020B0502040204020203" pitchFamily="34" charset="0"/>
                </a:rPr>
                <a:t>Hosting</a:t>
              </a:r>
              <a:endPar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9008042" y="1629150"/>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EBC21D3-612B-F4EF-D271-A74E407C39C4}"/>
                </a:ext>
              </a:extLst>
            </p:cNvPr>
            <p:cNvSpPr txBox="1"/>
            <p:nvPr/>
          </p:nvSpPr>
          <p:spPr>
            <a:xfrm>
              <a:off x="5358804" y="1614731"/>
              <a:ext cx="2488188" cy="400110"/>
            </a:xfrm>
            <a:prstGeom prst="rect">
              <a:avLst/>
            </a:prstGeom>
            <a:noFill/>
          </p:spPr>
          <p:txBody>
            <a:bodyPr wrap="square" rtlCol="0">
              <a:spAutoFit/>
            </a:bodyPr>
            <a:lstStyle/>
            <a:p>
              <a:r>
                <a:rPr lang="ja-JP" altLang="en-US" sz="2000" b="1" dirty="0">
                  <a:latin typeface="UD デジタル 教科書体 NK-R" panose="02020400000000000000" pitchFamily="18" charset="-128"/>
                  <a:ea typeface="UD デジタル 教科書体 NK-R" panose="02020400000000000000" pitchFamily="18" charset="-128"/>
                </a:rPr>
                <a:t>クラウドサービス</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09803" y="2750129"/>
              <a:ext cx="1053549" cy="1053549"/>
            </a:xfrm>
            <a:prstGeom prst="rect">
              <a:avLst/>
            </a:prstGeom>
          </p:spPr>
        </p:pic>
      </p:grpSp>
      <p:cxnSp>
        <p:nvCxnSpPr>
          <p:cNvPr id="35" name="直線コネクタ 34"/>
          <p:cNvCxnSpPr>
            <a:endCxn id="7" idx="9"/>
          </p:cNvCxnSpPr>
          <p:nvPr/>
        </p:nvCxnSpPr>
        <p:spPr>
          <a:xfrm flipV="1">
            <a:off x="3434567" y="2478817"/>
            <a:ext cx="1842346" cy="129105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40225" y="2016384"/>
            <a:ext cx="3747661" cy="2964893"/>
            <a:chOff x="470032" y="2854584"/>
            <a:chExt cx="3747661"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470032" y="3412827"/>
              <a:ext cx="3573191"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823310" y="36305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583658" y="36789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639487" y="28545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898541" y="2978011"/>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963491" y="46847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678843" y="38736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568604" y="45984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839808" y="39183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823310" y="43154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grpSp>
      <p:cxnSp>
        <p:nvCxnSpPr>
          <p:cNvPr id="38" name="直線コネクタ 37"/>
          <p:cNvCxnSpPr>
            <a:stCxn id="7" idx="4"/>
            <a:endCxn id="23" idx="1"/>
          </p:cNvCxnSpPr>
          <p:nvPr/>
        </p:nvCxnSpPr>
        <p:spPr>
          <a:xfrm flipV="1">
            <a:off x="7832803" y="2508651"/>
            <a:ext cx="1596659" cy="18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0"/>
            <a:endCxn id="23" idx="2"/>
          </p:cNvCxnSpPr>
          <p:nvPr/>
        </p:nvCxnSpPr>
        <p:spPr>
          <a:xfrm flipV="1">
            <a:off x="9956236" y="3035425"/>
            <a:ext cx="1" cy="84000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9292432" y="3875425"/>
            <a:ext cx="1327608" cy="993113"/>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75031" y="3682081"/>
            <a:ext cx="1933701" cy="1933701"/>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343446" y="5703090"/>
            <a:ext cx="3162754" cy="400110"/>
          </a:xfrm>
          <a:prstGeom prst="rect">
            <a:avLst/>
          </a:prstGeom>
          <a:noFill/>
        </p:spPr>
        <p:txBody>
          <a:bodyPr wrap="square" rtlCol="0">
            <a:spAutoFit/>
          </a:bodyPr>
          <a:lstStyle/>
          <a:p>
            <a:r>
              <a:rPr lang="ja-JP" altLang="en-US" sz="2000" dirty="0">
                <a:latin typeface="UD デジタル 教科書体 NK-R" panose="02020400000000000000" pitchFamily="18" charset="-128"/>
                <a:ea typeface="UD デジタル 教科書体 NK-R" panose="02020400000000000000" pitchFamily="18" charset="-128"/>
              </a:rPr>
              <a:t>外部</a:t>
            </a:r>
            <a:r>
              <a:rPr lang="ja-JP" altLang="en-US" sz="2000" dirty="0" smtClean="0">
                <a:latin typeface="UD デジタル 教科書体 NK-R" panose="02020400000000000000" pitchFamily="18" charset="-128"/>
                <a:ea typeface="UD デジタル 教科書体 NK-R" panose="02020400000000000000" pitchFamily="18" charset="-128"/>
              </a:rPr>
              <a:t>ネットワーク</a:t>
            </a:r>
            <a:r>
              <a:rPr lang="en-US" altLang="ja-JP" sz="2000" dirty="0" smtClean="0">
                <a:latin typeface="UD デジタル 教科書体 NK-R" panose="02020400000000000000" pitchFamily="18" charset="-128"/>
                <a:ea typeface="UD デジタル 教科書体 NK-R" panose="02020400000000000000" pitchFamily="18" charset="-128"/>
              </a:rPr>
              <a:t>(</a:t>
            </a:r>
            <a:r>
              <a:rPr lang="ja-JP" altLang="en-US" sz="2000" dirty="0" smtClean="0">
                <a:latin typeface="UD デジタル 教科書体 NK-R" panose="02020400000000000000" pitchFamily="18" charset="-128"/>
                <a:ea typeface="UD デジタル 教科書体 NK-R" panose="02020400000000000000" pitchFamily="18" charset="-128"/>
              </a:rPr>
              <a:t>工場外</a:t>
            </a:r>
            <a:r>
              <a:rPr lang="en-US" altLang="ja-JP" sz="2000" dirty="0" smtClean="0">
                <a:latin typeface="UD デジタル 教科書体 NK-R" panose="02020400000000000000" pitchFamily="18" charset="-128"/>
                <a:ea typeface="UD デジタル 教科書体 NK-R" panose="02020400000000000000" pitchFamily="18" charset="-128"/>
              </a:rPr>
              <a:t>)</a:t>
            </a:r>
            <a:endParaRPr kumimoji="1"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930268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論理演算子 </a:t>
            </a:r>
            <a:r>
              <a:rPr kumimoji="1" lang="en-US" altLang="ja-JP" dirty="0" smtClean="0"/>
              <a:t>&amp;&amp; </a:t>
            </a:r>
            <a:r>
              <a:rPr kumimoji="1" lang="ja-JP" altLang="en-US" dirty="0"/>
              <a:t>具体例</a:t>
            </a:r>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100</a:t>
            </a:fld>
            <a:endParaRPr lang="ja-JP" altLang="en-US" dirty="0"/>
          </a:p>
        </p:txBody>
      </p:sp>
      <p:sp>
        <p:nvSpPr>
          <p:cNvPr id="6" name="正方形/長方形 5"/>
          <p:cNvSpPr/>
          <p:nvPr/>
        </p:nvSpPr>
        <p:spPr>
          <a:xfrm>
            <a:off x="696036" y="1515242"/>
            <a:ext cx="6032310" cy="561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p>
        </p:txBody>
      </p:sp>
      <p:sp>
        <p:nvSpPr>
          <p:cNvPr id="19" name="テキスト ボックス 18"/>
          <p:cNvSpPr txBox="1"/>
          <p:nvPr/>
        </p:nvSpPr>
        <p:spPr>
          <a:xfrm>
            <a:off x="4151378" y="2341477"/>
            <a:ext cx="3372166" cy="461665"/>
          </a:xfrm>
          <a:prstGeom prst="rect">
            <a:avLst/>
          </a:prstGeom>
          <a:noFill/>
        </p:spPr>
        <p:txBody>
          <a:bodyPr wrap="square" rtlCol="0">
            <a:spAutoFit/>
          </a:bodyPr>
          <a:lstStyle/>
          <a:p>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暗証番号を入力</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0" name="テキスト ボックス 19"/>
          <p:cNvSpPr txBox="1"/>
          <p:nvPr/>
        </p:nvSpPr>
        <p:spPr>
          <a:xfrm>
            <a:off x="4151378" y="3436889"/>
            <a:ext cx="3140673"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カードを挿入</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1" name="正方形/長方形 20"/>
          <p:cNvSpPr/>
          <p:nvPr/>
        </p:nvSpPr>
        <p:spPr>
          <a:xfrm>
            <a:off x="8585864" y="1515242"/>
            <a:ext cx="2462102" cy="5618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sp>
        <p:nvSpPr>
          <p:cNvPr id="22" name="テキスト ボックス 21"/>
          <p:cNvSpPr txBox="1"/>
          <p:nvPr/>
        </p:nvSpPr>
        <p:spPr>
          <a:xfrm>
            <a:off x="400334" y="5622142"/>
            <a:ext cx="11791666"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カードが挿入された </a:t>
            </a:r>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かつ</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 正しい暗証番号 の時 </a:t>
            </a:r>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ATM</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を利用できる</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7" name="グループ化 6"/>
          <p:cNvGrpSpPr/>
          <p:nvPr/>
        </p:nvGrpSpPr>
        <p:grpSpPr>
          <a:xfrm>
            <a:off x="1078328" y="2539284"/>
            <a:ext cx="3073050" cy="2637973"/>
            <a:chOff x="1078328" y="2545634"/>
            <a:chExt cx="3073050" cy="2637973"/>
          </a:xfrm>
        </p:grpSpPr>
        <p:pic>
          <p:nvPicPr>
            <p:cNvPr id="3" name="Picture 2" descr="https://2.bp.blogspot.com/-Gs4MgMoRfwI/Ur1HRZ-odII/AAAAAAAAcdc/-ROKSGsN61Y/s800/atm_wom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78328" y="2545634"/>
              <a:ext cx="2337904" cy="26379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p:cNvCxnSpPr>
              <a:stCxn id="19" idx="1"/>
            </p:cNvCxnSpPr>
            <p:nvPr/>
          </p:nvCxnSpPr>
          <p:spPr>
            <a:xfrm flipH="1">
              <a:off x="2539112" y="2578660"/>
              <a:ext cx="1612266" cy="76669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2.bp.blogspot.com/-Gs4MgMoRfwI/Ur1HRZ-odII/AAAAAAAAcdc/-ROKSGsN61Y/s800/atm_woma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347" t="17925" r="62135" b="75966"/>
            <a:stretch/>
          </p:blipFill>
          <p:spPr bwMode="auto">
            <a:xfrm rot="496900">
              <a:off x="2208624" y="3001430"/>
              <a:ext cx="163025" cy="1591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2.bp.blogspot.com/-Gs4MgMoRfwI/Ur1HRZ-odII/AAAAAAAAcdc/-ROKSGsN61Y/s800/atm_woma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099" t="17425" r="47452" b="77134"/>
            <a:stretch/>
          </p:blipFill>
          <p:spPr bwMode="auto">
            <a:xfrm rot="496900">
              <a:off x="2528149" y="3028518"/>
              <a:ext cx="173769" cy="15706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20" idx="1"/>
            </p:cNvCxnSpPr>
            <p:nvPr/>
          </p:nvCxnSpPr>
          <p:spPr>
            <a:xfrm flipH="1" flipV="1">
              <a:off x="2517744" y="3668470"/>
              <a:ext cx="1633634" cy="56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4" descr="https://3.bp.blogspot.com/-nct-GK6ma7E/USNoTT_JY6I/AAAAAAAANUQ/UOtMVivxkZU/s1600/money_satsutab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502" y="3080884"/>
            <a:ext cx="2790825" cy="17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3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smtClean="0"/>
              <a:t>｜｜</a:t>
            </a:r>
            <a:r>
              <a:rPr lang="en-US" altLang="ja-JP" dirty="0" smtClean="0"/>
              <a:t>(</a:t>
            </a:r>
            <a:r>
              <a:rPr lang="ja-JP" altLang="en-US" dirty="0"/>
              <a:t>論理和</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101</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または</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悲しい </a:t>
            </a:r>
            <a:r>
              <a:rPr lang="ja-JP" altLang="en-US" sz="3600" dirty="0">
                <a:solidFill>
                  <a:srgbClr val="FF0000"/>
                </a:solidFill>
              </a:rPr>
              <a:t>または</a:t>
            </a:r>
            <a:r>
              <a:rPr lang="ja-JP" altLang="en-US" sz="3600" dirty="0"/>
              <a:t> 嬉しい 時 お酒を飲む</a:t>
            </a:r>
            <a:endParaRPr kumimoji="1" lang="en-US" altLang="ja-JP" sz="3600" dirty="0"/>
          </a:p>
        </p:txBody>
      </p:sp>
      <p:graphicFrame>
        <p:nvGraphicFramePr>
          <p:cNvPr id="7" name="表 6"/>
          <p:cNvGraphicFramePr>
            <a:graphicFrameLocks noGrp="1"/>
          </p:cNvGraphicFramePr>
          <p:nvPr>
            <p:extLst/>
          </p:nvPr>
        </p:nvGraphicFramePr>
        <p:xfrm>
          <a:off x="3692705"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66683" y="2882096"/>
            <a:ext cx="2175705" cy="461665"/>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OR</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872450" y="6038358"/>
            <a:ext cx="6447099"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広げたいとき</a:t>
            </a:r>
            <a:r>
              <a:rPr lang="ja-JP" altLang="en-US" dirty="0"/>
              <a:t>に使用する</a:t>
            </a:r>
            <a:endParaRPr lang="en-US" altLang="ja-JP" sz="3600" dirty="0">
              <a:solidFill>
                <a:srgbClr val="FF0000"/>
              </a:solidFill>
            </a:endParaRPr>
          </a:p>
        </p:txBody>
      </p:sp>
    </p:spTree>
    <p:extLst>
      <p:ext uri="{BB962C8B-B14F-4D97-AF65-F5344CB8AC3E}">
        <p14:creationId xmlns:p14="http://schemas.microsoft.com/office/powerpoint/2010/main" val="683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smtClean="0"/>
              <a:t>｜｜</a:t>
            </a:r>
            <a:r>
              <a:rPr lang="en-US" altLang="ja-JP" dirty="0" smtClean="0"/>
              <a:t> </a:t>
            </a:r>
            <a:r>
              <a:rPr lang="ja-JP" altLang="en-US" dirty="0">
                <a:latin typeface="UD デジタル 教科書体 NK-R" panose="02020400000000000000" pitchFamily="18" charset="-128"/>
              </a:rPr>
              <a:t>具体例</a:t>
            </a:r>
            <a:endParaRPr kumimoji="1" lang="ja-JP" altLang="en-US"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a:xfrm>
            <a:off x="9286609" y="285879"/>
            <a:ext cx="2743200" cy="365125"/>
          </a:xfrm>
        </p:spPr>
        <p:txBody>
          <a:bodyPr/>
          <a:lstStyle/>
          <a:p>
            <a:fld id="{B25E1874-71C3-4CD4-8DB9-AEA4AF0EAE37}" type="slidenum">
              <a:rPr lang="ja-JP" altLang="en-US" smtClean="0">
                <a:latin typeface="UD デジタル 教科書体 NK-R" panose="02020400000000000000" pitchFamily="18" charset="-128"/>
              </a:rPr>
              <a:pPr/>
              <a:t>102</a:t>
            </a:fld>
            <a:endParaRPr lang="ja-JP" altLang="en-US" dirty="0">
              <a:latin typeface="UD デジタル 教科書体 NK-R" panose="02020400000000000000" pitchFamily="18" charset="-128"/>
            </a:endParaRPr>
          </a:p>
        </p:txBody>
      </p:sp>
      <p:grpSp>
        <p:nvGrpSpPr>
          <p:cNvPr id="40" name="グループ化 39"/>
          <p:cNvGrpSpPr/>
          <p:nvPr/>
        </p:nvGrpSpPr>
        <p:grpSpPr>
          <a:xfrm>
            <a:off x="8774200" y="2301271"/>
            <a:ext cx="2962696" cy="2807522"/>
            <a:chOff x="8975903" y="2301271"/>
            <a:chExt cx="2962696" cy="2807522"/>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5903" y="2301271"/>
              <a:ext cx="1828154" cy="2807522"/>
            </a:xfrm>
            <a:prstGeom prst="rect">
              <a:avLst/>
            </a:prstGeom>
          </p:spPr>
        </p:pic>
        <p:sp>
          <p:nvSpPr>
            <p:cNvPr id="17" name="星 8 16"/>
            <p:cNvSpPr/>
            <p:nvPr/>
          </p:nvSpPr>
          <p:spPr>
            <a:xfrm>
              <a:off x="10466616" y="2403971"/>
              <a:ext cx="1471983" cy="1471983"/>
            </a:xfrm>
            <a:prstGeom prst="star8">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rgbClr val="FF0000"/>
                  </a:solidFill>
                  <a:latin typeface="UD デジタル 教科書体 NK-R" panose="02020400000000000000" pitchFamily="18" charset="-128"/>
                  <a:ea typeface="UD デジタル 教科書体 NK-R" panose="02020400000000000000" pitchFamily="18" charset="-128"/>
                </a:rPr>
                <a:t>！</a:t>
              </a:r>
            </a:p>
          </p:txBody>
        </p:sp>
      </p:gr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条件</a:t>
            </a: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結果</a:t>
            </a:r>
          </a:p>
        </p:txBody>
      </p:sp>
      <p:sp>
        <p:nvSpPr>
          <p:cNvPr id="20" name="右矢印 19"/>
          <p:cNvSpPr/>
          <p:nvPr/>
        </p:nvSpPr>
        <p:spPr>
          <a:xfrm>
            <a:off x="3645669" y="3350608"/>
            <a:ext cx="754841" cy="143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9" name="テキスト ボックス 28"/>
          <p:cNvSpPr txBox="1"/>
          <p:nvPr/>
        </p:nvSpPr>
        <p:spPr>
          <a:xfrm>
            <a:off x="471574" y="5508836"/>
            <a:ext cx="11392565" cy="1200329"/>
          </a:xfrm>
          <a:prstGeom prst="rect">
            <a:avLst/>
          </a:prstGeom>
          <a:noFill/>
        </p:spPr>
        <p:txBody>
          <a:bodyPr wrap="square" rtlCol="0">
            <a:spAutoFit/>
          </a:bodyPr>
          <a:lstStyle/>
          <a:p>
            <a:r>
              <a:rPr lang="ja-JP" altLang="en-US" sz="3600" dirty="0">
                <a:latin typeface="UD デジタル 教科書体 NK-R" panose="02020400000000000000" pitchFamily="18" charset="-128"/>
                <a:ea typeface="UD デジタル 教科書体 NK-R" panose="02020400000000000000" pitchFamily="18" charset="-128"/>
              </a:rPr>
              <a:t>降車ボタン</a:t>
            </a:r>
            <a:r>
              <a:rPr lang="en-US" altLang="ja-JP" sz="3600" dirty="0">
                <a:latin typeface="UD デジタル 教科書体 NK-R" panose="02020400000000000000" pitchFamily="18" charset="-128"/>
                <a:ea typeface="UD デジタル 教科書体 NK-R" panose="02020400000000000000" pitchFamily="18" charset="-128"/>
              </a:rPr>
              <a:t>1</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 降車ボタン</a:t>
            </a:r>
            <a:r>
              <a:rPr lang="en-US" altLang="ja-JP" sz="3600" dirty="0">
                <a:latin typeface="UD デジタル 教科書体 NK-R" panose="02020400000000000000" pitchFamily="18" charset="-128"/>
                <a:ea typeface="UD デジタル 教科書体 NK-R" panose="02020400000000000000" pitchFamily="18" charset="-128"/>
              </a:rPr>
              <a:t>2</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endParaRPr lang="en-US" altLang="ja-JP" sz="3600"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sz="3600" dirty="0">
                <a:latin typeface="UD デジタル 教科書体 NK-R" panose="02020400000000000000" pitchFamily="18" charset="-128"/>
                <a:ea typeface="UD デジタル 教科書体 NK-R" panose="02020400000000000000" pitchFamily="18" charset="-128"/>
              </a:rPr>
              <a:t>降車ボタン</a:t>
            </a:r>
            <a:r>
              <a:rPr kumimoji="1" lang="en-US" altLang="ja-JP" sz="3600" dirty="0">
                <a:latin typeface="UD デジタル 教科書体 NK-R" panose="02020400000000000000" pitchFamily="18" charset="-128"/>
                <a:ea typeface="UD デジタル 教科書体 NK-R" panose="02020400000000000000" pitchFamily="18" charset="-128"/>
              </a:rPr>
              <a:t>3</a:t>
            </a:r>
            <a:r>
              <a:rPr kumimoji="1"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kumimoji="1" lang="ja-JP" altLang="en-US" sz="3600" dirty="0">
                <a:latin typeface="UD デジタル 教科書体 NK-R" panose="02020400000000000000" pitchFamily="18" charset="-128"/>
                <a:ea typeface="UD デジタル 教科書体 NK-R" panose="02020400000000000000" pitchFamily="18" charset="-128"/>
              </a:rPr>
              <a:t> </a:t>
            </a:r>
            <a:r>
              <a:rPr kumimoji="1"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・・・ｎがＯＮのとき ブザーが鳴る</a:t>
            </a:r>
            <a:endParaRPr kumimoji="1" lang="ja-JP" altLang="en-US" sz="3600" dirty="0">
              <a:latin typeface="UD デジタル 教科書体 NK-R" panose="02020400000000000000" pitchFamily="18" charset="-128"/>
              <a:ea typeface="UD デジタル 教科書体 NK-R" panose="02020400000000000000" pitchFamily="18" charset="-128"/>
            </a:endParaRPr>
          </a:p>
        </p:txBody>
      </p:sp>
      <p:grpSp>
        <p:nvGrpSpPr>
          <p:cNvPr id="36" name="グループ化 35"/>
          <p:cNvGrpSpPr/>
          <p:nvPr/>
        </p:nvGrpSpPr>
        <p:grpSpPr>
          <a:xfrm>
            <a:off x="4408653" y="2301275"/>
            <a:ext cx="3231276" cy="2741929"/>
            <a:chOff x="4408653" y="2301275"/>
            <a:chExt cx="3231276" cy="2741929"/>
          </a:xfrm>
        </p:grpSpPr>
        <p:pic>
          <p:nvPicPr>
            <p:cNvPr id="11"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370" y="3705032"/>
              <a:ext cx="3024116" cy="1338172"/>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653" y="2674971"/>
              <a:ext cx="658569" cy="929988"/>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741" y="2674970"/>
              <a:ext cx="658569" cy="929988"/>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829" y="2674970"/>
              <a:ext cx="658569" cy="929988"/>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9917" y="2674970"/>
              <a:ext cx="658569" cy="929987"/>
            </a:xfrm>
            <a:prstGeom prst="rect">
              <a:avLst/>
            </a:prstGeom>
          </p:spPr>
        </p:pic>
        <p:sp>
          <p:nvSpPr>
            <p:cNvPr id="28" name="テキスト ボックス 27"/>
            <p:cNvSpPr txBox="1"/>
            <p:nvPr/>
          </p:nvSpPr>
          <p:spPr>
            <a:xfrm>
              <a:off x="6852157" y="2301275"/>
              <a:ext cx="787772" cy="369332"/>
            </a:xfrm>
            <a:prstGeom prst="rect">
              <a:avLst/>
            </a:prstGeom>
            <a:noFill/>
          </p:spPr>
          <p:txBody>
            <a:bodyPr wrap="square" rtlCol="0">
              <a:spAutoFit/>
            </a:bodyPr>
            <a:lstStyle/>
            <a:p>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ON</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33" name="テキスト ボックス 32"/>
            <p:cNvSpPr txBox="1"/>
            <p:nvPr/>
          </p:nvSpPr>
          <p:spPr>
            <a:xfrm>
              <a:off x="443170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4" name="テキスト ボックス 33"/>
            <p:cNvSpPr txBox="1"/>
            <p:nvPr/>
          </p:nvSpPr>
          <p:spPr>
            <a:xfrm>
              <a:off x="5240394"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5" name="テキスト ボックス 34"/>
            <p:cNvSpPr txBox="1"/>
            <p:nvPr/>
          </p:nvSpPr>
          <p:spPr>
            <a:xfrm>
              <a:off x="602004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p:cNvGrpSpPr/>
          <p:nvPr/>
        </p:nvGrpSpPr>
        <p:grpSpPr>
          <a:xfrm>
            <a:off x="471574" y="2289875"/>
            <a:ext cx="3190599" cy="2741929"/>
            <a:chOff x="378316" y="2301275"/>
            <a:chExt cx="3190599" cy="2741929"/>
          </a:xfrm>
        </p:grpSpPr>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289" y="2674971"/>
              <a:ext cx="658569" cy="92998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7377" y="2674970"/>
              <a:ext cx="658569" cy="929988"/>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4465" y="2674970"/>
              <a:ext cx="658569" cy="92998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553" y="2674970"/>
              <a:ext cx="658569" cy="929988"/>
            </a:xfrm>
            <a:prstGeom prst="rect">
              <a:avLst/>
            </a:prstGeom>
          </p:spPr>
        </p:pic>
        <p:sp>
          <p:nvSpPr>
            <p:cNvPr id="21" name="テキスト ボックス 20"/>
            <p:cNvSpPr txBox="1"/>
            <p:nvPr/>
          </p:nvSpPr>
          <p:spPr>
            <a:xfrm>
              <a:off x="37831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0" name="テキスト ボックス 29"/>
            <p:cNvSpPr txBox="1"/>
            <p:nvPr/>
          </p:nvSpPr>
          <p:spPr>
            <a:xfrm>
              <a:off x="1200797"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1" name="テキスト ボックス 30"/>
            <p:cNvSpPr txBox="1"/>
            <p:nvPr/>
          </p:nvSpPr>
          <p:spPr>
            <a:xfrm>
              <a:off x="200239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2" name="テキスト ボックス 31"/>
            <p:cNvSpPr txBox="1"/>
            <p:nvPr/>
          </p:nvSpPr>
          <p:spPr>
            <a:xfrm>
              <a:off x="280118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pic>
          <p:nvPicPr>
            <p:cNvPr id="38"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006" y="3705032"/>
              <a:ext cx="3024116" cy="1338172"/>
            </a:xfrm>
            <a:prstGeom prst="rect">
              <a:avLst/>
            </a:prstGeom>
          </p:spPr>
        </p:pic>
      </p:grpSp>
    </p:spTree>
    <p:extLst>
      <p:ext uri="{BB962C8B-B14F-4D97-AF65-F5344CB8AC3E}">
        <p14:creationId xmlns:p14="http://schemas.microsoft.com/office/powerpoint/2010/main" val="129464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smtClean="0"/>
              <a:t>!(</a:t>
            </a:r>
            <a:r>
              <a:rPr lang="ja-JP" altLang="en-US" dirty="0"/>
              <a:t>否定</a:t>
            </a:r>
            <a:r>
              <a:rPr lang="en-US" altLang="ja-JP" dirty="0"/>
              <a:t>)</a:t>
            </a:r>
            <a:endParaRPr kumimoji="1" lang="ja-JP" altLang="en-US" dirty="0"/>
          </a:p>
        </p:txBody>
      </p:sp>
      <p:sp>
        <p:nvSpPr>
          <p:cNvPr id="3" name="コンテンツ プレースホルダー 2"/>
          <p:cNvSpPr>
            <a:spLocks noGrp="1"/>
          </p:cNvSpPr>
          <p:nvPr>
            <p:ph idx="1"/>
          </p:nvPr>
        </p:nvSpPr>
        <p:spPr>
          <a:xfrm>
            <a:off x="334370" y="1401321"/>
            <a:ext cx="11523260" cy="1515499"/>
          </a:xfrm>
        </p:spPr>
        <p:txBody>
          <a:bodyPr/>
          <a:lstStyle/>
          <a:p>
            <a:pPr marL="0" indent="0">
              <a:buNone/>
            </a:pPr>
            <a:r>
              <a:rPr lang="ja-JP" altLang="en-US" sz="4000" dirty="0"/>
              <a:t>「〇〇 </a:t>
            </a:r>
            <a:r>
              <a:rPr lang="ja-JP" altLang="en-US" sz="4000" dirty="0">
                <a:solidFill>
                  <a:srgbClr val="FF0000"/>
                </a:solidFill>
              </a:rPr>
              <a:t>ではない </a:t>
            </a:r>
            <a:r>
              <a:rPr lang="ja-JP" altLang="en-US" sz="4000" dirty="0"/>
              <a:t>時 □□」という条件を作る演算子</a:t>
            </a:r>
            <a:endParaRPr lang="en-US" altLang="ja-JP" sz="4000" dirty="0"/>
          </a:p>
          <a:p>
            <a:pPr marL="0" indent="0">
              <a:buNone/>
            </a:pPr>
            <a:r>
              <a:rPr lang="en-US" altLang="ja-JP" dirty="0"/>
              <a:t>	</a:t>
            </a:r>
            <a:r>
              <a:rPr lang="ja-JP" altLang="en-US" dirty="0"/>
              <a:t>例：動作が正常</a:t>
            </a:r>
            <a:r>
              <a:rPr lang="ja-JP" altLang="en-US" dirty="0">
                <a:solidFill>
                  <a:srgbClr val="FF0000"/>
                </a:solidFill>
              </a:rPr>
              <a:t>ではない</a:t>
            </a:r>
            <a:r>
              <a:rPr lang="ja-JP" altLang="en-US" dirty="0"/>
              <a:t> 時 緊急停止を行う</a:t>
            </a:r>
            <a:endParaRPr kumimoji="1"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103</a:t>
            </a:fld>
            <a:endParaRPr lang="ja-JP" altLang="en-US" dirty="0"/>
          </a:p>
        </p:txBody>
      </p:sp>
      <p:graphicFrame>
        <p:nvGraphicFramePr>
          <p:cNvPr id="8" name="表 7"/>
          <p:cNvGraphicFramePr>
            <a:graphicFrameLocks noGrp="1"/>
          </p:cNvGraphicFramePr>
          <p:nvPr>
            <p:extLst/>
          </p:nvPr>
        </p:nvGraphicFramePr>
        <p:xfrm>
          <a:off x="4150793" y="3378485"/>
          <a:ext cx="2882438" cy="1508904"/>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509478">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bl>
          </a:graphicData>
        </a:graphic>
      </p:graphicFrame>
      <p:sp>
        <p:nvSpPr>
          <p:cNvPr id="9" name="テキスト ボックス 8"/>
          <p:cNvSpPr txBox="1"/>
          <p:nvPr/>
        </p:nvSpPr>
        <p:spPr>
          <a:xfrm>
            <a:off x="4448292" y="2916820"/>
            <a:ext cx="2287440"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NOT</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142875" y="5046563"/>
            <a:ext cx="11944350" cy="16802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単一の条件には </a:t>
            </a:r>
            <a:r>
              <a:rPr lang="en-US" altLang="ja-JP" sz="3200" dirty="0"/>
              <a:t>a</a:t>
            </a:r>
            <a:r>
              <a:rPr lang="ja-JP" altLang="en-US" sz="3200" dirty="0"/>
              <a:t> </a:t>
            </a:r>
            <a:r>
              <a:rPr lang="en-US" altLang="ja-JP" sz="3200" dirty="0"/>
              <a:t>!= b </a:t>
            </a:r>
            <a:r>
              <a:rPr lang="ja-JP" altLang="en-US" sz="3200" dirty="0"/>
              <a:t>で問題ない</a:t>
            </a:r>
            <a:endParaRPr lang="en-US" altLang="ja-JP" sz="3200" dirty="0"/>
          </a:p>
          <a:p>
            <a:pPr marL="0" indent="0">
              <a:buFont typeface="Arial" panose="020B0604020202020204" pitchFamily="34" charset="0"/>
              <a:buNone/>
            </a:pPr>
            <a:r>
              <a:rPr lang="ja-JP" altLang="en-US" sz="3200" dirty="0"/>
              <a:t>複数条件の否定に使用する </a:t>
            </a:r>
            <a:r>
              <a:rPr lang="en-US" altLang="ja-JP" sz="3200" dirty="0" smtClean="0">
                <a:solidFill>
                  <a:srgbClr val="FF0000"/>
                </a:solidFill>
              </a:rPr>
              <a:t>!</a:t>
            </a:r>
            <a:r>
              <a:rPr lang="en-US" altLang="ja-JP" sz="3200" dirty="0" smtClean="0"/>
              <a:t>(</a:t>
            </a:r>
            <a:r>
              <a:rPr lang="en-US" altLang="ja-JP" sz="3200" dirty="0"/>
              <a:t>a </a:t>
            </a:r>
            <a:r>
              <a:rPr lang="en-US" altLang="ja-JP" sz="3200" dirty="0" smtClean="0"/>
              <a:t>== </a:t>
            </a:r>
            <a:r>
              <a:rPr lang="en-US" altLang="ja-JP" sz="3200" dirty="0"/>
              <a:t>b </a:t>
            </a:r>
            <a:r>
              <a:rPr lang="en-US" altLang="ja-JP" sz="3200" dirty="0" smtClean="0"/>
              <a:t>|| </a:t>
            </a:r>
            <a:r>
              <a:rPr lang="en-US" altLang="ja-JP" sz="3200" dirty="0"/>
              <a:t>a </a:t>
            </a:r>
            <a:r>
              <a:rPr lang="en-US" altLang="ja-JP" sz="3200" dirty="0" smtClean="0"/>
              <a:t>== </a:t>
            </a:r>
            <a:r>
              <a:rPr lang="en-US" altLang="ja-JP" sz="3200" dirty="0"/>
              <a:t>c)</a:t>
            </a:r>
          </a:p>
          <a:p>
            <a:pPr marL="0" indent="0">
              <a:buFont typeface="Arial" panose="020B0604020202020204" pitchFamily="34" charset="0"/>
              <a:buNone/>
            </a:pPr>
            <a:r>
              <a:rPr lang="en-US" altLang="ja-JP" sz="3200" dirty="0"/>
              <a:t>				</a:t>
            </a:r>
            <a:r>
              <a:rPr lang="ja-JP" altLang="en-US" sz="3200" dirty="0"/>
              <a:t> </a:t>
            </a:r>
            <a:r>
              <a:rPr lang="en-US" altLang="ja-JP" sz="3200" dirty="0"/>
              <a:t>	</a:t>
            </a:r>
            <a:r>
              <a:rPr lang="ja-JP" altLang="en-US" sz="3200" dirty="0"/>
              <a:t>↑</a:t>
            </a:r>
            <a:r>
              <a:rPr lang="en-US" altLang="ja-JP" sz="3200" dirty="0"/>
              <a:t>(a</a:t>
            </a:r>
            <a:r>
              <a:rPr lang="ja-JP" altLang="en-US" sz="3200" dirty="0"/>
              <a:t>は</a:t>
            </a:r>
            <a:r>
              <a:rPr lang="en-US" altLang="ja-JP" sz="3200" dirty="0"/>
              <a:t>b</a:t>
            </a:r>
            <a:r>
              <a:rPr lang="ja-JP" altLang="en-US" sz="3200" dirty="0"/>
              <a:t>と等しいまたは</a:t>
            </a:r>
            <a:r>
              <a:rPr lang="en-US" altLang="ja-JP" sz="3200" dirty="0"/>
              <a:t>c</a:t>
            </a:r>
            <a:r>
              <a:rPr lang="ja-JP" altLang="en-US" sz="3200" dirty="0"/>
              <a:t>と等しい</a:t>
            </a:r>
            <a:r>
              <a:rPr lang="en-US" altLang="ja-JP" sz="3200" dirty="0"/>
              <a:t>)</a:t>
            </a:r>
            <a:r>
              <a:rPr lang="ja-JP" altLang="en-US" sz="3200" dirty="0"/>
              <a:t> </a:t>
            </a:r>
            <a:r>
              <a:rPr lang="ja-JP" altLang="en-US" sz="3200" dirty="0">
                <a:solidFill>
                  <a:srgbClr val="FF0000"/>
                </a:solidFill>
              </a:rPr>
              <a:t>ではない</a:t>
            </a:r>
            <a:r>
              <a:rPr lang="ja-JP" altLang="en-US" sz="3200" dirty="0"/>
              <a:t> </a:t>
            </a:r>
            <a:endParaRPr lang="en-US" altLang="ja-JP" sz="3200" dirty="0"/>
          </a:p>
        </p:txBody>
      </p:sp>
    </p:spTree>
    <p:extLst>
      <p:ext uri="{BB962C8B-B14F-4D97-AF65-F5344CB8AC3E}">
        <p14:creationId xmlns:p14="http://schemas.microsoft.com/office/powerpoint/2010/main" val="138034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smtClean="0">
                <a:ea typeface="Tahoma" panose="020B0604030504040204" pitchFamily="34" charset="0"/>
              </a:rPr>
              <a:t>！</a:t>
            </a:r>
            <a:r>
              <a:rPr lang="en-US" altLang="ja-JP" dirty="0" smtClean="0">
                <a:ea typeface="Tahoma" panose="020B0604030504040204" pitchFamily="34" charset="0"/>
              </a:rPr>
              <a:t> </a:t>
            </a:r>
            <a:r>
              <a:rPr lang="ja-JP" altLang="en-US" dirty="0"/>
              <a:t>具体例</a:t>
            </a:r>
            <a:endParaRPr kumimoji="1" lang="ja-JP" altLang="en-US"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104</a:t>
            </a:fld>
            <a:endParaRPr lang="ja-JP" altLang="en-US" dirty="0"/>
          </a:p>
        </p:txBody>
      </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endPar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grpSp>
        <p:nvGrpSpPr>
          <p:cNvPr id="3" name="グループ化 2"/>
          <p:cNvGrpSpPr/>
          <p:nvPr/>
        </p:nvGrpSpPr>
        <p:grpSpPr>
          <a:xfrm>
            <a:off x="406006" y="2635557"/>
            <a:ext cx="2779841" cy="3262592"/>
            <a:chOff x="406006" y="2635557"/>
            <a:chExt cx="2779841" cy="3262592"/>
          </a:xfrm>
        </p:grpSpPr>
        <p:sp>
          <p:nvSpPr>
            <p:cNvPr id="29" name="テキスト ボックス 28"/>
            <p:cNvSpPr txBox="1"/>
            <p:nvPr/>
          </p:nvSpPr>
          <p:spPr>
            <a:xfrm>
              <a:off x="406006" y="5313374"/>
              <a:ext cx="2779841"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美術品がある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9220" name="Picture 4" descr="https://4.bp.blogspot.com/-liGcpla15a0/V8VFFp4dPbI/AAAAAAAA9ZQ/jEosBaAAGvQPta9EgxeC8feKSY4Oqg3XQCLcB/s800/sekkouzou_ma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260" y="2635557"/>
              <a:ext cx="1292045" cy="149585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739535"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7" name="右矢印 6"/>
          <p:cNvSpPr/>
          <p:nvPr/>
        </p:nvSpPr>
        <p:spPr>
          <a:xfrm>
            <a:off x="3420806" y="3194049"/>
            <a:ext cx="1457212" cy="1068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5" name="グループ化 4"/>
          <p:cNvGrpSpPr/>
          <p:nvPr/>
        </p:nvGrpSpPr>
        <p:grpSpPr>
          <a:xfrm>
            <a:off x="5277484" y="4080192"/>
            <a:ext cx="2521335" cy="1817958"/>
            <a:chOff x="5277484" y="4080192"/>
            <a:chExt cx="2521335" cy="1817958"/>
          </a:xfrm>
        </p:grpSpPr>
        <p:sp>
          <p:nvSpPr>
            <p:cNvPr id="17" name="正方形/長方形 16"/>
            <p:cNvSpPr/>
            <p:nvPr/>
          </p:nvSpPr>
          <p:spPr>
            <a:xfrm>
              <a:off x="5387426"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5277484" y="5313375"/>
              <a:ext cx="2521335" cy="584775"/>
            </a:xfrm>
            <a:prstGeom prst="rect">
              <a:avLst/>
            </a:prstGeom>
            <a:noFill/>
          </p:spPr>
          <p:txBody>
            <a:bodyPr wrap="square" rtlCol="0">
              <a:spAutoFit/>
            </a:bodyPr>
            <a:lstStyle/>
            <a:p>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ではない</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時</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8" name="グループ化 7"/>
          <p:cNvGrpSpPr/>
          <p:nvPr/>
        </p:nvGrpSpPr>
        <p:grpSpPr>
          <a:xfrm>
            <a:off x="8881766" y="2402902"/>
            <a:ext cx="2918543" cy="3495248"/>
            <a:chOff x="8881766" y="2402902"/>
            <a:chExt cx="2918543" cy="3495248"/>
          </a:xfrm>
        </p:grpSpPr>
        <p:pic>
          <p:nvPicPr>
            <p:cNvPr id="9218" name="Picture 2" descr="https://1.bp.blogspot.com/-ognYEFpPyWw/VSufigODUpI/AAAAAAAAs98/UNutzGctv_4/s800/bouhan_sensor_ligh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1766" y="2402902"/>
              <a:ext cx="2918543" cy="280909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8881766" y="5313375"/>
              <a:ext cx="2351320"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警報が作動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31584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先ほどの例の場合</a:t>
            </a:r>
            <a:endParaRPr kumimoji="1" lang="ja-JP" altLang="en-US" dirty="0"/>
          </a:p>
        </p:txBody>
      </p:sp>
      <p:sp>
        <p:nvSpPr>
          <p:cNvPr id="3" name="コンテンツ プレースホルダ 2"/>
          <p:cNvSpPr>
            <a:spLocks noGrp="1"/>
          </p:cNvSpPr>
          <p:nvPr>
            <p:ph idx="1"/>
          </p:nvPr>
        </p:nvSpPr>
        <p:spPr>
          <a:xfrm>
            <a:off x="936171" y="1567544"/>
            <a:ext cx="10678886" cy="4525963"/>
          </a:xfrm>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の値が</a:t>
            </a:r>
            <a:r>
              <a:rPr lang="en-US" altLang="ja-JP" dirty="0" smtClean="0"/>
              <a:t>5</a:t>
            </a:r>
            <a:r>
              <a:rPr lang="ja-JP" altLang="en-US" dirty="0" smtClean="0"/>
              <a:t>より大きく　</a:t>
            </a:r>
            <a:r>
              <a:rPr lang="en-US" altLang="ja-JP" dirty="0" smtClean="0"/>
              <a:t>10</a:t>
            </a:r>
            <a:r>
              <a:rPr lang="ja-JP" altLang="en-US" dirty="0" smtClean="0"/>
              <a:t>より小さい</a:t>
            </a:r>
            <a:endParaRPr lang="en-US" altLang="ja-JP" dirty="0" smtClean="0"/>
          </a:p>
          <a:p>
            <a:endParaRPr lang="en-US" altLang="ja-JP" dirty="0" smtClean="0"/>
          </a:p>
          <a:p>
            <a:pPr>
              <a:buNone/>
            </a:pPr>
            <a:endParaRPr lang="en-US" altLang="ja-JP" dirty="0" smtClean="0"/>
          </a:p>
          <a:p>
            <a:pPr>
              <a:buNone/>
            </a:pPr>
            <a:r>
              <a:rPr lang="en-US" altLang="ja-JP" dirty="0" smtClean="0"/>
              <a:t>if( ($</a:t>
            </a:r>
            <a:r>
              <a:rPr lang="en-US" altLang="ja-JP" dirty="0" err="1" smtClean="0"/>
              <a:t>num</a:t>
            </a:r>
            <a:r>
              <a:rPr lang="en-US" altLang="ja-JP" dirty="0" smtClean="0"/>
              <a:t> &gt; 5) &amp;&amp; ($</a:t>
            </a:r>
            <a:r>
              <a:rPr lang="en-US" altLang="ja-JP" dirty="0" err="1" smtClean="0"/>
              <a:t>num</a:t>
            </a:r>
            <a:r>
              <a:rPr lang="en-US" altLang="ja-JP" dirty="0" smtClean="0"/>
              <a:t> &lt; 10)){}</a:t>
            </a:r>
          </a:p>
        </p:txBody>
      </p:sp>
      <p:cxnSp>
        <p:nvCxnSpPr>
          <p:cNvPr id="6" name="直線コネクタ 5"/>
          <p:cNvCxnSpPr/>
          <p:nvPr/>
        </p:nvCxnSpPr>
        <p:spPr>
          <a:xfrm>
            <a:off x="4620996" y="2203799"/>
            <a:ext cx="20118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6934214" y="2201076"/>
            <a:ext cx="24928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2434" y="2275238"/>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11"/>
          <p:cNvSpPr/>
          <p:nvPr/>
        </p:nvSpPr>
        <p:spPr>
          <a:xfrm>
            <a:off x="7289373" y="2272515"/>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5" name="直線コネクタ 14"/>
          <p:cNvCxnSpPr/>
          <p:nvPr/>
        </p:nvCxnSpPr>
        <p:spPr>
          <a:xfrm>
            <a:off x="1761186" y="4288525"/>
            <a:ext cx="1714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1761186"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smtClean="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smtClean="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21" name="直線コネクタ 20"/>
          <p:cNvCxnSpPr/>
          <p:nvPr/>
        </p:nvCxnSpPr>
        <p:spPr>
          <a:xfrm>
            <a:off x="5113392" y="4278318"/>
            <a:ext cx="218940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5455369"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smtClean="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smtClean="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p:nvPr/>
        </p:nvCxnSpPr>
        <p:spPr>
          <a:xfrm>
            <a:off x="4014127" y="4288525"/>
            <a:ext cx="67830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2809852" y="5770341"/>
            <a:ext cx="3286148"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b="1" spc="50" dirty="0">
                <a:ln w="11430">
                  <a:noFill/>
                </a:ln>
                <a:solidFill>
                  <a:schemeClr val="accent6">
                    <a:lumMod val="75000"/>
                  </a:schemeClr>
                </a:solidFill>
                <a:latin typeface="UD デジタル 教科書体 NK-R" panose="02020400000000000000" pitchFamily="18" charset="-128"/>
                <a:ea typeface="UD デジタル 教科書体 NK-R" panose="02020400000000000000" pitchFamily="18" charset="-128"/>
              </a:rPr>
              <a:t>論理演算子</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105</a:t>
            </a:fld>
            <a:endParaRPr kumimoji="1" lang="ja-JP" altLang="en-US"/>
          </a:p>
        </p:txBody>
      </p:sp>
      <p:sp>
        <p:nvSpPr>
          <p:cNvPr id="9" name="上矢印 8"/>
          <p:cNvSpPr/>
          <p:nvPr/>
        </p:nvSpPr>
        <p:spPr>
          <a:xfrm>
            <a:off x="4219422" y="4390403"/>
            <a:ext cx="267716" cy="1374659"/>
          </a:xfrm>
          <a:prstGeom prst="upArrow">
            <a:avLst>
              <a:gd name="adj1" fmla="val 50000"/>
              <a:gd name="adj2" fmla="val 151992"/>
            </a:avLst>
          </a:prstGeom>
          <a:solidFill>
            <a:srgbClr val="6A4762"/>
          </a:solidFill>
          <a:ln>
            <a:solidFill>
              <a:srgbClr val="6744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478296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 if</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if</a:t>
            </a:r>
            <a:r>
              <a:rPr kumimoji="1" lang="ja-JP" altLang="en-US" dirty="0" smtClean="0"/>
              <a:t>の条件以外の時の処理</a:t>
            </a:r>
            <a:endParaRPr kumimoji="1" lang="en-US" altLang="ja-JP" dirty="0" smtClean="0"/>
          </a:p>
          <a:p>
            <a:pPr marL="0" indent="0">
              <a:buNone/>
            </a:pPr>
            <a:r>
              <a:rPr lang="en-US" altLang="ja-JP" dirty="0" smtClean="0"/>
              <a:t>if		</a:t>
            </a:r>
            <a:r>
              <a:rPr lang="ja-JP" altLang="en-US" dirty="0" smtClean="0"/>
              <a:t>➡</a:t>
            </a:r>
            <a:r>
              <a:rPr lang="en-US" altLang="ja-JP" dirty="0" smtClean="0"/>
              <a:t>	</a:t>
            </a:r>
            <a:r>
              <a:rPr lang="ja-JP" altLang="en-US" dirty="0" smtClean="0"/>
              <a:t>条件を付けて処理を分岐</a:t>
            </a:r>
            <a:endParaRPr lang="en-US" altLang="ja-JP" dirty="0" smtClean="0"/>
          </a:p>
          <a:p>
            <a:endParaRPr kumimoji="1" lang="en-US" altLang="ja-JP" dirty="0" smtClean="0"/>
          </a:p>
          <a:p>
            <a:pPr marL="0" indent="0">
              <a:buNone/>
            </a:pPr>
            <a:r>
              <a:rPr lang="en-US" altLang="ja-JP" dirty="0" smtClean="0">
                <a:solidFill>
                  <a:srgbClr val="FF0000"/>
                </a:solidFill>
              </a:rPr>
              <a:t>else if	</a:t>
            </a:r>
            <a:r>
              <a:rPr lang="ja-JP" altLang="en-US" dirty="0" smtClean="0"/>
              <a:t>➡</a:t>
            </a:r>
            <a:r>
              <a:rPr lang="en-US" altLang="ja-JP" dirty="0" smtClean="0"/>
              <a:t>	if</a:t>
            </a:r>
            <a:r>
              <a:rPr lang="ja-JP" altLang="en-US" dirty="0" smtClean="0"/>
              <a:t>の条件以外の時、</a:t>
            </a:r>
            <a:r>
              <a:rPr lang="en-US" altLang="ja-JP" dirty="0" smtClean="0"/>
              <a:t/>
            </a:r>
            <a:br>
              <a:rPr lang="en-US" altLang="ja-JP" dirty="0" smtClean="0"/>
            </a:br>
            <a:r>
              <a:rPr lang="en-US" altLang="ja-JP" dirty="0" smtClean="0"/>
              <a:t>			</a:t>
            </a:r>
            <a:r>
              <a:rPr lang="ja-JP" altLang="en-US" dirty="0" smtClean="0"/>
              <a:t>更に条件を付けて</a:t>
            </a:r>
            <a:r>
              <a:rPr lang="en-US" altLang="ja-JP" dirty="0" smtClean="0"/>
              <a:t/>
            </a:r>
            <a:br>
              <a:rPr lang="en-US" altLang="ja-JP" dirty="0" smtClean="0"/>
            </a:br>
            <a:r>
              <a:rPr lang="en-US" altLang="ja-JP" dirty="0" smtClean="0"/>
              <a:t>			</a:t>
            </a:r>
            <a:r>
              <a:rPr lang="ja-JP" altLang="en-US" dirty="0" smtClean="0"/>
              <a:t>処理を分岐</a:t>
            </a:r>
            <a:endParaRPr lang="en-US" altLang="ja-JP" dirty="0" smtClean="0"/>
          </a:p>
          <a:p>
            <a:pPr>
              <a:buNone/>
            </a:pP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106</a:t>
            </a:fld>
            <a:endParaRPr kumimoji="1" lang="ja-JP" altLang="en-US"/>
          </a:p>
        </p:txBody>
      </p:sp>
    </p:spTree>
    <p:extLst>
      <p:ext uri="{BB962C8B-B14F-4D97-AF65-F5344CB8AC3E}">
        <p14:creationId xmlns:p14="http://schemas.microsoft.com/office/powerpoint/2010/main" val="7993462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基本構文</a:t>
            </a:r>
            <a:endParaRPr kumimoji="1" lang="ja-JP" altLang="en-US" dirty="0"/>
          </a:p>
        </p:txBody>
      </p:sp>
      <p:sp>
        <p:nvSpPr>
          <p:cNvPr id="3" name="コンテンツ プレースホルダ 2"/>
          <p:cNvSpPr>
            <a:spLocks noGrp="1"/>
          </p:cNvSpPr>
          <p:nvPr>
            <p:ph idx="1"/>
          </p:nvPr>
        </p:nvSpPr>
        <p:spPr>
          <a:xfrm>
            <a:off x="825500" y="1200151"/>
            <a:ext cx="10756900" cy="4679442"/>
          </a:xfrm>
        </p:spPr>
        <p:txBody>
          <a:bodyPr>
            <a:normAutofit lnSpcReduction="10000"/>
          </a:bodyPr>
          <a:lstStyle/>
          <a:p>
            <a:pPr>
              <a:buNone/>
            </a:pPr>
            <a:r>
              <a:rPr lang="en-US" altLang="ja-JP" dirty="0" smtClean="0"/>
              <a:t>	if(</a:t>
            </a:r>
            <a:r>
              <a:rPr lang="ja-JP" altLang="en-US" dirty="0" smtClean="0"/>
              <a:t>条件式</a:t>
            </a:r>
            <a:r>
              <a:rPr lang="en-US" altLang="ja-JP" dirty="0" smtClean="0"/>
              <a:t>) {</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r>
              <a:rPr lang="ja-JP" altLang="en-US" dirty="0" smtClean="0"/>
              <a:t>　</a:t>
            </a:r>
            <a:r>
              <a:rPr lang="en-US" altLang="ja-JP" dirty="0" smtClean="0">
                <a:solidFill>
                  <a:srgbClr val="FF0000"/>
                </a:solidFill>
              </a:rPr>
              <a:t>else if</a:t>
            </a:r>
            <a:r>
              <a:rPr lang="en-US" altLang="ja-JP" dirty="0" smtClean="0"/>
              <a:t>(</a:t>
            </a:r>
            <a:r>
              <a:rPr lang="ja-JP" altLang="en-US" dirty="0" smtClean="0">
                <a:solidFill>
                  <a:schemeClr val="accent1"/>
                </a:solidFill>
              </a:rPr>
              <a:t>条件式</a:t>
            </a:r>
            <a:r>
              <a:rPr lang="en-US" altLang="ja-JP" dirty="0" smtClean="0"/>
              <a:t>){</a:t>
            </a:r>
          </a:p>
          <a:p>
            <a:pPr>
              <a:buNone/>
            </a:pPr>
            <a:r>
              <a:rPr lang="en-US" altLang="ja-JP" dirty="0" smtClean="0"/>
              <a:t>			if</a:t>
            </a:r>
            <a:r>
              <a:rPr lang="ja-JP" altLang="en-US" dirty="0" smtClean="0"/>
              <a:t>の条件以外の時で</a:t>
            </a:r>
            <a:r>
              <a:rPr lang="en-US" altLang="ja-JP" dirty="0" smtClean="0"/>
              <a:t/>
            </a:r>
            <a:br>
              <a:rPr lang="en-US" altLang="ja-JP" dirty="0" smtClean="0"/>
            </a:br>
            <a:r>
              <a:rPr lang="en-US" altLang="ja-JP" dirty="0" smtClean="0"/>
              <a:t>		else if</a:t>
            </a:r>
            <a:r>
              <a:rPr lang="ja-JP" altLang="en-US" dirty="0" smtClean="0"/>
              <a:t>の条件式を満たしている時の処理</a:t>
            </a:r>
            <a:endParaRPr lang="en-US" altLang="ja-JP" dirty="0" smtClean="0"/>
          </a:p>
          <a:p>
            <a:pPr>
              <a:buNone/>
            </a:pPr>
            <a:r>
              <a:rPr lang="en-US" altLang="ja-JP" dirty="0" smtClean="0"/>
              <a:t>	}</a:t>
            </a:r>
          </a:p>
          <a:p>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107</a:t>
            </a:fld>
            <a:endParaRPr kumimoji="1" lang="ja-JP" altLang="en-US"/>
          </a:p>
        </p:txBody>
      </p:sp>
    </p:spTree>
    <p:extLst>
      <p:ext uri="{BB962C8B-B14F-4D97-AF65-F5344CB8AC3E}">
        <p14:creationId xmlns:p14="http://schemas.microsoft.com/office/powerpoint/2010/main" val="24093646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838200" y="2013857"/>
            <a:ext cx="10515600" cy="4163106"/>
          </a:xfrm>
        </p:spPr>
        <p:txBody>
          <a:bodyPr/>
          <a:lstStyle/>
          <a:p>
            <a:pPr>
              <a:buNone/>
            </a:pPr>
            <a:r>
              <a:rPr lang="ja-JP" altLang="en-US" dirty="0" smtClean="0"/>
              <a:t>　</a:t>
            </a:r>
            <a:r>
              <a:rPr lang="ja-JP" altLang="en-US" dirty="0" smtClean="0">
                <a:solidFill>
                  <a:srgbClr val="FF0000"/>
                </a:solidFill>
              </a:rPr>
              <a:t>論理演算子</a:t>
            </a:r>
            <a:r>
              <a:rPr lang="en-US" altLang="ja-JP" dirty="0" smtClean="0">
                <a:solidFill>
                  <a:srgbClr val="FF0000"/>
                </a:solidFill>
              </a:rPr>
              <a:t>	</a:t>
            </a:r>
            <a:r>
              <a:rPr lang="ja-JP" altLang="en-US" dirty="0" smtClean="0"/>
              <a:t>➡</a:t>
            </a:r>
            <a:r>
              <a:rPr lang="en-US" altLang="ja-JP" dirty="0" smtClean="0"/>
              <a:t>	</a:t>
            </a:r>
            <a:r>
              <a:rPr lang="ja-JP" altLang="en-US" dirty="0" smtClean="0"/>
              <a:t>複数の条件式をまとめるための</a:t>
            </a:r>
            <a:r>
              <a:rPr lang="en-US" altLang="ja-JP" dirty="0" smtClean="0"/>
              <a:t>				</a:t>
            </a:r>
            <a:r>
              <a:rPr lang="ja-JP" altLang="en-US" dirty="0" smtClean="0"/>
              <a:t>　　</a:t>
            </a:r>
            <a:r>
              <a:rPr lang="en-US" altLang="ja-JP" dirty="0" smtClean="0"/>
              <a:t>	</a:t>
            </a:r>
            <a:r>
              <a:rPr lang="ja-JP" altLang="en-US" dirty="0" smtClean="0"/>
              <a:t>演算子</a:t>
            </a:r>
            <a:endParaRPr lang="en-US" altLang="ja-JP" dirty="0" smtClean="0"/>
          </a:p>
          <a:p>
            <a:pPr>
              <a:buNone/>
            </a:pPr>
            <a:endParaRPr lang="en-US" altLang="ja-JP" dirty="0" smtClean="0"/>
          </a:p>
          <a:p>
            <a:pPr>
              <a:buNone/>
            </a:pPr>
            <a:r>
              <a:rPr lang="ja-JP" altLang="en-US" dirty="0" smtClean="0">
                <a:solidFill>
                  <a:srgbClr val="FF0000"/>
                </a:solidFill>
              </a:rPr>
              <a:t>　</a:t>
            </a:r>
            <a:r>
              <a:rPr lang="en-US" altLang="ja-JP" dirty="0" smtClean="0">
                <a:solidFill>
                  <a:srgbClr val="FF0000"/>
                </a:solidFill>
              </a:rPr>
              <a:t>else if		</a:t>
            </a:r>
            <a:r>
              <a:rPr lang="ja-JP" altLang="en-US" dirty="0" smtClean="0"/>
              <a:t>➡</a:t>
            </a:r>
            <a:r>
              <a:rPr lang="en-US" altLang="ja-JP" dirty="0" smtClean="0"/>
              <a:t>	if</a:t>
            </a:r>
            <a:r>
              <a:rPr lang="ja-JP" altLang="en-US" dirty="0" smtClean="0"/>
              <a:t>の条件が</a:t>
            </a:r>
            <a:r>
              <a:rPr lang="en-US" altLang="ja-JP" dirty="0" smtClean="0"/>
              <a:t>False</a:t>
            </a:r>
            <a:r>
              <a:rPr lang="ja-JP" altLang="en-US" dirty="0" smtClean="0"/>
              <a:t>の時、</a:t>
            </a:r>
            <a:r>
              <a:rPr lang="en-US" altLang="ja-JP" dirty="0" smtClean="0"/>
              <a:t/>
            </a:r>
            <a:br>
              <a:rPr lang="en-US" altLang="ja-JP" dirty="0" smtClean="0"/>
            </a:br>
            <a:r>
              <a:rPr lang="en-US" altLang="ja-JP" dirty="0" smtClean="0"/>
              <a:t>				</a:t>
            </a:r>
            <a:r>
              <a:rPr lang="ja-JP" altLang="en-US" dirty="0" smtClean="0"/>
              <a:t>さらに条件を付ける文</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108</a:t>
            </a:fld>
            <a:endParaRPr kumimoji="1" lang="ja-JP" altLang="en-US"/>
          </a:p>
        </p:txBody>
      </p:sp>
    </p:spTree>
    <p:extLst>
      <p:ext uri="{BB962C8B-B14F-4D97-AF65-F5344CB8AC3E}">
        <p14:creationId xmlns:p14="http://schemas.microsoft.com/office/powerpoint/2010/main" val="33263522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制御</a:t>
            </a:r>
            <a:r>
              <a:rPr lang="ja-JP" altLang="en-US" dirty="0" smtClean="0"/>
              <a:t>構造 </a:t>
            </a:r>
            <a:r>
              <a:rPr lang="en-US" altLang="ja-JP" dirty="0" smtClean="0"/>
              <a:t>switch</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109</a:t>
            </a:fld>
            <a:endParaRPr kumimoji="1" lang="ja-JP" altLang="en-US" dirty="0"/>
          </a:p>
        </p:txBody>
      </p:sp>
    </p:spTree>
    <p:extLst>
      <p:ext uri="{BB962C8B-B14F-4D97-AF65-F5344CB8AC3E}">
        <p14:creationId xmlns:p14="http://schemas.microsoft.com/office/powerpoint/2010/main" val="3977851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a:t>
            </a:r>
            <a:r>
              <a:rPr kumimoji="1" lang="ja-JP" altLang="en-US" dirty="0" smtClean="0"/>
              <a:t>と</a:t>
            </a:r>
            <a:r>
              <a:rPr kumimoji="1" lang="en-US" altLang="ja-JP" dirty="0" smtClean="0"/>
              <a:t>【</a:t>
            </a:r>
            <a:r>
              <a:rPr kumimoji="1" lang="ja-JP" altLang="en-US" dirty="0" smtClean="0"/>
              <a:t>見える化</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542925" y="1200150"/>
            <a:ext cx="11125200" cy="4952999"/>
          </a:xfrm>
        </p:spPr>
        <p:txBody>
          <a:bodyPr/>
          <a:lstStyle/>
          <a:p>
            <a:pPr marL="0" indent="0">
              <a:buNone/>
            </a:pPr>
            <a:r>
              <a:rPr kumimoji="1" lang="ja-JP" altLang="en-US" dirty="0" smtClean="0"/>
              <a:t>　見える化</a:t>
            </a:r>
            <a:endParaRPr kumimoji="1" lang="en-US" altLang="ja-JP" dirty="0" smtClean="0"/>
          </a:p>
          <a:p>
            <a:pPr lvl="1"/>
            <a:r>
              <a:rPr lang="ja-JP" altLang="en-US" dirty="0"/>
              <a:t>仕事</a:t>
            </a:r>
            <a:r>
              <a:rPr lang="ja-JP" altLang="en-US" dirty="0" smtClean="0"/>
              <a:t>をするにあたって「見えにくい・見えない情報」を</a:t>
            </a:r>
            <a:r>
              <a:rPr lang="en-US" altLang="ja-JP" dirty="0" smtClean="0"/>
              <a:t/>
            </a:r>
            <a:br>
              <a:rPr lang="en-US" altLang="ja-JP" dirty="0" smtClean="0"/>
            </a:br>
            <a:r>
              <a:rPr lang="ja-JP" altLang="en-US" dirty="0" smtClean="0"/>
              <a:t>いつでも見えるように可視化すること</a:t>
            </a:r>
            <a:endParaRPr lang="en-US" altLang="ja-JP" dirty="0" smtClean="0"/>
          </a:p>
          <a:p>
            <a:pPr lvl="1"/>
            <a:endParaRPr kumimoji="1" lang="en-US" altLang="ja-JP" dirty="0"/>
          </a:p>
          <a:p>
            <a:pPr marL="0" indent="0">
              <a:buNone/>
            </a:pPr>
            <a:r>
              <a:rPr kumimoji="1" lang="ja-JP" altLang="en-US" dirty="0" smtClean="0"/>
              <a:t>現在の仕事を</a:t>
            </a:r>
            <a:r>
              <a:rPr kumimoji="1" lang="en-US" altLang="ja-JP" dirty="0" smtClean="0"/>
              <a:t>【</a:t>
            </a:r>
            <a:r>
              <a:rPr kumimoji="1" lang="ja-JP" altLang="en-US" dirty="0" smtClean="0"/>
              <a:t>見える化</a:t>
            </a:r>
            <a:r>
              <a:rPr kumimoji="1" lang="en-US" altLang="ja-JP" dirty="0" smtClean="0"/>
              <a:t>】</a:t>
            </a:r>
            <a:r>
              <a:rPr kumimoji="1" lang="ja-JP" altLang="en-US" dirty="0" smtClean="0"/>
              <a:t>することが</a:t>
            </a:r>
            <a:r>
              <a:rPr kumimoji="1" lang="en-US" altLang="ja-JP" dirty="0" smtClean="0"/>
              <a:t>DX</a:t>
            </a:r>
            <a:r>
              <a:rPr kumimoji="1" lang="ja-JP" altLang="en-US" dirty="0" smtClean="0"/>
              <a:t>の第一歩</a:t>
            </a:r>
            <a:endParaRPr kumimoji="1" lang="en-US" altLang="ja-JP" dirty="0" smtClean="0"/>
          </a:p>
          <a:p>
            <a:pPr marL="0" indent="0">
              <a:buNone/>
            </a:pPr>
            <a:r>
              <a:rPr lang="ja-JP" altLang="en-US" dirty="0" smtClean="0"/>
              <a:t>その後、分析によりムダや簡易化できるものを発見し</a:t>
            </a:r>
            <a:r>
              <a:rPr lang="en-US" altLang="ja-JP" dirty="0" smtClean="0"/>
              <a:t/>
            </a:r>
            <a:br>
              <a:rPr lang="en-US" altLang="ja-JP" dirty="0" smtClean="0"/>
            </a:br>
            <a:r>
              <a:rPr lang="ja-JP" altLang="en-US" dirty="0" smtClean="0"/>
              <a:t>改善につなげる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a:t>
            </a:fld>
            <a:endParaRPr kumimoji="1" lang="ja-JP" altLang="en-US"/>
          </a:p>
        </p:txBody>
      </p:sp>
    </p:spTree>
    <p:extLst>
      <p:ext uri="{BB962C8B-B14F-4D97-AF65-F5344CB8AC3E}">
        <p14:creationId xmlns:p14="http://schemas.microsoft.com/office/powerpoint/2010/main" val="3440219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switch</a:t>
            </a:r>
            <a:r>
              <a:rPr kumimoji="1" lang="ja-JP" altLang="en-US" dirty="0" smtClean="0"/>
              <a:t>文とは</a:t>
            </a:r>
            <a:endParaRPr kumimoji="1" lang="ja-JP" altLang="en-US" dirty="0"/>
          </a:p>
        </p:txBody>
      </p:sp>
      <p:sp>
        <p:nvSpPr>
          <p:cNvPr id="3" name="コンテンツ プレースホルダ 2"/>
          <p:cNvSpPr>
            <a:spLocks noGrp="1"/>
          </p:cNvSpPr>
          <p:nvPr>
            <p:ph idx="1"/>
          </p:nvPr>
        </p:nvSpPr>
        <p:spPr>
          <a:xfrm>
            <a:off x="901700" y="1200151"/>
            <a:ext cx="10528300" cy="4679442"/>
          </a:xfrm>
        </p:spPr>
        <p:txBody>
          <a:bodyPr/>
          <a:lstStyle/>
          <a:p>
            <a:pPr marL="0" indent="0">
              <a:buNone/>
            </a:pPr>
            <a:r>
              <a:rPr lang="en-US" altLang="ja-JP" dirty="0" smtClean="0"/>
              <a:t>switch	</a:t>
            </a:r>
            <a:r>
              <a:rPr lang="ja-JP" altLang="en-US" dirty="0" smtClean="0"/>
              <a:t>➡</a:t>
            </a:r>
            <a:r>
              <a:rPr lang="en-US" altLang="ja-JP" dirty="0" smtClean="0"/>
              <a:t>	</a:t>
            </a:r>
            <a:r>
              <a:rPr lang="ja-JP" altLang="en-US" dirty="0" smtClean="0"/>
              <a:t>英語で「切り替える」</a:t>
            </a:r>
            <a:endParaRPr lang="en-US" altLang="ja-JP" dirty="0" smtClean="0"/>
          </a:p>
          <a:p>
            <a:pPr marL="0" indent="0">
              <a:buNone/>
            </a:pPr>
            <a:endParaRPr kumimoji="1" lang="en-US" altLang="ja-JP" dirty="0" smtClean="0"/>
          </a:p>
          <a:p>
            <a:pPr marL="0" indent="0">
              <a:buNone/>
            </a:pPr>
            <a:r>
              <a:rPr lang="ja-JP" altLang="en-US" dirty="0" smtClean="0">
                <a:solidFill>
                  <a:srgbClr val="FF0000"/>
                </a:solidFill>
              </a:rPr>
              <a:t>制御式</a:t>
            </a:r>
            <a:r>
              <a:rPr lang="ja-JP" altLang="en-US" dirty="0" smtClean="0"/>
              <a:t>の値によって処理を</a:t>
            </a:r>
            <a:r>
              <a:rPr lang="en-US" altLang="ja-JP" dirty="0" smtClean="0"/>
              <a:t/>
            </a:r>
            <a:br>
              <a:rPr lang="en-US" altLang="ja-JP" dirty="0" smtClean="0"/>
            </a:br>
            <a:r>
              <a:rPr lang="ja-JP" altLang="en-US" dirty="0" smtClean="0"/>
              <a:t>複数に分ける（切り替える）。</a:t>
            </a: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110</a:t>
            </a:fld>
            <a:endParaRPr kumimoji="1" lang="ja-JP" altLang="en-US"/>
          </a:p>
        </p:txBody>
      </p:sp>
    </p:spTree>
    <p:extLst>
      <p:ext uri="{BB962C8B-B14F-4D97-AF65-F5344CB8AC3E}">
        <p14:creationId xmlns:p14="http://schemas.microsoft.com/office/powerpoint/2010/main" val="12889325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switch</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965200" y="965200"/>
            <a:ext cx="10807700" cy="5678510"/>
          </a:xfrm>
        </p:spPr>
        <p:txBody>
          <a:bodyPr>
            <a:noAutofit/>
          </a:bodyPr>
          <a:lstStyle/>
          <a:p>
            <a:pPr>
              <a:buNone/>
            </a:pPr>
            <a:r>
              <a:rPr lang="en-US" altLang="ja-JP" sz="2400" dirty="0"/>
              <a:t>	</a:t>
            </a:r>
            <a:r>
              <a:rPr lang="en-US" altLang="ja-JP" sz="2400" dirty="0">
                <a:solidFill>
                  <a:srgbClr val="FF0000"/>
                </a:solidFill>
              </a:rPr>
              <a:t>switch</a:t>
            </a:r>
            <a:r>
              <a:rPr lang="en-US" altLang="ja-JP" sz="2400" dirty="0"/>
              <a:t>(</a:t>
            </a:r>
            <a:r>
              <a:rPr lang="ja-JP" altLang="en-US" sz="2400" dirty="0">
                <a:solidFill>
                  <a:schemeClr val="accent1"/>
                </a:solidFill>
              </a:rPr>
              <a:t>制御式</a:t>
            </a:r>
            <a:r>
              <a:rPr lang="en-US" altLang="ja-JP" sz="2400" dirty="0"/>
              <a:t>){</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smtClean="0"/>
              <a:t>値</a:t>
            </a:r>
            <a:r>
              <a:rPr lang="en-US" altLang="ja-JP" sz="2400" dirty="0" smtClean="0"/>
              <a:t>1:</a:t>
            </a:r>
            <a:endParaRPr lang="en-US" altLang="ja-JP" sz="2400" dirty="0"/>
          </a:p>
          <a:p>
            <a:pPr>
              <a:buNone/>
            </a:pPr>
            <a:r>
              <a:rPr lang="en-US" altLang="ja-JP" sz="2400" dirty="0"/>
              <a:t>			</a:t>
            </a:r>
            <a:r>
              <a:rPr lang="ja-JP" altLang="en-US" sz="2400" dirty="0"/>
              <a:t>制御式の結果が値</a:t>
            </a:r>
            <a:r>
              <a:rPr lang="en-US" altLang="ja-JP" sz="2400" dirty="0"/>
              <a:t>1</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a:t>値</a:t>
            </a:r>
            <a:r>
              <a:rPr lang="en-US" altLang="ja-JP" sz="2400" dirty="0"/>
              <a:t>2:</a:t>
            </a:r>
          </a:p>
          <a:p>
            <a:pPr>
              <a:buNone/>
            </a:pPr>
            <a:r>
              <a:rPr lang="en-US" altLang="ja-JP" sz="2400" dirty="0"/>
              <a:t>			</a:t>
            </a:r>
            <a:r>
              <a:rPr lang="ja-JP" altLang="en-US" sz="2400" dirty="0"/>
              <a:t>制御式の結果が値</a:t>
            </a:r>
            <a:r>
              <a:rPr lang="en-US" altLang="ja-JP" sz="2400" dirty="0"/>
              <a:t>2</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r>
              <a:rPr lang="en-US" altLang="ja-JP" sz="2400" dirty="0" smtClean="0">
                <a:solidFill>
                  <a:schemeClr val="accent4">
                    <a:lumMod val="75000"/>
                  </a:schemeClr>
                </a:solidFill>
              </a:rPr>
              <a:t>;</a:t>
            </a:r>
          </a:p>
          <a:p>
            <a:pPr>
              <a:buNone/>
            </a:pPr>
            <a:endParaRPr lang="en-US" altLang="ja-JP" sz="2400" dirty="0"/>
          </a:p>
          <a:p>
            <a:pPr>
              <a:buNone/>
            </a:pPr>
            <a:r>
              <a:rPr lang="en-US" altLang="ja-JP" sz="2400" dirty="0"/>
              <a:t>		</a:t>
            </a:r>
            <a:r>
              <a:rPr lang="en-US" altLang="ja-JP" sz="2400" dirty="0">
                <a:solidFill>
                  <a:schemeClr val="accent3">
                    <a:lumMod val="50000"/>
                  </a:schemeClr>
                </a:solidFill>
              </a:rPr>
              <a:t>default</a:t>
            </a:r>
            <a:r>
              <a:rPr lang="en-US" altLang="ja-JP" sz="2400" dirty="0"/>
              <a:t>:</a:t>
            </a:r>
          </a:p>
          <a:p>
            <a:pPr>
              <a:buNone/>
            </a:pPr>
            <a:r>
              <a:rPr lang="en-US" altLang="ja-JP" sz="2400" dirty="0"/>
              <a:t>			</a:t>
            </a:r>
            <a:r>
              <a:rPr lang="ja-JP" altLang="en-US" sz="2400" dirty="0"/>
              <a:t>制御式の結果がどの値でもない</a:t>
            </a:r>
            <a:r>
              <a:rPr lang="ja-JP" altLang="en-US" sz="2400" dirty="0" smtClean="0"/>
              <a:t>時</a:t>
            </a:r>
            <a:endParaRPr lang="en-US" altLang="ja-JP" sz="2400" dirty="0" smtClean="0"/>
          </a:p>
          <a:p>
            <a:pPr>
              <a:buNone/>
            </a:pPr>
            <a:r>
              <a:rPr lang="en-US" altLang="ja-JP" sz="2400" dirty="0">
                <a:latin typeface="+mn-ea"/>
              </a:rPr>
              <a:t>	}</a:t>
            </a:r>
            <a:endParaRPr lang="ja-JP" altLang="en-US" sz="2400" dirty="0">
              <a:latin typeface="+mn-ea"/>
            </a:endParaRPr>
          </a:p>
        </p:txBody>
      </p:sp>
      <p:sp>
        <p:nvSpPr>
          <p:cNvPr id="5" name="テキスト ボックス 4"/>
          <p:cNvSpPr txBox="1"/>
          <p:nvPr/>
        </p:nvSpPr>
        <p:spPr>
          <a:xfrm>
            <a:off x="3185049" y="4343400"/>
            <a:ext cx="461665" cy="370114"/>
          </a:xfrm>
          <a:prstGeom prst="rect">
            <a:avLst/>
          </a:prstGeom>
          <a:noFill/>
        </p:spPr>
        <p:txBody>
          <a:bodyPr vert="eaVert" wrap="square" rtlCol="0">
            <a:spAutoFit/>
          </a:bodyPr>
          <a:lstStyle/>
          <a:p>
            <a:r>
              <a:rPr kumimoji="1" lang="en-US" altLang="ja-JP" dirty="0" smtClean="0"/>
              <a:t>…</a:t>
            </a:r>
            <a:endParaRPr kumimoji="1" lang="ja-JP" altLang="en-US" dirty="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111</a:t>
            </a:fld>
            <a:endParaRPr kumimoji="1" lang="ja-JP" altLang="en-US"/>
          </a:p>
        </p:txBody>
      </p:sp>
    </p:spTree>
    <p:extLst>
      <p:ext uri="{BB962C8B-B14F-4D97-AF65-F5344CB8AC3E}">
        <p14:creationId xmlns:p14="http://schemas.microsoft.com/office/powerpoint/2010/main" val="39184797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例</a:t>
            </a:r>
            <a:endParaRPr kumimoji="1" lang="ja-JP" altLang="en-US" dirty="0"/>
          </a:p>
        </p:txBody>
      </p:sp>
      <p:sp>
        <p:nvSpPr>
          <p:cNvPr id="3" name="コンテンツ プレースホルダ 2"/>
          <p:cNvSpPr>
            <a:spLocks noGrp="1"/>
          </p:cNvSpPr>
          <p:nvPr>
            <p:ph idx="1"/>
          </p:nvPr>
        </p:nvSpPr>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 の値が、</a:t>
            </a:r>
            <a:endParaRPr lang="en-US" altLang="ja-JP" dirty="0" smtClean="0"/>
          </a:p>
          <a:p>
            <a:pPr>
              <a:buNone/>
            </a:pPr>
            <a:r>
              <a:rPr lang="en-US" altLang="ja-JP" dirty="0" smtClean="0"/>
              <a:t>0</a:t>
            </a:r>
            <a:r>
              <a:rPr lang="ja-JP" altLang="en-US" dirty="0" smtClean="0"/>
              <a:t>ならば処理</a:t>
            </a:r>
            <a:r>
              <a:rPr lang="en-US" altLang="ja-JP" dirty="0" smtClean="0"/>
              <a:t>a</a:t>
            </a:r>
          </a:p>
          <a:p>
            <a:pPr>
              <a:buNone/>
            </a:pPr>
            <a:r>
              <a:rPr lang="en-US" altLang="ja-JP" dirty="0" smtClean="0"/>
              <a:t>1</a:t>
            </a:r>
            <a:r>
              <a:rPr lang="ja-JP" altLang="en-US" dirty="0" smtClean="0"/>
              <a:t>ならば処理</a:t>
            </a:r>
            <a:r>
              <a:rPr lang="en-US" altLang="ja-JP" dirty="0" smtClean="0"/>
              <a:t>b</a:t>
            </a:r>
          </a:p>
          <a:p>
            <a:pPr>
              <a:buNone/>
            </a:pPr>
            <a:r>
              <a:rPr kumimoji="1" lang="en-US" altLang="ja-JP" dirty="0" smtClean="0"/>
              <a:t>2</a:t>
            </a:r>
            <a:r>
              <a:rPr lang="ja-JP" altLang="en-US" dirty="0" smtClean="0"/>
              <a:t>ならば処理</a:t>
            </a:r>
            <a:r>
              <a:rPr lang="en-US" altLang="ja-JP" dirty="0" smtClean="0"/>
              <a:t>c</a:t>
            </a:r>
          </a:p>
          <a:p>
            <a:pPr>
              <a:buNone/>
            </a:pPr>
            <a:r>
              <a:rPr kumimoji="1" lang="ja-JP" altLang="en-US" dirty="0" smtClean="0"/>
              <a:t>それ以外なら処理</a:t>
            </a:r>
            <a:r>
              <a:rPr kumimoji="1" lang="en-US" altLang="ja-JP" dirty="0" smtClean="0"/>
              <a:t>d</a:t>
            </a:r>
          </a:p>
          <a:p>
            <a:pPr>
              <a:buNone/>
            </a:pPr>
            <a:r>
              <a:rPr lang="ja-JP" altLang="en-US" dirty="0" smtClean="0"/>
              <a:t>というように処理を分けたい。</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112</a:t>
            </a:fld>
            <a:endParaRPr kumimoji="1" lang="ja-JP" altLang="en-US"/>
          </a:p>
        </p:txBody>
      </p:sp>
    </p:spTree>
    <p:extLst>
      <p:ext uri="{BB962C8B-B14F-4D97-AF65-F5344CB8AC3E}">
        <p14:creationId xmlns:p14="http://schemas.microsoft.com/office/powerpoint/2010/main" val="13313013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53143" y="428605"/>
            <a:ext cx="11070771" cy="6292870"/>
          </a:xfrm>
        </p:spPr>
        <p:txBody>
          <a:bodyPr>
            <a:normAutofit fontScale="77500" lnSpcReduction="20000"/>
          </a:bodyPr>
          <a:lstStyle/>
          <a:p>
            <a:pPr>
              <a:buNone/>
            </a:pPr>
            <a:r>
              <a:rPr kumimoji="1" lang="en-US" altLang="ja-JP" dirty="0" smtClean="0">
                <a:solidFill>
                  <a:srgbClr val="FF0000"/>
                </a:solidFill>
              </a:rPr>
              <a:t>switch</a:t>
            </a:r>
            <a:r>
              <a:rPr kumimoji="1" lang="en-US" altLang="ja-JP" dirty="0" smtClean="0"/>
              <a:t>( $</a:t>
            </a:r>
            <a:r>
              <a:rPr lang="en-US" altLang="ja-JP" dirty="0" err="1" smtClean="0">
                <a:solidFill>
                  <a:schemeClr val="accent1"/>
                </a:solidFill>
              </a:rPr>
              <a:t>num</a:t>
            </a:r>
            <a:r>
              <a:rPr lang="en-US" altLang="ja-JP" dirty="0" smtClean="0">
                <a:solidFill>
                  <a:schemeClr val="accent1"/>
                </a:solidFill>
              </a:rPr>
              <a:t> </a:t>
            </a:r>
            <a:r>
              <a:rPr kumimoji="1" lang="en-US" altLang="ja-JP" dirty="0" smtClean="0"/>
              <a:t>){</a:t>
            </a:r>
          </a:p>
          <a:p>
            <a:pPr>
              <a:buNone/>
            </a:pPr>
            <a:r>
              <a:rPr kumimoji="1" lang="en-US" altLang="ja-JP" dirty="0" smtClean="0"/>
              <a:t>	</a:t>
            </a:r>
            <a:r>
              <a:rPr kumimoji="1" lang="en-US" altLang="ja-JP" dirty="0" smtClean="0">
                <a:solidFill>
                  <a:schemeClr val="accent6"/>
                </a:solidFill>
              </a:rPr>
              <a:t>case</a:t>
            </a:r>
            <a:r>
              <a:rPr kumimoji="1" lang="en-US" altLang="ja-JP" dirty="0" smtClean="0"/>
              <a:t> 0:</a:t>
            </a:r>
          </a:p>
          <a:p>
            <a:pPr>
              <a:buNone/>
            </a:pPr>
            <a:r>
              <a:rPr lang="en-US" altLang="ja-JP" dirty="0" smtClean="0"/>
              <a:t>		</a:t>
            </a:r>
            <a:r>
              <a:rPr lang="ja-JP" altLang="en-US" dirty="0" smtClean="0"/>
              <a:t>処理</a:t>
            </a:r>
            <a:r>
              <a:rPr lang="en-US" altLang="ja-JP" dirty="0" smtClean="0"/>
              <a:t>a;</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6"/>
                </a:solidFill>
              </a:rPr>
              <a:t>case</a:t>
            </a:r>
            <a:r>
              <a:rPr lang="en-US" altLang="ja-JP" dirty="0" smtClean="0"/>
              <a:t> 1:</a:t>
            </a:r>
          </a:p>
          <a:p>
            <a:pPr>
              <a:buNone/>
            </a:pPr>
            <a:r>
              <a:rPr lang="en-US" altLang="ja-JP" dirty="0" smtClean="0"/>
              <a:t>		</a:t>
            </a:r>
            <a:r>
              <a:rPr lang="ja-JP" altLang="en-US" dirty="0" smtClean="0"/>
              <a:t>処理</a:t>
            </a:r>
            <a:r>
              <a:rPr lang="en-US" altLang="ja-JP" dirty="0" smtClean="0"/>
              <a:t>b;</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6"/>
                </a:solidFill>
              </a:rPr>
              <a:t>case</a:t>
            </a:r>
            <a:r>
              <a:rPr lang="en-US" altLang="ja-JP" dirty="0" smtClean="0"/>
              <a:t> 2:</a:t>
            </a:r>
          </a:p>
          <a:p>
            <a:pPr>
              <a:buNone/>
            </a:pPr>
            <a:r>
              <a:rPr lang="en-US" altLang="ja-JP" dirty="0" smtClean="0"/>
              <a:t>		</a:t>
            </a:r>
            <a:r>
              <a:rPr lang="ja-JP" altLang="en-US" dirty="0" smtClean="0"/>
              <a:t>処理</a:t>
            </a:r>
            <a:r>
              <a:rPr lang="en-US" altLang="ja-JP" dirty="0" smtClean="0"/>
              <a:t>c;</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3">
                    <a:lumMod val="50000"/>
                  </a:schemeClr>
                </a:solidFill>
              </a:rPr>
              <a:t>default:</a:t>
            </a:r>
          </a:p>
          <a:p>
            <a:pPr>
              <a:buNone/>
            </a:pPr>
            <a:r>
              <a:rPr lang="en-US" altLang="ja-JP" dirty="0" smtClean="0"/>
              <a:t>		</a:t>
            </a:r>
            <a:r>
              <a:rPr lang="ja-JP" altLang="en-US" dirty="0" smtClean="0"/>
              <a:t>処理</a:t>
            </a:r>
            <a:r>
              <a:rPr lang="en-US" altLang="ja-JP" dirty="0" smtClean="0"/>
              <a:t>d;</a:t>
            </a:r>
          </a:p>
          <a:p>
            <a:pPr>
              <a:buNone/>
            </a:pPr>
            <a:r>
              <a:rPr lang="en-US" altLang="ja-JP" dirty="0" smtClean="0"/>
              <a:t>}</a:t>
            </a:r>
          </a:p>
        </p:txBody>
      </p:sp>
      <p:sp>
        <p:nvSpPr>
          <p:cNvPr id="2" name="スライド番号プレースホルダー 1"/>
          <p:cNvSpPr>
            <a:spLocks noGrp="1"/>
          </p:cNvSpPr>
          <p:nvPr>
            <p:ph type="sldNum" sz="quarter" idx="12"/>
          </p:nvPr>
        </p:nvSpPr>
        <p:spPr/>
        <p:txBody>
          <a:bodyPr/>
          <a:lstStyle/>
          <a:p>
            <a:fld id="{DDAA87E6-26F4-4CAD-96E5-E55ED5D15559}" type="slidenum">
              <a:rPr kumimoji="1" lang="ja-JP" altLang="en-US" smtClean="0"/>
              <a:t>113</a:t>
            </a:fld>
            <a:endParaRPr kumimoji="1" lang="ja-JP" altLang="en-US"/>
          </a:p>
        </p:txBody>
      </p:sp>
    </p:spTree>
    <p:extLst>
      <p:ext uri="{BB962C8B-B14F-4D97-AF65-F5344CB8AC3E}">
        <p14:creationId xmlns:p14="http://schemas.microsoft.com/office/powerpoint/2010/main" val="3064221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break</a:t>
            </a:r>
            <a:r>
              <a:rPr kumimoji="1" lang="ja-JP" altLang="en-US" dirty="0" smtClean="0"/>
              <a:t>文</a:t>
            </a:r>
            <a:endParaRPr kumimoji="1" lang="ja-JP" altLang="en-US" dirty="0"/>
          </a:p>
        </p:txBody>
      </p:sp>
      <p:sp>
        <p:nvSpPr>
          <p:cNvPr id="3" name="コンテンツ プレースホルダ 2"/>
          <p:cNvSpPr>
            <a:spLocks noGrp="1"/>
          </p:cNvSpPr>
          <p:nvPr>
            <p:ph idx="1"/>
          </p:nvPr>
        </p:nvSpPr>
        <p:spPr>
          <a:xfrm>
            <a:off x="711200" y="1200151"/>
            <a:ext cx="10718800" cy="4679442"/>
          </a:xfrm>
        </p:spPr>
        <p:txBody>
          <a:bodyPr>
            <a:normAutofit/>
          </a:bodyPr>
          <a:lstStyle/>
          <a:p>
            <a:pPr marL="0" indent="0">
              <a:buNone/>
            </a:pPr>
            <a:r>
              <a:rPr kumimoji="1" lang="en-US" altLang="ja-JP" sz="4000" dirty="0" smtClean="0"/>
              <a:t>switch</a:t>
            </a:r>
            <a:r>
              <a:rPr kumimoji="1" lang="ja-JP" altLang="en-US" sz="4000" dirty="0" smtClean="0"/>
              <a:t>文もしくは反復文の実行を終了させる文</a:t>
            </a:r>
            <a:endParaRPr kumimoji="1" lang="en-US" altLang="ja-JP" sz="4000" dirty="0" smtClean="0"/>
          </a:p>
          <a:p>
            <a:pPr marL="0" indent="0">
              <a:buNone/>
            </a:pPr>
            <a:endParaRPr lang="en-US" altLang="ja-JP" sz="4000" dirty="0" smtClean="0">
              <a:solidFill>
                <a:srgbClr val="FF0000"/>
              </a:solidFill>
            </a:endParaRPr>
          </a:p>
          <a:p>
            <a:pPr marL="0" indent="0">
              <a:buNone/>
            </a:pPr>
            <a:r>
              <a:rPr lang="en-US" altLang="ja-JP" sz="4000" dirty="0" smtClean="0">
                <a:solidFill>
                  <a:srgbClr val="FF0000"/>
                </a:solidFill>
              </a:rPr>
              <a:t>break</a:t>
            </a:r>
            <a:r>
              <a:rPr lang="ja-JP" altLang="en-US" sz="4000" dirty="0" smtClean="0">
                <a:solidFill>
                  <a:srgbClr val="FF0000"/>
                </a:solidFill>
              </a:rPr>
              <a:t>文</a:t>
            </a:r>
            <a:r>
              <a:rPr lang="ja-JP" altLang="en-US" sz="4000" dirty="0" smtClean="0"/>
              <a:t>を実行すると強制的に</a:t>
            </a:r>
            <a:r>
              <a:rPr lang="en-US" altLang="ja-JP" sz="4000" dirty="0" smtClean="0"/>
              <a:t/>
            </a:r>
            <a:br>
              <a:rPr lang="en-US" altLang="ja-JP" sz="4000" dirty="0" smtClean="0"/>
            </a:br>
            <a:r>
              <a:rPr lang="ja-JP" altLang="en-US" sz="4000" dirty="0" smtClean="0"/>
              <a:t>そのブロックを終了させ、</a:t>
            </a:r>
            <a:r>
              <a:rPr lang="ja-JP" altLang="en-US" sz="4000" dirty="0" smtClean="0">
                <a:solidFill>
                  <a:srgbClr val="FF0000"/>
                </a:solidFill>
              </a:rPr>
              <a:t>次の処理へと進む</a:t>
            </a:r>
            <a:endParaRPr kumimoji="1" lang="ja-JP" altLang="en-US" sz="4000" dirty="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114</a:t>
            </a:fld>
            <a:endParaRPr kumimoji="1" lang="ja-JP" altLang="en-US"/>
          </a:p>
        </p:txBody>
      </p:sp>
    </p:spTree>
    <p:extLst>
      <p:ext uri="{BB962C8B-B14F-4D97-AF65-F5344CB8AC3E}">
        <p14:creationId xmlns:p14="http://schemas.microsoft.com/office/powerpoint/2010/main" val="18464075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文を使った場合</a:t>
            </a:r>
            <a:endParaRPr kumimoji="1" lang="ja-JP" altLang="en-US" dirty="0"/>
          </a:p>
        </p:txBody>
      </p:sp>
      <p:sp>
        <p:nvSpPr>
          <p:cNvPr id="3" name="コンテンツ プレースホルダ 2"/>
          <p:cNvSpPr>
            <a:spLocks noGrp="1"/>
          </p:cNvSpPr>
          <p:nvPr>
            <p:ph idx="1"/>
          </p:nvPr>
        </p:nvSpPr>
        <p:spPr/>
        <p:txBody>
          <a:bodyPr>
            <a:normAutofit fontScale="85000" lnSpcReduction="20000"/>
          </a:bodyPr>
          <a:lstStyle/>
          <a:p>
            <a:pPr>
              <a:buNone/>
            </a:pPr>
            <a:r>
              <a:rPr lang="en-US" altLang="ja-JP" sz="2400" dirty="0"/>
              <a:t>if( </a:t>
            </a:r>
            <a:r>
              <a:rPr lang="en-US" altLang="ja-JP" sz="2400" dirty="0" smtClean="0"/>
              <a:t>$</a:t>
            </a:r>
            <a:r>
              <a:rPr lang="en-US" altLang="ja-JP" sz="2400" dirty="0" err="1" smtClean="0"/>
              <a:t>num</a:t>
            </a:r>
            <a:r>
              <a:rPr lang="en-US" altLang="ja-JP" sz="2400" dirty="0" smtClean="0"/>
              <a:t> </a:t>
            </a:r>
            <a:r>
              <a:rPr lang="en-US" altLang="ja-JP" sz="2400" dirty="0"/>
              <a:t>== 0){</a:t>
            </a:r>
          </a:p>
          <a:p>
            <a:pPr>
              <a:buNone/>
            </a:pPr>
            <a:r>
              <a:rPr lang="en-US" altLang="ja-JP" sz="2400" dirty="0"/>
              <a:t>			</a:t>
            </a:r>
            <a:r>
              <a:rPr lang="ja-JP" altLang="en-US" sz="2400" dirty="0"/>
              <a:t>処理</a:t>
            </a:r>
            <a:r>
              <a:rPr lang="en-US" altLang="ja-JP" sz="2400" dirty="0"/>
              <a:t>a;</a:t>
            </a:r>
          </a:p>
          <a:p>
            <a:pPr>
              <a:buNone/>
            </a:pPr>
            <a:r>
              <a:rPr lang="en-US" altLang="ja-JP" sz="2400" dirty="0"/>
              <a:t>}</a:t>
            </a:r>
          </a:p>
          <a:p>
            <a:pPr>
              <a:buNone/>
            </a:pPr>
            <a:r>
              <a:rPr lang="en-US" altLang="ja-JP" sz="2400" dirty="0"/>
              <a:t>else if( </a:t>
            </a:r>
            <a:r>
              <a:rPr lang="en-US" altLang="ja-JP" sz="2400" dirty="0" smtClean="0"/>
              <a:t>$</a:t>
            </a:r>
            <a:r>
              <a:rPr lang="en-US" altLang="ja-JP" sz="2400" dirty="0" err="1" smtClean="0"/>
              <a:t>num</a:t>
            </a:r>
            <a:r>
              <a:rPr lang="en-US" altLang="ja-JP" sz="2400" dirty="0" smtClean="0"/>
              <a:t> </a:t>
            </a:r>
            <a:r>
              <a:rPr lang="en-US" altLang="ja-JP" sz="2400" dirty="0"/>
              <a:t>== 1){</a:t>
            </a:r>
          </a:p>
          <a:p>
            <a:pPr>
              <a:buNone/>
            </a:pPr>
            <a:r>
              <a:rPr lang="en-US" altLang="ja-JP" sz="2400" dirty="0"/>
              <a:t>			</a:t>
            </a:r>
            <a:r>
              <a:rPr lang="ja-JP" altLang="en-US" sz="2400" dirty="0"/>
              <a:t>処理</a:t>
            </a:r>
            <a:r>
              <a:rPr lang="en-US" altLang="ja-JP" sz="2400" dirty="0"/>
              <a:t>b;</a:t>
            </a:r>
          </a:p>
          <a:p>
            <a:pPr>
              <a:buNone/>
            </a:pPr>
            <a:r>
              <a:rPr lang="en-US" altLang="ja-JP" sz="2400" dirty="0"/>
              <a:t>}</a:t>
            </a:r>
          </a:p>
          <a:p>
            <a:pPr>
              <a:buNone/>
            </a:pPr>
            <a:r>
              <a:rPr lang="en-US" altLang="ja-JP" sz="2400" dirty="0"/>
              <a:t>else if( </a:t>
            </a:r>
            <a:r>
              <a:rPr lang="en-US" altLang="ja-JP" sz="2400" dirty="0" smtClean="0"/>
              <a:t>$</a:t>
            </a:r>
            <a:r>
              <a:rPr lang="en-US" altLang="ja-JP" sz="2400" dirty="0" err="1" smtClean="0"/>
              <a:t>num</a:t>
            </a:r>
            <a:r>
              <a:rPr lang="en-US" altLang="ja-JP" sz="2400" dirty="0" smtClean="0"/>
              <a:t> </a:t>
            </a:r>
            <a:r>
              <a:rPr lang="en-US" altLang="ja-JP" sz="2400" dirty="0"/>
              <a:t>== 2){</a:t>
            </a:r>
          </a:p>
          <a:p>
            <a:pPr>
              <a:buNone/>
            </a:pPr>
            <a:r>
              <a:rPr lang="en-US" altLang="ja-JP" sz="2400" dirty="0"/>
              <a:t>			</a:t>
            </a:r>
            <a:r>
              <a:rPr lang="ja-JP" altLang="en-US" sz="2400" dirty="0"/>
              <a:t>処理</a:t>
            </a:r>
            <a:r>
              <a:rPr lang="en-US" altLang="ja-JP" sz="2400" dirty="0"/>
              <a:t>c;</a:t>
            </a:r>
          </a:p>
          <a:p>
            <a:pPr>
              <a:buNone/>
            </a:pPr>
            <a:r>
              <a:rPr lang="en-US" altLang="ja-JP" sz="2400" dirty="0"/>
              <a:t>}</a:t>
            </a:r>
          </a:p>
          <a:p>
            <a:pPr>
              <a:buNone/>
            </a:pPr>
            <a:r>
              <a:rPr lang="en-US" altLang="ja-JP" sz="2400" dirty="0"/>
              <a:t>else{</a:t>
            </a:r>
          </a:p>
          <a:p>
            <a:pPr>
              <a:buNone/>
            </a:pPr>
            <a:r>
              <a:rPr lang="en-US" altLang="ja-JP" sz="2400" dirty="0"/>
              <a:t>			</a:t>
            </a:r>
            <a:r>
              <a:rPr lang="ja-JP" altLang="en-US" sz="2400" dirty="0"/>
              <a:t>処理</a:t>
            </a:r>
            <a:r>
              <a:rPr lang="en-US" altLang="ja-JP" sz="2400" dirty="0"/>
              <a:t>d;</a:t>
            </a:r>
          </a:p>
          <a:p>
            <a:pPr>
              <a:buNone/>
            </a:pPr>
            <a:r>
              <a:rPr lang="en-US" altLang="ja-JP" sz="2400" dirty="0"/>
              <a:t>}</a:t>
            </a:r>
            <a:endParaRPr lang="ja-JP" altLang="en-US" sz="24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115</a:t>
            </a:fld>
            <a:endParaRPr kumimoji="1" lang="ja-JP" altLang="en-US"/>
          </a:p>
        </p:txBody>
      </p:sp>
    </p:spTree>
    <p:extLst>
      <p:ext uri="{BB962C8B-B14F-4D97-AF65-F5344CB8AC3E}">
        <p14:creationId xmlns:p14="http://schemas.microsoft.com/office/powerpoint/2010/main" val="13500946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smtClean="0"/>
              <a:t>switch</a:t>
            </a:r>
            <a:r>
              <a:rPr lang="ja-JP" altLang="en-US" dirty="0" smtClean="0"/>
              <a:t>文</a:t>
            </a:r>
            <a:r>
              <a:rPr lang="ja-JP" altLang="en-US" dirty="0"/>
              <a:t>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116</a:t>
            </a:fld>
            <a:endParaRPr kumimoji="1" lang="ja-JP" altLang="en-US"/>
          </a:p>
        </p:txBody>
      </p:sp>
      <p:sp>
        <p:nvSpPr>
          <p:cNvPr id="6" name="コンテンツ プレースホルダ 2"/>
          <p:cNvSpPr>
            <a:spLocks noGrp="1"/>
          </p:cNvSpPr>
          <p:nvPr>
            <p:ph idx="1"/>
          </p:nvPr>
        </p:nvSpPr>
        <p:spPr>
          <a:xfrm>
            <a:off x="635000" y="5105399"/>
            <a:ext cx="10807700" cy="1333501"/>
          </a:xfrm>
        </p:spPr>
        <p:txBody>
          <a:bodyPr anchor="t">
            <a:normAutofit lnSpcReduction="10000"/>
          </a:bodyPr>
          <a:lstStyle/>
          <a:p>
            <a:pPr marL="0" indent="0">
              <a:buNone/>
            </a:pPr>
            <a:r>
              <a:rPr kumimoji="1" lang="en-US" altLang="ja-JP" sz="4000" dirty="0" smtClean="0"/>
              <a:t>08_swTest.html</a:t>
            </a:r>
            <a:r>
              <a:rPr kumimoji="1" lang="ja-JP" altLang="en-US" sz="4000" dirty="0" smtClean="0"/>
              <a:t>を作成し上図のコードを</a:t>
            </a:r>
            <a:r>
              <a:rPr kumimoji="1" lang="en-US" altLang="ja-JP" sz="4000" dirty="0" smtClean="0"/>
              <a:t/>
            </a:r>
            <a:br>
              <a:rPr kumimoji="1" lang="en-US" altLang="ja-JP" sz="4000" dirty="0" smtClean="0"/>
            </a:br>
            <a:r>
              <a:rPr kumimoji="1" lang="ja-JP" altLang="en-US" sz="4000" dirty="0" smtClean="0"/>
              <a:t>入力しましょう。</a:t>
            </a:r>
            <a:endParaRPr kumimoji="1" lang="en-US" altLang="ja-JP" sz="4000" dirty="0" smtClean="0"/>
          </a:p>
        </p:txBody>
      </p:sp>
      <p:pic>
        <p:nvPicPr>
          <p:cNvPr id="7" name="図 6"/>
          <p:cNvPicPr>
            <a:picLocks noChangeAspect="1"/>
          </p:cNvPicPr>
          <p:nvPr/>
        </p:nvPicPr>
        <p:blipFill>
          <a:blip r:embed="rId2"/>
          <a:stretch>
            <a:fillRect/>
          </a:stretch>
        </p:blipFill>
        <p:spPr>
          <a:xfrm>
            <a:off x="0" y="874914"/>
            <a:ext cx="9275458" cy="4230485"/>
          </a:xfrm>
          <a:prstGeom prst="rect">
            <a:avLst/>
          </a:prstGeom>
        </p:spPr>
      </p:pic>
    </p:spTree>
    <p:extLst>
      <p:ext uri="{BB962C8B-B14F-4D97-AF65-F5344CB8AC3E}">
        <p14:creationId xmlns:p14="http://schemas.microsoft.com/office/powerpoint/2010/main" val="34101411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switch</a:t>
            </a:r>
            <a:r>
              <a:rPr lang="ja-JP" altLang="en-US" dirty="0" smtClean="0"/>
              <a:t>文②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117</a:t>
            </a:fld>
            <a:endParaRPr kumimoji="1" lang="ja-JP" altLang="en-US"/>
          </a:p>
        </p:txBody>
      </p:sp>
      <p:pic>
        <p:nvPicPr>
          <p:cNvPr id="6" name="図 5"/>
          <p:cNvPicPr>
            <a:picLocks noChangeAspect="1"/>
          </p:cNvPicPr>
          <p:nvPr/>
        </p:nvPicPr>
        <p:blipFill>
          <a:blip r:embed="rId2"/>
          <a:stretch>
            <a:fillRect/>
          </a:stretch>
        </p:blipFill>
        <p:spPr>
          <a:xfrm>
            <a:off x="521964" y="874913"/>
            <a:ext cx="6058032" cy="5983087"/>
          </a:xfrm>
          <a:prstGeom prst="rect">
            <a:avLst/>
          </a:prstGeom>
        </p:spPr>
      </p:pic>
      <p:sp>
        <p:nvSpPr>
          <p:cNvPr id="3" name="コンテンツ プレースホルダー 2"/>
          <p:cNvSpPr>
            <a:spLocks noGrp="1"/>
          </p:cNvSpPr>
          <p:nvPr>
            <p:ph idx="1"/>
          </p:nvPr>
        </p:nvSpPr>
        <p:spPr>
          <a:xfrm>
            <a:off x="5905500" y="983556"/>
            <a:ext cx="6286500" cy="2082800"/>
          </a:xfrm>
        </p:spPr>
        <p:txBody>
          <a:bodyPr>
            <a:normAutofit/>
          </a:bodyPr>
          <a:lstStyle/>
          <a:p>
            <a:pPr marL="0" indent="0">
              <a:buNone/>
            </a:pPr>
            <a:r>
              <a:rPr lang="en-US" altLang="ja-JP" dirty="0" smtClean="0"/>
              <a:t>09_swTest.php</a:t>
            </a:r>
            <a:r>
              <a:rPr lang="ja-JP" altLang="en-US" dirty="0" smtClean="0"/>
              <a:t>を作成し</a:t>
            </a:r>
            <a:r>
              <a:rPr lang="ja-JP" altLang="en-US" dirty="0"/>
              <a:t>左</a:t>
            </a:r>
            <a:r>
              <a:rPr lang="ja-JP" altLang="en-US" dirty="0" smtClean="0"/>
              <a:t>図の</a:t>
            </a:r>
            <a:r>
              <a:rPr lang="en-US" altLang="ja-JP" dirty="0" smtClean="0"/>
              <a:t/>
            </a:r>
            <a:br>
              <a:rPr lang="en-US" altLang="ja-JP" dirty="0" smtClean="0"/>
            </a:br>
            <a:r>
              <a:rPr lang="ja-JP" altLang="en-US" dirty="0" smtClean="0"/>
              <a:t>コードを入力</a:t>
            </a:r>
            <a:r>
              <a:rPr lang="ja-JP" altLang="en-US" dirty="0"/>
              <a:t>しましょう。</a:t>
            </a:r>
            <a:endParaRPr lang="en-US" altLang="ja-JP" dirty="0"/>
          </a:p>
          <a:p>
            <a:pPr marL="0" indent="0">
              <a:buNone/>
            </a:pPr>
            <a:endParaRPr kumimoji="1" lang="ja-JP" altLang="en-US" dirty="0"/>
          </a:p>
        </p:txBody>
      </p:sp>
    </p:spTree>
    <p:extLst>
      <p:ext uri="{BB962C8B-B14F-4D97-AF65-F5344CB8AC3E}">
        <p14:creationId xmlns:p14="http://schemas.microsoft.com/office/powerpoint/2010/main" val="6087164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ラジオボタン</a:t>
            </a:r>
            <a:endParaRPr kumimoji="1" lang="ja-JP" altLang="en-US" dirty="0"/>
          </a:p>
        </p:txBody>
      </p:sp>
      <p:sp>
        <p:nvSpPr>
          <p:cNvPr id="3" name="コンテンツ プレースホルダー 2"/>
          <p:cNvSpPr>
            <a:spLocks noGrp="1"/>
          </p:cNvSpPr>
          <p:nvPr>
            <p:ph idx="1"/>
          </p:nvPr>
        </p:nvSpPr>
        <p:spPr>
          <a:xfrm>
            <a:off x="357352" y="3492024"/>
            <a:ext cx="11503572" cy="3034899"/>
          </a:xfrm>
        </p:spPr>
        <p:txBody>
          <a:bodyPr>
            <a:normAutofit/>
          </a:bodyPr>
          <a:lstStyle/>
          <a:p>
            <a:pPr marL="0" indent="0">
              <a:buNone/>
            </a:pPr>
            <a:r>
              <a:rPr kumimoji="1" lang="ja-JP" altLang="en-US" dirty="0" smtClean="0"/>
              <a:t>複数の選択肢から</a:t>
            </a:r>
            <a:r>
              <a:rPr kumimoji="1" lang="en-US" altLang="ja-JP" dirty="0" smtClean="0"/>
              <a:t>1</a:t>
            </a:r>
            <a:r>
              <a:rPr kumimoji="1" lang="ja-JP" altLang="en-US" dirty="0" err="1" smtClean="0"/>
              <a:t>つを</a:t>
            </a:r>
            <a:r>
              <a:rPr kumimoji="1" lang="ja-JP" altLang="en-US" dirty="0" smtClean="0"/>
              <a:t>選ぶ際</a:t>
            </a:r>
            <a:r>
              <a:rPr lang="ja-JP" altLang="en-US" dirty="0" smtClean="0"/>
              <a:t>に利用できる</a:t>
            </a:r>
            <a:r>
              <a:rPr kumimoji="1" lang="ja-JP" altLang="en-US" dirty="0" smtClean="0"/>
              <a:t>コントロール。</a:t>
            </a:r>
            <a:endParaRPr kumimoji="1" lang="en-US" altLang="ja-JP" dirty="0" smtClean="0"/>
          </a:p>
          <a:p>
            <a:pPr marL="0" indent="0">
              <a:buNone/>
            </a:pPr>
            <a:r>
              <a:rPr lang="en-US" altLang="ja-JP" dirty="0" smtClean="0"/>
              <a:t>&lt;input&gt;</a:t>
            </a:r>
            <a:r>
              <a:rPr lang="ja-JP" altLang="en-US" dirty="0" smtClean="0"/>
              <a:t>の</a:t>
            </a:r>
            <a:r>
              <a:rPr lang="en-US" altLang="ja-JP" dirty="0" smtClean="0">
                <a:solidFill>
                  <a:srgbClr val="FF0000"/>
                </a:solidFill>
              </a:rPr>
              <a:t>type</a:t>
            </a:r>
            <a:r>
              <a:rPr lang="ja-JP" altLang="en-US" dirty="0" smtClean="0"/>
              <a:t>を</a:t>
            </a:r>
            <a:r>
              <a:rPr lang="en-US" altLang="ja-JP" dirty="0" smtClean="0">
                <a:solidFill>
                  <a:schemeClr val="accent2">
                    <a:lumMod val="60000"/>
                    <a:lumOff val="40000"/>
                  </a:schemeClr>
                </a:solidFill>
              </a:rPr>
              <a:t>"radio"</a:t>
            </a:r>
            <a:r>
              <a:rPr lang="ja-JP" altLang="en-US" dirty="0" smtClean="0"/>
              <a:t>とすることで作成。</a:t>
            </a:r>
            <a:r>
              <a:rPr lang="en-US" altLang="ja-JP" dirty="0" smtClean="0"/>
              <a:t/>
            </a:r>
            <a:br>
              <a:rPr lang="en-US" altLang="ja-JP" dirty="0" smtClean="0"/>
            </a:br>
            <a:r>
              <a:rPr lang="ja-JP" altLang="en-US" dirty="0" smtClean="0"/>
              <a:t>同じ設問のラジオボタンは</a:t>
            </a:r>
            <a:r>
              <a:rPr lang="en-US" altLang="ja-JP" dirty="0" smtClean="0">
                <a:solidFill>
                  <a:srgbClr val="FF0000"/>
                </a:solidFill>
              </a:rPr>
              <a:t>name</a:t>
            </a:r>
            <a:r>
              <a:rPr lang="ja-JP" altLang="en-US" dirty="0" err="1" smtClean="0"/>
              <a:t>を統</a:t>
            </a:r>
            <a:r>
              <a:rPr lang="ja-JP" altLang="en-US" dirty="0" smtClean="0"/>
              <a:t>一する必要がある。</a:t>
            </a:r>
            <a:r>
              <a:rPr lang="en-US" altLang="ja-JP" dirty="0" smtClean="0"/>
              <a:t/>
            </a:r>
            <a:br>
              <a:rPr lang="en-US" altLang="ja-JP" dirty="0" smtClean="0"/>
            </a:br>
            <a:r>
              <a:rPr lang="ja-JP" altLang="en-US" dirty="0" smtClean="0"/>
              <a:t>選ばれたラジオボタンの</a:t>
            </a:r>
            <a:r>
              <a:rPr lang="en-US" altLang="ja-JP" dirty="0" smtClean="0">
                <a:solidFill>
                  <a:srgbClr val="FF0000"/>
                </a:solidFill>
              </a:rPr>
              <a:t>value</a:t>
            </a:r>
            <a:r>
              <a:rPr lang="ja-JP" altLang="en-US" dirty="0" smtClean="0"/>
              <a:t>の値を送信する。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118</a:t>
            </a:fld>
            <a:endParaRPr kumimoji="1" lang="ja-JP" altLang="en-US"/>
          </a:p>
        </p:txBody>
      </p:sp>
      <p:pic>
        <p:nvPicPr>
          <p:cNvPr id="5" name="図 4"/>
          <p:cNvPicPr>
            <a:picLocks noChangeAspect="1"/>
          </p:cNvPicPr>
          <p:nvPr/>
        </p:nvPicPr>
        <p:blipFill rotWithShape="1">
          <a:blip r:embed="rId2"/>
          <a:srcRect t="16214"/>
          <a:stretch/>
        </p:blipFill>
        <p:spPr>
          <a:xfrm>
            <a:off x="0" y="1485207"/>
            <a:ext cx="2190081" cy="1460499"/>
          </a:xfrm>
          <a:prstGeom prst="rect">
            <a:avLst/>
          </a:prstGeom>
        </p:spPr>
      </p:pic>
      <p:pic>
        <p:nvPicPr>
          <p:cNvPr id="6" name="図 5"/>
          <p:cNvPicPr>
            <a:picLocks noChangeAspect="1"/>
          </p:cNvPicPr>
          <p:nvPr/>
        </p:nvPicPr>
        <p:blipFill rotWithShape="1">
          <a:blip r:embed="rId3"/>
          <a:srcRect l="20017" t="55778" b="37371"/>
          <a:stretch/>
        </p:blipFill>
        <p:spPr>
          <a:xfrm>
            <a:off x="1513490" y="1433010"/>
            <a:ext cx="10520855" cy="417487"/>
          </a:xfrm>
          <a:prstGeom prst="rect">
            <a:avLst/>
          </a:prstGeom>
        </p:spPr>
      </p:pic>
      <p:pic>
        <p:nvPicPr>
          <p:cNvPr id="7" name="図 6"/>
          <p:cNvPicPr>
            <a:picLocks noChangeAspect="1"/>
          </p:cNvPicPr>
          <p:nvPr/>
        </p:nvPicPr>
        <p:blipFill rotWithShape="1">
          <a:blip r:embed="rId3"/>
          <a:srcRect l="20017" t="63005" b="30958"/>
          <a:stretch/>
        </p:blipFill>
        <p:spPr>
          <a:xfrm>
            <a:off x="1513487" y="2031525"/>
            <a:ext cx="10520855" cy="367862"/>
          </a:xfrm>
          <a:prstGeom prst="rect">
            <a:avLst/>
          </a:prstGeom>
        </p:spPr>
      </p:pic>
      <p:pic>
        <p:nvPicPr>
          <p:cNvPr id="8" name="図 7"/>
          <p:cNvPicPr>
            <a:picLocks noChangeAspect="1"/>
          </p:cNvPicPr>
          <p:nvPr/>
        </p:nvPicPr>
        <p:blipFill rotWithShape="1">
          <a:blip r:embed="rId3"/>
          <a:srcRect l="20017" t="68690" b="24756"/>
          <a:stretch/>
        </p:blipFill>
        <p:spPr>
          <a:xfrm>
            <a:off x="1513487" y="2546313"/>
            <a:ext cx="10520855" cy="399393"/>
          </a:xfrm>
          <a:prstGeom prst="rect">
            <a:avLst/>
          </a:prstGeom>
        </p:spPr>
      </p:pic>
    </p:spTree>
    <p:extLst>
      <p:ext uri="{BB962C8B-B14F-4D97-AF65-F5344CB8AC3E}">
        <p14:creationId xmlns:p14="http://schemas.microsoft.com/office/powerpoint/2010/main" val="17772730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294290" y="1480457"/>
            <a:ext cx="11729544" cy="5241019"/>
          </a:xfrm>
        </p:spPr>
        <p:txBody>
          <a:bodyPr>
            <a:normAutofit/>
          </a:bodyPr>
          <a:lstStyle/>
          <a:p>
            <a:pPr marL="0" indent="0">
              <a:buNone/>
            </a:pPr>
            <a:r>
              <a:rPr kumimoji="1" lang="en-US" altLang="ja-JP" dirty="0" smtClean="0">
                <a:solidFill>
                  <a:srgbClr val="FF0000"/>
                </a:solidFill>
              </a:rPr>
              <a:t>switch</a:t>
            </a:r>
            <a:r>
              <a:rPr kumimoji="1" lang="ja-JP" altLang="en-US" dirty="0" smtClean="0">
                <a:solidFill>
                  <a:srgbClr val="FF0000"/>
                </a:solidFill>
              </a:rPr>
              <a:t>文</a:t>
            </a:r>
            <a:r>
              <a:rPr kumimoji="1" lang="en-US" altLang="ja-JP" dirty="0" smtClean="0">
                <a:solidFill>
                  <a:srgbClr val="FF0000"/>
                </a:solidFill>
              </a:rPr>
              <a:t>	</a:t>
            </a:r>
            <a:r>
              <a:rPr kumimoji="1" lang="ja-JP" altLang="en-US" dirty="0" smtClean="0">
                <a:solidFill>
                  <a:srgbClr val="FF0000"/>
                </a:solidFill>
              </a:rPr>
              <a:t>　</a:t>
            </a:r>
            <a:r>
              <a:rPr kumimoji="1" lang="en-US" altLang="ja-JP" dirty="0" smtClean="0">
                <a:solidFill>
                  <a:srgbClr val="FF0000"/>
                </a:solidFill>
              </a:rPr>
              <a:t>	</a:t>
            </a:r>
            <a:r>
              <a:rPr lang="ja-JP" altLang="en-US" dirty="0" smtClean="0"/>
              <a:t>➡　制御式の値によって処理を</a:t>
            </a:r>
            <a:r>
              <a:rPr lang="en-US" altLang="ja-JP" dirty="0" smtClean="0"/>
              <a:t/>
            </a:r>
            <a:br>
              <a:rPr lang="en-US" altLang="ja-JP" dirty="0" smtClean="0"/>
            </a:br>
            <a:r>
              <a:rPr lang="en-US" altLang="ja-JP" dirty="0" smtClean="0"/>
              <a:t>			</a:t>
            </a:r>
            <a:r>
              <a:rPr lang="ja-JP" altLang="en-US" dirty="0" smtClean="0"/>
              <a:t>　　　分岐させる制御文。</a:t>
            </a:r>
            <a:endParaRPr kumimoji="1" lang="en-US" altLang="ja-JP" dirty="0" smtClean="0"/>
          </a:p>
          <a:p>
            <a:pPr marL="0" indent="0">
              <a:buNone/>
            </a:pPr>
            <a:r>
              <a:rPr lang="ja-JP" altLang="en-US" dirty="0" smtClean="0">
                <a:solidFill>
                  <a:srgbClr val="FF0000"/>
                </a:solidFill>
              </a:rPr>
              <a:t>制御式</a:t>
            </a:r>
            <a:r>
              <a:rPr lang="en-US" altLang="ja-JP" dirty="0">
                <a:solidFill>
                  <a:srgbClr val="FF0000"/>
                </a:solidFill>
              </a:rPr>
              <a:t>	</a:t>
            </a:r>
            <a:r>
              <a:rPr lang="ja-JP" altLang="en-US" dirty="0" smtClean="0">
                <a:solidFill>
                  <a:srgbClr val="FF0000"/>
                </a:solidFill>
              </a:rPr>
              <a:t>　</a:t>
            </a:r>
            <a:r>
              <a:rPr lang="en-US" altLang="ja-JP" dirty="0" smtClean="0">
                <a:solidFill>
                  <a:srgbClr val="FF0000"/>
                </a:solidFill>
              </a:rPr>
              <a:t>	</a:t>
            </a:r>
            <a:r>
              <a:rPr lang="ja-JP" altLang="en-US" dirty="0" smtClean="0"/>
              <a:t>➡　</a:t>
            </a:r>
            <a:r>
              <a:rPr lang="en-US" altLang="ja-JP" dirty="0" smtClean="0"/>
              <a:t>switch</a:t>
            </a:r>
            <a:r>
              <a:rPr lang="ja-JP" altLang="en-US" dirty="0" smtClean="0"/>
              <a:t>文の分岐に使う式。主に変数。</a:t>
            </a:r>
            <a:endParaRPr kumimoji="1" lang="en-US" altLang="ja-JP" dirty="0" smtClean="0"/>
          </a:p>
          <a:p>
            <a:pPr marL="0" indent="0">
              <a:buNone/>
            </a:pPr>
            <a:r>
              <a:rPr kumimoji="1" lang="en-US" altLang="ja-JP" dirty="0" smtClean="0">
                <a:solidFill>
                  <a:srgbClr val="FF0000"/>
                </a:solidFill>
              </a:rPr>
              <a:t>break</a:t>
            </a:r>
            <a:r>
              <a:rPr kumimoji="1" lang="ja-JP" altLang="en-US" dirty="0" smtClean="0">
                <a:solidFill>
                  <a:srgbClr val="FF0000"/>
                </a:solidFill>
              </a:rPr>
              <a:t>文</a:t>
            </a:r>
            <a:r>
              <a:rPr lang="en-US" altLang="ja-JP" dirty="0">
                <a:solidFill>
                  <a:srgbClr val="FF0000"/>
                </a:solidFill>
              </a:rPr>
              <a:t>	</a:t>
            </a:r>
            <a:r>
              <a:rPr lang="ja-JP" altLang="en-US" dirty="0">
                <a:solidFill>
                  <a:srgbClr val="FF0000"/>
                </a:solidFill>
              </a:rPr>
              <a:t>　</a:t>
            </a:r>
            <a:r>
              <a:rPr lang="en-US" altLang="ja-JP" dirty="0" smtClean="0">
                <a:solidFill>
                  <a:srgbClr val="FF0000"/>
                </a:solidFill>
              </a:rPr>
              <a:t>	</a:t>
            </a:r>
            <a:r>
              <a:rPr kumimoji="1" lang="ja-JP" altLang="en-US" dirty="0" smtClean="0"/>
              <a:t>➡　実行するとそのブロックを終了させる</a:t>
            </a:r>
            <a:endParaRPr kumimoji="1" lang="en-US" altLang="ja-JP" dirty="0" smtClean="0"/>
          </a:p>
          <a:p>
            <a:pPr marL="0" indent="0">
              <a:buNone/>
            </a:pPr>
            <a:r>
              <a:rPr kumimoji="1" lang="ja-JP" altLang="en-US" dirty="0" smtClean="0">
                <a:solidFill>
                  <a:srgbClr val="FF0000"/>
                </a:solidFill>
              </a:rPr>
              <a:t>ラジオボタン</a:t>
            </a:r>
            <a:r>
              <a:rPr kumimoji="1" lang="en-US" altLang="ja-JP" dirty="0" smtClean="0">
                <a:solidFill>
                  <a:srgbClr val="FF0000"/>
                </a:solidFill>
              </a:rPr>
              <a:t>	</a:t>
            </a:r>
            <a:r>
              <a:rPr kumimoji="1" lang="ja-JP" altLang="en-US" dirty="0" smtClean="0"/>
              <a:t>➡</a:t>
            </a:r>
            <a:r>
              <a:rPr lang="ja-JP" altLang="en-US" dirty="0" smtClean="0"/>
              <a:t>　複数の選択肢から</a:t>
            </a:r>
            <a:r>
              <a:rPr lang="en-US" altLang="ja-JP" dirty="0" smtClean="0"/>
              <a:t>1</a:t>
            </a:r>
            <a:r>
              <a:rPr lang="ja-JP" altLang="en-US" dirty="0" err="1" smtClean="0"/>
              <a:t>つを</a:t>
            </a:r>
            <a:r>
              <a:rPr lang="ja-JP" altLang="en-US" dirty="0" smtClean="0"/>
              <a:t>選ぶ際に</a:t>
            </a:r>
            <a:r>
              <a:rPr lang="en-US" altLang="ja-JP" dirty="0" smtClean="0"/>
              <a:t/>
            </a:r>
            <a:br>
              <a:rPr lang="en-US" altLang="ja-JP" dirty="0" smtClean="0"/>
            </a:br>
            <a:r>
              <a:rPr lang="en-US" altLang="ja-JP" dirty="0" smtClean="0"/>
              <a:t>			</a:t>
            </a:r>
            <a:r>
              <a:rPr lang="ja-JP" altLang="en-US" dirty="0" smtClean="0"/>
              <a:t>　　　利用できるコントロール</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119</a:t>
            </a:fld>
            <a:endParaRPr kumimoji="1" lang="ja-JP" altLang="en-US"/>
          </a:p>
        </p:txBody>
      </p:sp>
    </p:spTree>
    <p:extLst>
      <p:ext uri="{BB962C8B-B14F-4D97-AF65-F5344CB8AC3E}">
        <p14:creationId xmlns:p14="http://schemas.microsoft.com/office/powerpoint/2010/main" val="3458757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FFD0D-6BE2-4D6E-9277-13ABDFEFA478}"/>
              </a:ext>
            </a:extLst>
          </p:cNvPr>
          <p:cNvSpPr>
            <a:spLocks noGrp="1"/>
          </p:cNvSpPr>
          <p:nvPr>
            <p:ph type="title"/>
          </p:nvPr>
        </p:nvSpPr>
        <p:spPr/>
        <p:txBody>
          <a:bodyPr>
            <a:normAutofit/>
          </a:bodyPr>
          <a:lstStyle/>
          <a:p>
            <a:r>
              <a:rPr kumimoji="1" lang="en-US" altLang="ja-JP" sz="6600" cap="none" dirty="0" smtClean="0"/>
              <a:t>Web</a:t>
            </a:r>
            <a:r>
              <a:rPr kumimoji="1" lang="ja-JP" altLang="en-US" sz="6600" cap="none" dirty="0" smtClean="0"/>
              <a:t>アプリ概論</a:t>
            </a:r>
            <a:endParaRPr kumimoji="1" lang="ja-JP" altLang="en-US" sz="6600" cap="none" dirty="0"/>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898984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a:t>
            </a:r>
            <a:r>
              <a:rPr lang="en-US" altLang="ja-JP" dirty="0" smtClean="0"/>
              <a:t/>
            </a:r>
            <a:br>
              <a:rPr lang="en-US" altLang="ja-JP" dirty="0" smtClean="0"/>
            </a:br>
            <a:r>
              <a:rPr lang="en-US" altLang="ja-JP" dirty="0" smtClean="0"/>
              <a:t>for</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120</a:t>
            </a:fld>
            <a:endParaRPr kumimoji="1" lang="ja-JP" altLang="en-US" dirty="0"/>
          </a:p>
        </p:txBody>
      </p:sp>
    </p:spTree>
    <p:extLst>
      <p:ext uri="{BB962C8B-B14F-4D97-AF65-F5344CB8AC3E}">
        <p14:creationId xmlns:p14="http://schemas.microsoft.com/office/powerpoint/2010/main" val="31096146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a:t>
            </a:r>
            <a:r>
              <a:rPr kumimoji="1" lang="en-US" altLang="ja-JP" dirty="0" smtClean="0"/>
              <a:t>or</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ja-JP" altLang="en-US" sz="3600" dirty="0" smtClean="0"/>
              <a:t>ある</a:t>
            </a:r>
            <a:r>
              <a:rPr lang="ja-JP" altLang="en-US" sz="3600" dirty="0"/>
              <a:t>処理を指定回数繰り返す時に用いる</a:t>
            </a:r>
            <a:endParaRPr lang="en-US" altLang="ja-JP" sz="3600" dirty="0"/>
          </a:p>
          <a:p>
            <a:pPr marL="0" indent="0">
              <a:buNone/>
            </a:pPr>
            <a:endParaRPr lang="en-US" altLang="ja-JP" sz="3600" dirty="0"/>
          </a:p>
          <a:p>
            <a:pPr marL="0" indent="0">
              <a:buNone/>
            </a:pPr>
            <a:r>
              <a:rPr lang="ja-JP" altLang="en-US" sz="3600" dirty="0" smtClean="0">
                <a:solidFill>
                  <a:srgbClr val="FF0000"/>
                </a:solidFill>
              </a:rPr>
              <a:t>初期</a:t>
            </a:r>
            <a:r>
              <a:rPr lang="ja-JP" altLang="en-US" sz="3600" dirty="0">
                <a:solidFill>
                  <a:srgbClr val="FF0000"/>
                </a:solidFill>
              </a:rPr>
              <a:t>設定</a:t>
            </a:r>
            <a:r>
              <a:rPr lang="ja-JP" altLang="en-US" sz="3600" dirty="0"/>
              <a:t>、</a:t>
            </a:r>
            <a:r>
              <a:rPr lang="ja-JP" altLang="en-US" sz="3600" dirty="0">
                <a:solidFill>
                  <a:srgbClr val="FF0000"/>
                </a:solidFill>
              </a:rPr>
              <a:t>条件式</a:t>
            </a:r>
            <a:r>
              <a:rPr lang="ja-JP" altLang="en-US" sz="3600" dirty="0"/>
              <a:t>、</a:t>
            </a:r>
            <a:r>
              <a:rPr lang="ja-JP" altLang="en-US" sz="3600" dirty="0">
                <a:solidFill>
                  <a:srgbClr val="FF0000"/>
                </a:solidFill>
              </a:rPr>
              <a:t>後処理</a:t>
            </a:r>
            <a:r>
              <a:rPr lang="ja-JP" altLang="en-US" sz="3600" dirty="0"/>
              <a:t>の３つの要素</a:t>
            </a:r>
            <a:r>
              <a:rPr lang="ja-JP" altLang="en-US" sz="3600" dirty="0" smtClean="0"/>
              <a:t>で構成</a:t>
            </a:r>
            <a:endParaRPr lang="en-US" altLang="ja-JP" sz="3600" dirty="0"/>
          </a:p>
          <a:p>
            <a:pPr marL="0" indent="0">
              <a:buNone/>
            </a:pPr>
            <a:endParaRPr lang="en-US" altLang="ja-JP" sz="3600" dirty="0"/>
          </a:p>
          <a:p>
            <a:pPr marL="0" indent="0">
              <a:buNone/>
            </a:pPr>
            <a:r>
              <a:rPr lang="ja-JP" altLang="en-US" sz="3600" dirty="0"/>
              <a:t>条件式</a:t>
            </a:r>
            <a:r>
              <a:rPr lang="ja-JP" altLang="en-US" sz="3600" dirty="0" smtClean="0"/>
              <a:t>が</a:t>
            </a:r>
            <a:r>
              <a:rPr lang="en-US" altLang="ja-JP" sz="3600" dirty="0" smtClean="0">
                <a:solidFill>
                  <a:srgbClr val="FF0000"/>
                </a:solidFill>
              </a:rPr>
              <a:t>True</a:t>
            </a:r>
            <a:r>
              <a:rPr lang="ja-JP" altLang="en-US" sz="3600" dirty="0" smtClean="0"/>
              <a:t>で</a:t>
            </a:r>
            <a:r>
              <a:rPr lang="ja-JP" altLang="en-US" sz="3600" dirty="0"/>
              <a:t>あるとき処理を繰り返す</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121</a:t>
            </a:fld>
            <a:endParaRPr kumimoji="1" lang="ja-JP" altLang="en-US"/>
          </a:p>
        </p:txBody>
      </p:sp>
    </p:spTree>
    <p:extLst>
      <p:ext uri="{BB962C8B-B14F-4D97-AF65-F5344CB8AC3E}">
        <p14:creationId xmlns:p14="http://schemas.microsoft.com/office/powerpoint/2010/main" val="2463159019"/>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for</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1093076" y="1114098"/>
            <a:ext cx="9727324" cy="5339254"/>
          </a:xfrm>
        </p:spPr>
        <p:txBody>
          <a:bodyPr>
            <a:normAutofit fontScale="92500" lnSpcReduction="20000"/>
          </a:bodyPr>
          <a:lstStyle/>
          <a:p>
            <a:pPr>
              <a:buNone/>
            </a:pPr>
            <a:endParaRPr lang="en-US" altLang="ja-JP" sz="4300" dirty="0">
              <a:solidFill>
                <a:srgbClr val="FF0000"/>
              </a:solidFill>
            </a:endParaRPr>
          </a:p>
          <a:p>
            <a:pPr>
              <a:buNone/>
            </a:pPr>
            <a:r>
              <a:rPr lang="en-US" altLang="ja-JP" sz="4300" dirty="0" smtClean="0">
                <a:solidFill>
                  <a:srgbClr val="FF0000"/>
                </a:solidFill>
              </a:rPr>
              <a:t>	for</a:t>
            </a:r>
            <a:r>
              <a:rPr lang="en-US" altLang="ja-JP" sz="4300" dirty="0" smtClean="0">
                <a:solidFill>
                  <a:schemeClr val="accent1">
                    <a:lumMod val="75000"/>
                  </a:schemeClr>
                </a:solidFill>
              </a:rPr>
              <a:t>(</a:t>
            </a:r>
            <a:r>
              <a:rPr lang="ja-JP" altLang="en-US" sz="4300" dirty="0" smtClean="0">
                <a:solidFill>
                  <a:schemeClr val="accent1">
                    <a:lumMod val="75000"/>
                  </a:schemeClr>
                </a:solidFill>
              </a:rPr>
              <a:t>初期設定； 条件式； 後処理</a:t>
            </a:r>
            <a:r>
              <a:rPr lang="en-US" altLang="ja-JP" sz="4300" dirty="0" smtClean="0">
                <a:solidFill>
                  <a:schemeClr val="accent1">
                    <a:lumMod val="75000"/>
                  </a:schemeClr>
                </a:solidFill>
              </a:rPr>
              <a:t>) </a:t>
            </a:r>
            <a:r>
              <a:rPr lang="en-US" altLang="ja-JP" sz="4300" dirty="0" smtClean="0"/>
              <a:t>{</a:t>
            </a:r>
          </a:p>
          <a:p>
            <a:pPr>
              <a:buNone/>
            </a:pPr>
            <a:endParaRPr lang="en-US" altLang="ja-JP" sz="4300" dirty="0" smtClean="0"/>
          </a:p>
          <a:p>
            <a:pPr>
              <a:buNone/>
            </a:pPr>
            <a:r>
              <a:rPr kumimoji="1" lang="en-US" altLang="ja-JP" sz="4300" dirty="0" smtClean="0"/>
              <a:t>			</a:t>
            </a:r>
            <a:r>
              <a:rPr kumimoji="1" lang="ja-JP" altLang="en-US" sz="4300" dirty="0" smtClean="0"/>
              <a:t>繰り返し行いたい</a:t>
            </a:r>
            <a:r>
              <a:rPr lang="ja-JP" altLang="en-US" sz="4300" dirty="0" smtClean="0"/>
              <a:t>処理</a:t>
            </a:r>
            <a:endParaRPr lang="en-US" altLang="ja-JP" sz="4300" dirty="0" smtClean="0"/>
          </a:p>
          <a:p>
            <a:pPr>
              <a:buNone/>
            </a:pPr>
            <a:endParaRPr kumimoji="1" lang="en-US" altLang="ja-JP" sz="4300" dirty="0" smtClean="0"/>
          </a:p>
          <a:p>
            <a:pPr>
              <a:buNone/>
            </a:pPr>
            <a:r>
              <a:rPr lang="en-US" altLang="ja-JP" sz="4300"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122</a:t>
            </a:fld>
            <a:endParaRPr kumimoji="1" lang="ja-JP" altLang="en-US"/>
          </a:p>
        </p:txBody>
      </p:sp>
    </p:spTree>
    <p:extLst>
      <p:ext uri="{BB962C8B-B14F-4D97-AF65-F5344CB8AC3E}">
        <p14:creationId xmlns:p14="http://schemas.microsoft.com/office/powerpoint/2010/main" val="14492791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5400" dirty="0"/>
              <a:t>for</a:t>
            </a:r>
            <a:r>
              <a:rPr lang="ja-JP" altLang="en-US" sz="5400" dirty="0"/>
              <a:t>文 フローチャート </a:t>
            </a:r>
            <a:r>
              <a:rPr lang="en-US" altLang="ja-JP" sz="5400" dirty="0"/>
              <a:t>(</a:t>
            </a:r>
            <a:r>
              <a:rPr lang="ja-JP" altLang="en-US" sz="5400" dirty="0"/>
              <a:t>例</a:t>
            </a:r>
            <a:r>
              <a:rPr lang="en-US" altLang="ja-JP" sz="5400"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123</a:t>
            </a:fld>
            <a:endParaRPr kumimoji="1" lang="ja-JP" altLang="en-US"/>
          </a:p>
        </p:txBody>
      </p:sp>
      <p:grpSp>
        <p:nvGrpSpPr>
          <p:cNvPr id="29" name="グループ化 28"/>
          <p:cNvGrpSpPr/>
          <p:nvPr/>
        </p:nvGrpSpPr>
        <p:grpSpPr>
          <a:xfrm>
            <a:off x="2856192" y="836713"/>
            <a:ext cx="6720278" cy="5946236"/>
            <a:chOff x="2856192" y="836713"/>
            <a:chExt cx="6720278" cy="5946236"/>
          </a:xfrm>
        </p:grpSpPr>
        <p:sp>
          <p:nvSpPr>
            <p:cNvPr id="23" name="正方形/長方形 22"/>
            <p:cNvSpPr/>
            <p:nvPr/>
          </p:nvSpPr>
          <p:spPr>
            <a:xfrm>
              <a:off x="6213159" y="5947060"/>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5980567" y="1570506"/>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5970843" y="3758783"/>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5970843" y="4686084"/>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5970843" y="5886076"/>
              <a:ext cx="484632" cy="490342"/>
            </a:xfrm>
            <a:prstGeom prst="downArrow">
              <a:avLst>
                <a:gd name="adj1" fmla="val 50000"/>
                <a:gd name="adj2" fmla="val 32650"/>
              </a:avLst>
            </a:prstGeom>
            <a:solidFill>
              <a:srgbClr val="62B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5183894" y="4221088"/>
              <a:ext cx="2064235"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繰り返す処理</a:t>
              </a:r>
              <a:endParaRPr lang="en-US" altLang="ja-JP" sz="2400" dirty="0">
                <a:latin typeface="UD デジタル 教科書体 NK-R" panose="02020400000000000000" pitchFamily="18" charset="-128"/>
                <a:ea typeface="UD デジタル 教科書体 NK-R" panose="02020400000000000000" pitchFamily="18" charset="-128"/>
              </a:endParaRPr>
            </a:p>
          </p:txBody>
        </p:sp>
        <p:sp>
          <p:nvSpPr>
            <p:cNvPr id="6" name="ひし形 5"/>
            <p:cNvSpPr/>
            <p:nvPr/>
          </p:nvSpPr>
          <p:spPr>
            <a:xfrm>
              <a:off x="4172634" y="2060848"/>
              <a:ext cx="4100498" cy="1797120"/>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条件式</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が</a:t>
              </a:r>
              <a:r>
                <a:rPr lang="en-US" altLang="ja-JP" sz="2400" dirty="0">
                  <a:latin typeface="UD デジタル 教科書体 NK-R" panose="02020400000000000000" pitchFamily="18" charset="-128"/>
                  <a:ea typeface="UD デジタル 教科書体 NK-R" panose="02020400000000000000" pitchFamily="18" charset="-128"/>
                </a:rPr>
                <a:t>5</a:t>
              </a:r>
            </a:p>
            <a:p>
              <a:pPr algn="ctr"/>
              <a:r>
                <a:rPr lang="ja-JP" altLang="en-US" sz="2400" dirty="0">
                  <a:latin typeface="UD デジタル 教科書体 NK-R" panose="02020400000000000000" pitchFamily="18" charset="-128"/>
                  <a:ea typeface="UD デジタル 教科書体 NK-R" panose="02020400000000000000" pitchFamily="18" charset="-128"/>
                </a:rPr>
                <a:t>より</a:t>
              </a:r>
              <a:r>
                <a:rPr lang="ja-JP" altLang="en-US" sz="2400" dirty="0" smtClean="0">
                  <a:latin typeface="UD デジタル 教科書体 NK-R" panose="02020400000000000000" pitchFamily="18" charset="-128"/>
                  <a:ea typeface="UD デジタル 教科書体 NK-R" panose="02020400000000000000" pitchFamily="18" charset="-128"/>
                </a:rPr>
                <a:t>小さい</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7" name="正方形/長方形 6"/>
            <p:cNvSpPr/>
            <p:nvPr/>
          </p:nvSpPr>
          <p:spPr>
            <a:xfrm>
              <a:off x="5183893" y="836713"/>
              <a:ext cx="2058533"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初期設定</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 0</a:t>
              </a:r>
            </a:p>
          </p:txBody>
        </p:sp>
        <p:sp>
          <p:nvSpPr>
            <p:cNvPr id="8" name="正方形/長方形 7"/>
            <p:cNvSpPr/>
            <p:nvPr/>
          </p:nvSpPr>
          <p:spPr>
            <a:xfrm>
              <a:off x="5183893" y="6376418"/>
              <a:ext cx="2058533" cy="4065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次の処理へ</a:t>
              </a:r>
            </a:p>
          </p:txBody>
        </p:sp>
        <p:sp>
          <p:nvSpPr>
            <p:cNvPr id="9" name="正方形/長方形 8"/>
            <p:cNvSpPr/>
            <p:nvPr/>
          </p:nvSpPr>
          <p:spPr>
            <a:xfrm>
              <a:off x="5183893" y="5157193"/>
              <a:ext cx="2064235"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後処理</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を</a:t>
              </a:r>
              <a:r>
                <a:rPr lang="en-US" altLang="ja-JP" sz="2400" dirty="0">
                  <a:latin typeface="UD デジタル 教科書体 NK-R" panose="02020400000000000000" pitchFamily="18" charset="-128"/>
                  <a:ea typeface="UD デジタル 教科書体 NK-R" panose="02020400000000000000" pitchFamily="18" charset="-128"/>
                </a:rPr>
                <a:t>+1</a:t>
              </a:r>
            </a:p>
          </p:txBody>
        </p:sp>
        <p:sp>
          <p:nvSpPr>
            <p:cNvPr id="14" name="テキスト ボックス 13"/>
            <p:cNvSpPr txBox="1"/>
            <p:nvPr/>
          </p:nvSpPr>
          <p:spPr>
            <a:xfrm>
              <a:off x="6456041" y="3655862"/>
              <a:ext cx="1229273" cy="584775"/>
            </a:xfrm>
            <a:prstGeom prst="rect">
              <a:avLst/>
            </a:prstGeom>
            <a:noFill/>
          </p:spPr>
          <p:txBody>
            <a:bodyPr wrap="square" rtlCol="0">
              <a:spAutoFit/>
            </a:bodyPr>
            <a:lstStyle/>
            <a:p>
              <a:r>
                <a:rPr lang="en-US" altLang="ja-JP" sz="3200" dirty="0" smtClean="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5" name="テキスト ボックス 14"/>
            <p:cNvSpPr txBox="1"/>
            <p:nvPr/>
          </p:nvSpPr>
          <p:spPr>
            <a:xfrm>
              <a:off x="2856192" y="2533825"/>
              <a:ext cx="1288233" cy="584775"/>
            </a:xfrm>
            <a:prstGeom prst="rect">
              <a:avLst/>
            </a:prstGeom>
            <a:noFill/>
          </p:spPr>
          <p:txBody>
            <a:bodyPr wrap="square" rtlCol="0">
              <a:spAutoFit/>
            </a:bodyPr>
            <a:lstStyle/>
            <a:p>
              <a:r>
                <a:rPr lang="en-US" altLang="ja-JP" sz="32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24" name="屈折矢印 23"/>
            <p:cNvSpPr/>
            <p:nvPr/>
          </p:nvSpPr>
          <p:spPr>
            <a:xfrm rot="16200000">
              <a:off x="7222125" y="3773186"/>
              <a:ext cx="3405352" cy="1303338"/>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rot="5400000">
              <a:off x="2597234" y="44365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10800000">
              <a:off x="4088521" y="5950895"/>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p:cNvSpPr/>
            <p:nvPr/>
          </p:nvSpPr>
          <p:spPr>
            <a:xfrm rot="10800000">
              <a:off x="5384799" y="5994400"/>
              <a:ext cx="348827" cy="38201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3711002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試しにやって</a:t>
            </a:r>
            <a:r>
              <a:rPr lang="ja-JP" altLang="en-US" dirty="0" smtClean="0"/>
              <a:t>みよう</a:t>
            </a:r>
            <a:endParaRPr kumimoji="1" lang="ja-JP" altLang="en-US" dirty="0"/>
          </a:p>
        </p:txBody>
      </p:sp>
      <p:sp>
        <p:nvSpPr>
          <p:cNvPr id="3" name="コンテンツ プレースホルダー 2"/>
          <p:cNvSpPr>
            <a:spLocks noGrp="1"/>
          </p:cNvSpPr>
          <p:nvPr>
            <p:ph idx="1"/>
          </p:nvPr>
        </p:nvSpPr>
        <p:spPr>
          <a:xfrm>
            <a:off x="1440864" y="4972338"/>
            <a:ext cx="10178322" cy="1213000"/>
          </a:xfrm>
        </p:spPr>
        <p:txBody>
          <a:bodyPr>
            <a:normAutofit lnSpcReduction="10000"/>
          </a:bodyPr>
          <a:lstStyle/>
          <a:p>
            <a:pPr marL="0" indent="0">
              <a:buNone/>
            </a:pPr>
            <a:r>
              <a:rPr lang="en-US" altLang="ja-JP" dirty="0" smtClean="0"/>
              <a:t>10_forTest.html </a:t>
            </a:r>
            <a:r>
              <a:rPr lang="ja-JP" altLang="en-US" dirty="0" smtClean="0"/>
              <a:t>と </a:t>
            </a:r>
            <a:r>
              <a:rPr lang="en-US" altLang="ja-JP" dirty="0" smtClean="0"/>
              <a:t>11_forTest.php</a:t>
            </a:r>
            <a:r>
              <a:rPr lang="ja-JP" altLang="en-US" dirty="0" smtClean="0"/>
              <a:t>を</a:t>
            </a:r>
            <a:r>
              <a:rPr lang="en-US" altLang="ja-JP" dirty="0" smtClean="0"/>
              <a:t/>
            </a:r>
            <a:br>
              <a:rPr lang="en-US" altLang="ja-JP" dirty="0" smtClean="0"/>
            </a:br>
            <a:r>
              <a:rPr lang="ja-JP" altLang="en-US" dirty="0" smtClean="0"/>
              <a:t>作成</a:t>
            </a:r>
            <a:r>
              <a:rPr lang="ja-JP" altLang="en-US" dirty="0"/>
              <a:t>し上図のコード</a:t>
            </a:r>
            <a:r>
              <a:rPr lang="ja-JP" altLang="en-US" dirty="0" smtClean="0"/>
              <a:t>を入力</a:t>
            </a:r>
            <a:r>
              <a:rPr lang="ja-JP" altLang="en-US" dirty="0"/>
              <a:t>しましょう。</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124</a:t>
            </a:fld>
            <a:endParaRPr kumimoji="1" lang="ja-JP" altLang="en-US"/>
          </a:p>
        </p:txBody>
      </p:sp>
      <p:pic>
        <p:nvPicPr>
          <p:cNvPr id="6" name="図 5"/>
          <p:cNvPicPr>
            <a:picLocks noChangeAspect="1"/>
          </p:cNvPicPr>
          <p:nvPr/>
        </p:nvPicPr>
        <p:blipFill>
          <a:blip r:embed="rId2"/>
          <a:stretch>
            <a:fillRect/>
          </a:stretch>
        </p:blipFill>
        <p:spPr>
          <a:xfrm>
            <a:off x="7038256" y="874914"/>
            <a:ext cx="5153744" cy="3038899"/>
          </a:xfrm>
          <a:prstGeom prst="rect">
            <a:avLst/>
          </a:prstGeom>
        </p:spPr>
      </p:pic>
      <p:pic>
        <p:nvPicPr>
          <p:cNvPr id="8" name="図 7"/>
          <p:cNvPicPr>
            <a:picLocks noChangeAspect="1"/>
          </p:cNvPicPr>
          <p:nvPr/>
        </p:nvPicPr>
        <p:blipFill>
          <a:blip r:embed="rId3"/>
          <a:stretch>
            <a:fillRect/>
          </a:stretch>
        </p:blipFill>
        <p:spPr>
          <a:xfrm>
            <a:off x="0" y="874914"/>
            <a:ext cx="6944694" cy="2724530"/>
          </a:xfrm>
          <a:prstGeom prst="rect">
            <a:avLst/>
          </a:prstGeom>
        </p:spPr>
      </p:pic>
    </p:spTree>
    <p:extLst>
      <p:ext uri="{BB962C8B-B14F-4D97-AF65-F5344CB8AC3E}">
        <p14:creationId xmlns:p14="http://schemas.microsoft.com/office/powerpoint/2010/main" val="39617043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125</a:t>
            </a:fld>
            <a:endParaRPr kumimoji="1" lang="ja-JP" altLang="en-US"/>
          </a:p>
        </p:txBody>
      </p:sp>
      <p:sp>
        <p:nvSpPr>
          <p:cNvPr id="5" name="コンテンツ プレースホルダ 2"/>
          <p:cNvSpPr>
            <a:spLocks noGrp="1"/>
          </p:cNvSpPr>
          <p:nvPr>
            <p:ph idx="1"/>
          </p:nvPr>
        </p:nvSpPr>
        <p:spPr>
          <a:xfrm>
            <a:off x="546539" y="1469570"/>
            <a:ext cx="11242690" cy="4816949"/>
          </a:xfrm>
        </p:spPr>
        <p:txBody>
          <a:bodyPr>
            <a:normAutofit/>
          </a:bodyPr>
          <a:lstStyle/>
          <a:p>
            <a:pPr marL="0" indent="0">
              <a:buNone/>
            </a:pPr>
            <a:r>
              <a:rPr lang="en-US" altLang="ja-JP" dirty="0" smtClean="0">
                <a:solidFill>
                  <a:srgbClr val="FF0000"/>
                </a:solidFill>
              </a:rPr>
              <a:t>for</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繰返し処理に用いる制御文。繰返し</a:t>
            </a:r>
            <a:r>
              <a:rPr lang="en-US" altLang="ja-JP" dirty="0" smtClean="0"/>
              <a:t/>
            </a:r>
            <a:br>
              <a:rPr lang="en-US" altLang="ja-JP" dirty="0" smtClean="0"/>
            </a:br>
            <a:r>
              <a:rPr lang="en-US" altLang="ja-JP" dirty="0" smtClean="0"/>
              <a:t>				</a:t>
            </a:r>
            <a:r>
              <a:rPr lang="ja-JP" altLang="en-US" dirty="0" smtClean="0"/>
              <a:t>回数が決まっているものに使用する</a:t>
            </a:r>
            <a:r>
              <a:rPr lang="ja-JP" altLang="en-US" dirty="0"/>
              <a:t>。</a:t>
            </a:r>
            <a:endParaRPr lang="en-US" altLang="ja-JP" dirty="0" smtClean="0"/>
          </a:p>
          <a:p>
            <a:pPr marL="0" indent="0">
              <a:buNone/>
            </a:pPr>
            <a:r>
              <a:rPr lang="ja-JP" altLang="en-US" dirty="0" smtClean="0">
                <a:solidFill>
                  <a:srgbClr val="FF0000"/>
                </a:solidFill>
              </a:rPr>
              <a:t>初期設定</a:t>
            </a:r>
            <a:r>
              <a:rPr lang="en-US" altLang="ja-JP" dirty="0" smtClean="0">
                <a:solidFill>
                  <a:srgbClr val="FF0000"/>
                </a:solidFill>
              </a:rPr>
              <a:t>	</a:t>
            </a:r>
            <a:r>
              <a:rPr lang="ja-JP" altLang="en-US" dirty="0" smtClean="0"/>
              <a:t>➡</a:t>
            </a:r>
            <a:r>
              <a:rPr lang="en-US" altLang="ja-JP" dirty="0" smtClean="0"/>
              <a:t>	for</a:t>
            </a:r>
            <a:r>
              <a:rPr lang="ja-JP" altLang="en-US" dirty="0" smtClean="0"/>
              <a:t>文の繰返し回数をカウントする</a:t>
            </a:r>
            <a:r>
              <a:rPr lang="en-US" altLang="ja-JP" dirty="0" smtClean="0"/>
              <a:t/>
            </a:r>
            <a:br>
              <a:rPr lang="en-US" altLang="ja-JP" dirty="0" smtClean="0"/>
            </a:br>
            <a:r>
              <a:rPr lang="en-US" altLang="ja-JP" dirty="0" smtClean="0"/>
              <a:t>				</a:t>
            </a:r>
            <a:r>
              <a:rPr lang="ja-JP" altLang="en-US" dirty="0" smtClean="0"/>
              <a:t>変数を初期化する部分</a:t>
            </a:r>
            <a:endParaRPr lang="en-US" altLang="ja-JP" dirty="0" smtClean="0"/>
          </a:p>
          <a:p>
            <a:pPr marL="0" indent="0">
              <a:buNone/>
            </a:pPr>
            <a:r>
              <a:rPr lang="ja-JP" altLang="en-US" dirty="0" smtClean="0">
                <a:solidFill>
                  <a:srgbClr val="FF0000"/>
                </a:solidFill>
              </a:rPr>
              <a:t>条件式</a:t>
            </a:r>
            <a:r>
              <a:rPr lang="en-US" altLang="ja-JP" dirty="0" smtClean="0">
                <a:solidFill>
                  <a:srgbClr val="FF0000"/>
                </a:solidFill>
              </a:rPr>
              <a:t>		</a:t>
            </a:r>
            <a:r>
              <a:rPr lang="ja-JP" altLang="en-US" dirty="0" smtClean="0"/>
              <a:t>➡</a:t>
            </a:r>
            <a:r>
              <a:rPr lang="en-US" altLang="ja-JP" dirty="0" smtClean="0"/>
              <a:t>	for</a:t>
            </a:r>
            <a:r>
              <a:rPr lang="ja-JP" altLang="en-US" dirty="0" smtClean="0"/>
              <a:t>文が繰返す条件。</a:t>
            </a:r>
            <a:r>
              <a:rPr lang="en-US" altLang="ja-JP" dirty="0" smtClean="0"/>
              <a:t>True</a:t>
            </a:r>
            <a:r>
              <a:rPr lang="ja-JP" altLang="en-US" dirty="0" smtClean="0"/>
              <a:t>で繰返し。</a:t>
            </a:r>
            <a:endParaRPr lang="en-US" altLang="ja-JP" dirty="0" smtClean="0"/>
          </a:p>
          <a:p>
            <a:pPr marL="0" indent="0">
              <a:buNone/>
            </a:pPr>
            <a:r>
              <a:rPr lang="ja-JP" altLang="en-US" dirty="0" smtClean="0">
                <a:solidFill>
                  <a:srgbClr val="FF0000"/>
                </a:solidFill>
              </a:rPr>
              <a:t>後処理</a:t>
            </a:r>
            <a:r>
              <a:rPr lang="en-US" altLang="ja-JP" dirty="0" smtClean="0">
                <a:solidFill>
                  <a:srgbClr val="FF0000"/>
                </a:solidFill>
              </a:rPr>
              <a:t>		</a:t>
            </a:r>
            <a:r>
              <a:rPr lang="ja-JP" altLang="en-US" dirty="0" smtClean="0"/>
              <a:t>➡</a:t>
            </a:r>
            <a:r>
              <a:rPr lang="en-US" altLang="ja-JP" dirty="0" smtClean="0"/>
              <a:t>	for</a:t>
            </a:r>
            <a:r>
              <a:rPr lang="ja-JP" altLang="en-US" dirty="0" smtClean="0"/>
              <a:t>文が繰返すたびに行われる処理。</a:t>
            </a:r>
            <a:endParaRPr lang="en-US" altLang="ja-JP" dirty="0"/>
          </a:p>
        </p:txBody>
      </p:sp>
    </p:spTree>
    <p:extLst>
      <p:ext uri="{BB962C8B-B14F-4D97-AF65-F5344CB8AC3E}">
        <p14:creationId xmlns:p14="http://schemas.microsoft.com/office/powerpoint/2010/main" val="340708850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
            </a:r>
            <a:br>
              <a:rPr kumimoji="1" lang="en-US" altLang="ja-JP" dirty="0" smtClean="0"/>
            </a:br>
            <a:r>
              <a:rPr kumimoji="1" lang="en-US" altLang="ja-JP" dirty="0" smtClean="0"/>
              <a:t>for</a:t>
            </a:r>
            <a:r>
              <a:rPr kumimoji="1" lang="ja-JP" altLang="en-US" dirty="0" smtClean="0"/>
              <a:t>文の後処理</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126</a:t>
            </a:fld>
            <a:endParaRPr kumimoji="1" lang="ja-JP" altLang="en-US" dirty="0"/>
          </a:p>
        </p:txBody>
      </p:sp>
    </p:spTree>
    <p:extLst>
      <p:ext uri="{BB962C8B-B14F-4D97-AF65-F5344CB8AC3E}">
        <p14:creationId xmlns:p14="http://schemas.microsoft.com/office/powerpoint/2010/main" val="168297144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インクリメント演算子</a:t>
            </a:r>
          </a:p>
        </p:txBody>
      </p:sp>
      <p:sp>
        <p:nvSpPr>
          <p:cNvPr id="3" name="コンテンツ プレースホルダ 2"/>
          <p:cNvSpPr>
            <a:spLocks noGrp="1"/>
          </p:cNvSpPr>
          <p:nvPr>
            <p:ph idx="1"/>
          </p:nvPr>
        </p:nvSpPr>
        <p:spPr>
          <a:xfrm>
            <a:off x="533400" y="1825625"/>
            <a:ext cx="10820400" cy="4351338"/>
          </a:xfrm>
        </p:spPr>
        <p:txBody>
          <a:bodyPr/>
          <a:lstStyle/>
          <a:p>
            <a:pPr marL="0" indent="0">
              <a:buNone/>
            </a:pPr>
            <a:r>
              <a:rPr lang="ja-JP" altLang="en-US" dirty="0" smtClean="0"/>
              <a:t>変数名</a:t>
            </a:r>
            <a:r>
              <a:rPr lang="en-US" altLang="ja-JP" dirty="0" smtClean="0">
                <a:solidFill>
                  <a:srgbClr val="FF0000"/>
                </a:solidFill>
              </a:rPr>
              <a:t>++</a:t>
            </a:r>
            <a:r>
              <a:rPr lang="en-US" altLang="ja-JP" dirty="0" smtClean="0">
                <a:solidFill>
                  <a:schemeClr val="accent3">
                    <a:lumMod val="75000"/>
                  </a:schemeClr>
                </a:solidFill>
              </a:rPr>
              <a:t> </a:t>
            </a:r>
            <a:r>
              <a:rPr lang="en-US" altLang="ja-JP" dirty="0" smtClean="0"/>
              <a:t>;</a:t>
            </a:r>
            <a:r>
              <a:rPr lang="en-US" altLang="ja-JP" dirty="0" smtClean="0">
                <a:solidFill>
                  <a:schemeClr val="accent3">
                    <a:lumMod val="75000"/>
                  </a:schemeClr>
                </a:solidFill>
              </a:rPr>
              <a:t> 	//</a:t>
            </a:r>
            <a:r>
              <a:rPr lang="ja-JP" altLang="en-US" dirty="0" smtClean="0">
                <a:solidFill>
                  <a:schemeClr val="accent3">
                    <a:lumMod val="75000"/>
                  </a:schemeClr>
                </a:solidFill>
              </a:rPr>
              <a:t>後置インクリメント</a:t>
            </a:r>
            <a:endParaRPr lang="en-US" altLang="ja-JP" dirty="0" smtClean="0">
              <a:solidFill>
                <a:schemeClr val="accent3">
                  <a:lumMod val="75000"/>
                </a:schemeClr>
              </a:solidFill>
            </a:endParaRPr>
          </a:p>
          <a:p>
            <a:pPr marL="0" indent="0">
              <a:buNone/>
            </a:pPr>
            <a:r>
              <a:rPr lang="en-US" altLang="ja-JP" dirty="0" smtClean="0">
                <a:solidFill>
                  <a:srgbClr val="FF0000"/>
                </a:solidFill>
              </a:rPr>
              <a:t>++</a:t>
            </a:r>
            <a:r>
              <a:rPr lang="ja-JP" altLang="en-US" dirty="0" smtClean="0"/>
              <a:t>変数名</a:t>
            </a:r>
            <a:r>
              <a:rPr lang="en-US" altLang="ja-JP" dirty="0" smtClean="0"/>
              <a:t>;</a:t>
            </a:r>
            <a:r>
              <a:rPr lang="ja-JP" altLang="en-US" dirty="0">
                <a:solidFill>
                  <a:schemeClr val="accent3">
                    <a:lumMod val="75000"/>
                  </a:schemeClr>
                </a:solidFill>
              </a:rPr>
              <a:t>　</a:t>
            </a:r>
            <a:r>
              <a:rPr lang="en-US" altLang="ja-JP" dirty="0" smtClean="0">
                <a:solidFill>
                  <a:schemeClr val="accent3">
                    <a:lumMod val="75000"/>
                  </a:schemeClr>
                </a:solidFill>
              </a:rPr>
              <a:t>	//</a:t>
            </a:r>
            <a:r>
              <a:rPr lang="ja-JP" altLang="en-US" dirty="0" smtClean="0">
                <a:solidFill>
                  <a:schemeClr val="accent3">
                    <a:lumMod val="75000"/>
                  </a:schemeClr>
                </a:solidFill>
              </a:rPr>
              <a:t>前置インクリメント</a:t>
            </a:r>
            <a:endParaRPr lang="en-US" altLang="ja-JP" dirty="0"/>
          </a:p>
          <a:p>
            <a:pPr marL="0" indent="0">
              <a:buNone/>
            </a:pPr>
            <a:endParaRPr lang="en-US" altLang="ja-JP" dirty="0" smtClean="0">
              <a:solidFill>
                <a:schemeClr val="accent3">
                  <a:lumMod val="75000"/>
                </a:schemeClr>
              </a:solidFill>
            </a:endParaRPr>
          </a:p>
          <a:p>
            <a:pPr marL="0" indent="0">
              <a:buNone/>
            </a:pPr>
            <a:r>
              <a:rPr lang="ja-JP" altLang="en-US" dirty="0" smtClean="0"/>
              <a:t>変数名 </a:t>
            </a:r>
            <a:r>
              <a:rPr lang="en-US" altLang="ja-JP" dirty="0" smtClean="0"/>
              <a:t>= </a:t>
            </a:r>
            <a:r>
              <a:rPr lang="ja-JP" altLang="en-US" dirty="0" smtClean="0"/>
              <a:t>変数名 </a:t>
            </a:r>
            <a:r>
              <a:rPr lang="en-US" altLang="ja-JP" dirty="0" smtClean="0"/>
              <a:t>+ 1; </a:t>
            </a:r>
            <a:r>
              <a:rPr lang="ja-JP" altLang="en-US" dirty="0" smtClean="0"/>
              <a:t>　と同様の動作。</a:t>
            </a:r>
            <a:endParaRPr lang="en-US" altLang="ja-JP" dirty="0"/>
          </a:p>
          <a:p>
            <a:pPr marL="0" indent="0">
              <a:buNone/>
            </a:pPr>
            <a:r>
              <a:rPr lang="ja-JP" altLang="en-US" dirty="0" smtClean="0"/>
              <a:t>カウントを</a:t>
            </a:r>
            <a:r>
              <a:rPr lang="en-US" altLang="ja-JP" dirty="0" smtClean="0"/>
              <a:t>1</a:t>
            </a:r>
            <a:r>
              <a:rPr lang="ja-JP" altLang="en-US" dirty="0" err="1" smtClean="0"/>
              <a:t>ずつ</a:t>
            </a:r>
            <a:r>
              <a:rPr lang="ja-JP" altLang="en-US" dirty="0" smtClean="0"/>
              <a:t>増やしていく際によく使う</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127</a:t>
            </a:fld>
            <a:endParaRPr kumimoji="1" lang="ja-JP" altLang="en-US"/>
          </a:p>
        </p:txBody>
      </p:sp>
    </p:spTree>
    <p:extLst>
      <p:ext uri="{BB962C8B-B14F-4D97-AF65-F5344CB8AC3E}">
        <p14:creationId xmlns:p14="http://schemas.microsoft.com/office/powerpoint/2010/main" val="39779241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デクリメント</a:t>
            </a:r>
            <a:r>
              <a:rPr lang="ja-JP" altLang="en-US" dirty="0"/>
              <a:t>演算子</a:t>
            </a:r>
            <a:endParaRPr kumimoji="1" lang="ja-JP" altLang="en-US" dirty="0"/>
          </a:p>
        </p:txBody>
      </p:sp>
      <p:sp>
        <p:nvSpPr>
          <p:cNvPr id="5" name="コンテンツ プレースホルダ 2"/>
          <p:cNvSpPr>
            <a:spLocks noGrp="1"/>
          </p:cNvSpPr>
          <p:nvPr>
            <p:ph idx="1"/>
          </p:nvPr>
        </p:nvSpPr>
        <p:spPr>
          <a:xfrm>
            <a:off x="533400" y="1825625"/>
            <a:ext cx="10820400" cy="4351338"/>
          </a:xfrm>
        </p:spPr>
        <p:txBody>
          <a:bodyPr/>
          <a:lstStyle/>
          <a:p>
            <a:pPr marL="0" indent="0">
              <a:buNone/>
            </a:pPr>
            <a:r>
              <a:rPr lang="ja-JP" altLang="en-US" dirty="0" smtClean="0"/>
              <a:t>変数名</a:t>
            </a:r>
            <a:r>
              <a:rPr lang="en-US" altLang="ja-JP" dirty="0">
                <a:solidFill>
                  <a:srgbClr val="FF0000"/>
                </a:solidFill>
              </a:rPr>
              <a:t>--</a:t>
            </a:r>
            <a:r>
              <a:rPr lang="en-US" altLang="ja-JP" dirty="0" smtClean="0">
                <a:solidFill>
                  <a:schemeClr val="accent3">
                    <a:lumMod val="75000"/>
                  </a:schemeClr>
                </a:solidFill>
              </a:rPr>
              <a:t> </a:t>
            </a:r>
            <a:r>
              <a:rPr lang="en-US" altLang="ja-JP" dirty="0" smtClean="0"/>
              <a:t>;</a:t>
            </a:r>
            <a:r>
              <a:rPr lang="en-US" altLang="ja-JP" dirty="0" smtClean="0">
                <a:solidFill>
                  <a:schemeClr val="accent3">
                    <a:lumMod val="75000"/>
                  </a:schemeClr>
                </a:solidFill>
              </a:rPr>
              <a:t> 	//</a:t>
            </a:r>
            <a:r>
              <a:rPr lang="ja-JP" altLang="en-US" dirty="0" smtClean="0">
                <a:solidFill>
                  <a:schemeClr val="accent3">
                    <a:lumMod val="75000"/>
                  </a:schemeClr>
                </a:solidFill>
              </a:rPr>
              <a:t>後置デクリメント</a:t>
            </a:r>
            <a:endParaRPr lang="en-US" altLang="ja-JP" dirty="0" smtClean="0">
              <a:solidFill>
                <a:schemeClr val="accent3">
                  <a:lumMod val="75000"/>
                </a:schemeClr>
              </a:solidFill>
            </a:endParaRPr>
          </a:p>
          <a:p>
            <a:pPr marL="0" indent="0">
              <a:buNone/>
            </a:pPr>
            <a:r>
              <a:rPr lang="en-US" altLang="ja-JP" dirty="0">
                <a:solidFill>
                  <a:srgbClr val="FF0000"/>
                </a:solidFill>
              </a:rPr>
              <a:t>--</a:t>
            </a:r>
            <a:r>
              <a:rPr lang="ja-JP" altLang="en-US" dirty="0" smtClean="0"/>
              <a:t>変数名</a:t>
            </a:r>
            <a:r>
              <a:rPr lang="en-US" altLang="ja-JP" dirty="0" smtClean="0"/>
              <a:t>;</a:t>
            </a:r>
            <a:r>
              <a:rPr lang="ja-JP" altLang="en-US" dirty="0">
                <a:solidFill>
                  <a:schemeClr val="accent3">
                    <a:lumMod val="75000"/>
                  </a:schemeClr>
                </a:solidFill>
              </a:rPr>
              <a:t>　</a:t>
            </a:r>
            <a:r>
              <a:rPr lang="en-US" altLang="ja-JP" dirty="0" smtClean="0">
                <a:solidFill>
                  <a:schemeClr val="accent3">
                    <a:lumMod val="75000"/>
                  </a:schemeClr>
                </a:solidFill>
              </a:rPr>
              <a:t>	//</a:t>
            </a:r>
            <a:r>
              <a:rPr lang="ja-JP" altLang="en-US" dirty="0" smtClean="0">
                <a:solidFill>
                  <a:schemeClr val="accent3">
                    <a:lumMod val="75000"/>
                  </a:schemeClr>
                </a:solidFill>
              </a:rPr>
              <a:t>前置デクリメント</a:t>
            </a:r>
            <a:endParaRPr lang="en-US" altLang="ja-JP" dirty="0"/>
          </a:p>
          <a:p>
            <a:pPr marL="0" indent="0">
              <a:buNone/>
            </a:pPr>
            <a:endParaRPr lang="en-US" altLang="ja-JP" dirty="0" smtClean="0">
              <a:solidFill>
                <a:schemeClr val="accent3">
                  <a:lumMod val="75000"/>
                </a:schemeClr>
              </a:solidFill>
            </a:endParaRPr>
          </a:p>
          <a:p>
            <a:pPr marL="0" indent="0">
              <a:buNone/>
            </a:pPr>
            <a:r>
              <a:rPr lang="ja-JP" altLang="en-US" dirty="0" smtClean="0"/>
              <a:t>変数名 </a:t>
            </a:r>
            <a:r>
              <a:rPr lang="en-US" altLang="ja-JP" dirty="0" smtClean="0"/>
              <a:t>= </a:t>
            </a:r>
            <a:r>
              <a:rPr lang="ja-JP" altLang="en-US" dirty="0" smtClean="0"/>
              <a:t>変数名 </a:t>
            </a:r>
            <a:r>
              <a:rPr lang="en-US" altLang="ja-JP" dirty="0" smtClean="0"/>
              <a:t>- 1; </a:t>
            </a:r>
            <a:r>
              <a:rPr lang="ja-JP" altLang="en-US" dirty="0" smtClean="0"/>
              <a:t>　　と同様の動作。</a:t>
            </a:r>
            <a:endParaRPr lang="en-US" altLang="ja-JP" dirty="0"/>
          </a:p>
          <a:p>
            <a:pPr marL="0" indent="0">
              <a:buNone/>
            </a:pPr>
            <a:r>
              <a:rPr lang="ja-JP" altLang="en-US" dirty="0" smtClean="0"/>
              <a:t>カウントを</a:t>
            </a:r>
            <a:r>
              <a:rPr lang="en-US" altLang="ja-JP" dirty="0" smtClean="0"/>
              <a:t>1</a:t>
            </a:r>
            <a:r>
              <a:rPr lang="ja-JP" altLang="en-US" dirty="0" err="1" smtClean="0"/>
              <a:t>ずつ</a:t>
            </a:r>
            <a:r>
              <a:rPr lang="ja-JP" altLang="en-US" dirty="0" smtClean="0"/>
              <a:t>減らしていく際によく使う</a:t>
            </a:r>
            <a:endParaRPr lang="en-US" altLang="ja-JP"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128</a:t>
            </a:fld>
            <a:endParaRPr kumimoji="1" lang="ja-JP" altLang="en-US"/>
          </a:p>
        </p:txBody>
      </p:sp>
    </p:spTree>
    <p:extLst>
      <p:ext uri="{BB962C8B-B14F-4D97-AF65-F5344CB8AC3E}">
        <p14:creationId xmlns:p14="http://schemas.microsoft.com/office/powerpoint/2010/main" val="11045799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前置と後置</a:t>
            </a:r>
            <a:endParaRPr kumimoji="1" lang="ja-JP" altLang="en-US" dirty="0"/>
          </a:p>
        </p:txBody>
      </p:sp>
      <p:sp>
        <p:nvSpPr>
          <p:cNvPr id="3" name="コンテンツ プレースホルダ 2"/>
          <p:cNvSpPr>
            <a:spLocks noGrp="1"/>
          </p:cNvSpPr>
          <p:nvPr>
            <p:ph idx="1"/>
          </p:nvPr>
        </p:nvSpPr>
        <p:spPr>
          <a:xfrm>
            <a:off x="838200" y="1611086"/>
            <a:ext cx="10515600" cy="4745264"/>
          </a:xfrm>
        </p:spPr>
        <p:txBody>
          <a:bodyPr>
            <a:normAutofit lnSpcReduction="10000"/>
          </a:bodyPr>
          <a:lstStyle/>
          <a:p>
            <a:pPr marL="0" indent="0">
              <a:buNone/>
            </a:pPr>
            <a:r>
              <a:rPr kumimoji="1" lang="en-US" altLang="ja-JP" dirty="0" smtClean="0"/>
              <a:t>++$</a:t>
            </a:r>
            <a:r>
              <a:rPr kumimoji="1" lang="en-US" altLang="ja-JP" dirty="0" err="1" smtClean="0"/>
              <a:t>i</a:t>
            </a:r>
            <a:r>
              <a:rPr kumimoji="1" lang="en-US" altLang="ja-JP" dirty="0" smtClean="0"/>
              <a:t>; </a:t>
            </a:r>
            <a:r>
              <a:rPr lang="ja-JP" altLang="en-US" dirty="0"/>
              <a:t>　</a:t>
            </a:r>
            <a:r>
              <a:rPr lang="en-US" altLang="ja-JP" dirty="0" smtClean="0"/>
              <a:t>--$</a:t>
            </a:r>
            <a:r>
              <a:rPr lang="en-US" altLang="ja-JP" dirty="0" err="1" smtClean="0"/>
              <a:t>i</a:t>
            </a:r>
            <a:r>
              <a:rPr lang="en-US" altLang="ja-JP" dirty="0" smtClean="0"/>
              <a:t>;</a:t>
            </a:r>
          </a:p>
          <a:p>
            <a:pPr marL="0" indent="0">
              <a:buNone/>
            </a:pPr>
            <a:r>
              <a:rPr lang="ja-JP" altLang="en-US" dirty="0" err="1" smtClean="0"/>
              <a:t>のように</a:t>
            </a:r>
            <a:r>
              <a:rPr lang="ja-JP" altLang="en-US" dirty="0" smtClean="0"/>
              <a:t>演算子が先においてあるものを</a:t>
            </a:r>
            <a:r>
              <a:rPr lang="ja-JP" altLang="en-US" dirty="0" smtClean="0">
                <a:solidFill>
                  <a:srgbClr val="FF0000"/>
                </a:solidFill>
              </a:rPr>
              <a:t>前置</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en-US" altLang="ja-JP" dirty="0" smtClean="0"/>
              <a:t>$</a:t>
            </a:r>
            <a:r>
              <a:rPr lang="en-US" altLang="ja-JP" dirty="0" err="1" smtClean="0"/>
              <a:t>i</a:t>
            </a:r>
            <a:r>
              <a:rPr kumimoji="1" lang="en-US" altLang="ja-JP" dirty="0" smtClean="0"/>
              <a:t>++; </a:t>
            </a:r>
            <a:r>
              <a:rPr lang="ja-JP" altLang="en-US" dirty="0"/>
              <a:t>　</a:t>
            </a:r>
            <a:r>
              <a:rPr kumimoji="1" lang="ja-JP" altLang="en-US" dirty="0" smtClean="0"/>
              <a:t> </a:t>
            </a:r>
            <a:r>
              <a:rPr kumimoji="1" lang="en-US" altLang="ja-JP" dirty="0" smtClean="0"/>
              <a:t>$</a:t>
            </a:r>
            <a:r>
              <a:rPr lang="en-US" altLang="ja-JP" dirty="0" err="1" smtClean="0"/>
              <a:t>i</a:t>
            </a:r>
            <a:r>
              <a:rPr lang="en-US" altLang="ja-JP" dirty="0" smtClean="0"/>
              <a:t>--;</a:t>
            </a:r>
            <a:r>
              <a:rPr lang="ja-JP" altLang="en-US" dirty="0"/>
              <a:t> </a:t>
            </a:r>
            <a:endParaRPr lang="en-US" altLang="ja-JP" dirty="0" smtClean="0"/>
          </a:p>
          <a:p>
            <a:pPr marL="0" indent="0">
              <a:buNone/>
            </a:pPr>
            <a:r>
              <a:rPr lang="ja-JP" altLang="en-US" dirty="0" err="1" smtClean="0"/>
              <a:t>のように</a:t>
            </a:r>
            <a:r>
              <a:rPr lang="ja-JP" altLang="en-US" dirty="0" smtClean="0"/>
              <a:t>演算子が後においてあるものを</a:t>
            </a:r>
            <a:r>
              <a:rPr lang="ja-JP" altLang="en-US" dirty="0" smtClean="0">
                <a:solidFill>
                  <a:srgbClr val="FF0000"/>
                </a:solidFill>
              </a:rPr>
              <a:t>後置</a:t>
            </a:r>
            <a:endParaRPr lang="en-US" altLang="ja-JP" dirty="0" smtClean="0">
              <a:solidFill>
                <a:srgbClr val="FF0000"/>
              </a:solidFill>
            </a:endParaRPr>
          </a:p>
          <a:p>
            <a:pPr marL="0" indent="0">
              <a:buNone/>
            </a:pPr>
            <a:endParaRPr kumimoji="1" lang="en-US" altLang="ja-JP" dirty="0"/>
          </a:p>
          <a:p>
            <a:pPr marL="0" indent="0">
              <a:buNone/>
            </a:pPr>
            <a:r>
              <a:rPr lang="ja-JP" altLang="en-US" dirty="0"/>
              <a:t>これらの違い</a:t>
            </a:r>
            <a:r>
              <a:rPr lang="ja-JP" altLang="en-US" dirty="0" smtClean="0"/>
              <a:t>は</a:t>
            </a:r>
            <a:r>
              <a:rPr lang="ja-JP" altLang="en-US" dirty="0" smtClean="0">
                <a:solidFill>
                  <a:srgbClr val="FF0000"/>
                </a:solidFill>
              </a:rPr>
              <a:t>演算を行う順序</a:t>
            </a:r>
            <a:r>
              <a:rPr lang="ja-JP" altLang="en-US" dirty="0" smtClean="0"/>
              <a:t>である</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129</a:t>
            </a:fld>
            <a:endParaRPr kumimoji="1" lang="ja-JP" altLang="en-US"/>
          </a:p>
        </p:txBody>
      </p:sp>
    </p:spTree>
    <p:extLst>
      <p:ext uri="{BB962C8B-B14F-4D97-AF65-F5344CB8AC3E}">
        <p14:creationId xmlns:p14="http://schemas.microsoft.com/office/powerpoint/2010/main" val="1972300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インターネット≠</a:t>
            </a:r>
            <a:r>
              <a:rPr lang="en-US" altLang="ja-JP" dirty="0" smtClean="0"/>
              <a:t>Web</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6" name="コンテンツ プレースホルダー 2">
            <a:extLst>
              <a:ext uri="{FF2B5EF4-FFF2-40B4-BE49-F238E27FC236}">
                <a16:creationId xmlns:a16="http://schemas.microsoft.com/office/drawing/2014/main" id="{DD56859E-6AE8-49E2-9DFE-50D4D3A59FC5}"/>
              </a:ext>
            </a:extLst>
          </p:cNvPr>
          <p:cNvSpPr>
            <a:spLocks noGrp="1"/>
          </p:cNvSpPr>
          <p:nvPr>
            <p:ph idx="1"/>
          </p:nvPr>
        </p:nvSpPr>
        <p:spPr>
          <a:xfrm>
            <a:off x="290456" y="1043492"/>
            <a:ext cx="11801139" cy="5814508"/>
          </a:xfrm>
        </p:spPr>
        <p:txBody>
          <a:bodyPr>
            <a:normAutofit/>
          </a:bodyPr>
          <a:lstStyle/>
          <a:p>
            <a:r>
              <a:rPr kumimoji="1" lang="ja-JP" altLang="en-US" dirty="0"/>
              <a:t>インターネットとは</a:t>
            </a:r>
            <a:endParaRPr kumimoji="1" lang="en-US" altLang="ja-JP" dirty="0"/>
          </a:p>
          <a:p>
            <a:pPr lvl="1"/>
            <a:r>
              <a:rPr lang="ja-JP" altLang="en-US" dirty="0"/>
              <a:t>パソコンやサーバ、</a:t>
            </a:r>
            <a:r>
              <a:rPr lang="ja-JP" altLang="en-US" dirty="0" smtClean="0"/>
              <a:t>スマホなど</a:t>
            </a:r>
            <a:r>
              <a:rPr lang="ja-JP" altLang="en-US" dirty="0"/>
              <a:t>世界中</a:t>
            </a:r>
            <a:r>
              <a:rPr lang="ja-JP" altLang="en-US" dirty="0" smtClean="0"/>
              <a:t>の機器を繋げる</a:t>
            </a:r>
            <a:r>
              <a:rPr lang="ja-JP" altLang="en-US" dirty="0" smtClean="0">
                <a:solidFill>
                  <a:srgbClr val="FF0000"/>
                </a:solidFill>
              </a:rPr>
              <a:t>ネットワーク</a:t>
            </a:r>
            <a:endParaRPr lang="en-US" altLang="ja-JP" dirty="0"/>
          </a:p>
          <a:p>
            <a:pPr lvl="2"/>
            <a:r>
              <a:rPr lang="ja-JP" altLang="en-US" dirty="0"/>
              <a:t>逆</a:t>
            </a:r>
            <a:r>
              <a:rPr lang="ja-JP" altLang="en-US" dirty="0" smtClean="0"/>
              <a:t>に組織内や学校内など</a:t>
            </a:r>
            <a:r>
              <a:rPr lang="ja-JP" altLang="en-US" dirty="0"/>
              <a:t>繋がる</a:t>
            </a:r>
            <a:r>
              <a:rPr lang="ja-JP" altLang="en-US" dirty="0" smtClean="0"/>
              <a:t>先が特定のメンバーに</a:t>
            </a:r>
            <a:r>
              <a:rPr lang="en-US" altLang="ja-JP" dirty="0" smtClean="0"/>
              <a:t/>
            </a:r>
            <a:br>
              <a:rPr lang="en-US" altLang="ja-JP" dirty="0" smtClean="0"/>
            </a:br>
            <a:r>
              <a:rPr lang="ja-JP" altLang="en-US" dirty="0" smtClean="0"/>
              <a:t>限定されたものを </a:t>
            </a:r>
            <a:r>
              <a:rPr lang="ja-JP" altLang="en-US" dirty="0" smtClean="0">
                <a:solidFill>
                  <a:srgbClr val="FF0000"/>
                </a:solidFill>
              </a:rPr>
              <a:t>イントラネット </a:t>
            </a:r>
            <a:r>
              <a:rPr lang="ja-JP" altLang="en-US" dirty="0" smtClean="0"/>
              <a:t>と呼ぶ</a:t>
            </a:r>
            <a:endParaRPr kumimoji="1" lang="en-US" altLang="ja-JP" dirty="0"/>
          </a:p>
          <a:p>
            <a:pPr>
              <a:lnSpc>
                <a:spcPct val="120000"/>
              </a:lnSpc>
            </a:pPr>
            <a:r>
              <a:rPr lang="en-US" altLang="ja-JP" dirty="0"/>
              <a:t>Web</a:t>
            </a:r>
            <a:r>
              <a:rPr lang="ja-JP" altLang="en-US" dirty="0"/>
              <a:t>とは</a:t>
            </a:r>
            <a:endParaRPr lang="en-US" altLang="ja-JP" dirty="0"/>
          </a:p>
          <a:p>
            <a:pPr lvl="1">
              <a:lnSpc>
                <a:spcPct val="120000"/>
              </a:lnSpc>
            </a:pPr>
            <a:r>
              <a:rPr kumimoji="1" lang="ja-JP" altLang="en-US" dirty="0" smtClean="0">
                <a:solidFill>
                  <a:srgbClr val="FF0000"/>
                </a:solidFill>
              </a:rPr>
              <a:t>　</a:t>
            </a:r>
            <a:r>
              <a:rPr kumimoji="1" lang="en-US" altLang="ja-JP" dirty="0" smtClean="0">
                <a:solidFill>
                  <a:srgbClr val="FF0000"/>
                </a:solidFill>
              </a:rPr>
              <a:t>World </a:t>
            </a:r>
            <a:r>
              <a:rPr kumimoji="1" lang="en-US" altLang="ja-JP" dirty="0">
                <a:solidFill>
                  <a:srgbClr val="FF0000"/>
                </a:solidFill>
              </a:rPr>
              <a:t>Wide </a:t>
            </a:r>
            <a:r>
              <a:rPr kumimoji="1" lang="en-US" altLang="ja-JP" dirty="0" smtClean="0">
                <a:solidFill>
                  <a:srgbClr val="FF0000"/>
                </a:solidFill>
              </a:rPr>
              <a:t>Web</a:t>
            </a:r>
            <a:r>
              <a:rPr kumimoji="1" lang="ja-JP" altLang="en-US" dirty="0" smtClean="0">
                <a:solidFill>
                  <a:srgbClr val="FF0000"/>
                </a:solidFill>
              </a:rPr>
              <a:t>　</a:t>
            </a:r>
            <a:r>
              <a:rPr kumimoji="1" lang="ja-JP" altLang="en-US" dirty="0" smtClean="0"/>
              <a:t>を略した呼び方</a:t>
            </a:r>
            <a:endParaRPr kumimoji="1" lang="en-US" altLang="ja-JP" dirty="0" smtClean="0"/>
          </a:p>
          <a:p>
            <a:pPr lvl="1">
              <a:lnSpc>
                <a:spcPct val="120000"/>
              </a:lnSpc>
            </a:pPr>
            <a:r>
              <a:rPr lang="ja-JP" altLang="en-US" dirty="0" smtClean="0"/>
              <a:t>インターネット</a:t>
            </a:r>
            <a:r>
              <a:rPr lang="ja-JP" altLang="en-US" dirty="0"/>
              <a:t>を使用</a:t>
            </a:r>
            <a:r>
              <a:rPr lang="ja-JP" altLang="en-US" dirty="0" smtClean="0"/>
              <a:t>してデータを　</a:t>
            </a:r>
            <a:r>
              <a:rPr lang="ja-JP" altLang="en-US" dirty="0" smtClean="0">
                <a:solidFill>
                  <a:srgbClr val="FF0000"/>
                </a:solidFill>
              </a:rPr>
              <a:t>閲覧</a:t>
            </a:r>
            <a:r>
              <a:rPr lang="ja-JP" altLang="en-US" dirty="0">
                <a:solidFill>
                  <a:srgbClr val="FF0000"/>
                </a:solidFill>
              </a:rPr>
              <a:t>する為の仕組み</a:t>
            </a:r>
            <a:endParaRPr lang="en-US" altLang="ja-JP" dirty="0">
              <a:solidFill>
                <a:srgbClr val="FF0000"/>
              </a:solidFill>
            </a:endParaRPr>
          </a:p>
          <a:p>
            <a:pPr lvl="1">
              <a:lnSpc>
                <a:spcPct val="120000"/>
              </a:lnSpc>
            </a:pPr>
            <a:r>
              <a:rPr kumimoji="1" lang="ja-JP" altLang="en-US" dirty="0"/>
              <a:t>インターネットを</a:t>
            </a:r>
            <a:r>
              <a:rPr lang="ja-JP" altLang="en-US" dirty="0"/>
              <a:t>使用した</a:t>
            </a:r>
            <a:r>
              <a:rPr kumimoji="1" lang="ja-JP" altLang="en-US" dirty="0"/>
              <a:t>データ通信には、</a:t>
            </a:r>
            <a:r>
              <a:rPr kumimoji="1" lang="en-US" altLang="ja-JP" dirty="0"/>
              <a:t>Web</a:t>
            </a:r>
            <a:r>
              <a:rPr kumimoji="1" lang="ja-JP" altLang="en-US" dirty="0"/>
              <a:t>以外に</a:t>
            </a:r>
            <a:r>
              <a:rPr kumimoji="1" lang="ja-JP" altLang="en-US" dirty="0" smtClean="0"/>
              <a:t>もメール</a:t>
            </a:r>
            <a:r>
              <a:rPr kumimoji="1" lang="en-US" altLang="ja-JP" dirty="0" smtClean="0"/>
              <a:t/>
            </a:r>
            <a:br>
              <a:rPr kumimoji="1" lang="en-US" altLang="ja-JP" dirty="0" smtClean="0"/>
            </a:br>
            <a:r>
              <a:rPr lang="ja-JP" altLang="en-US" dirty="0" smtClean="0"/>
              <a:t>送受信</a:t>
            </a:r>
            <a:r>
              <a:rPr kumimoji="1" lang="ja-JP" altLang="en-US" dirty="0" smtClean="0"/>
              <a:t>など</a:t>
            </a:r>
            <a:r>
              <a:rPr kumimoji="1" lang="ja-JP" altLang="en-US" dirty="0"/>
              <a:t>がある。</a:t>
            </a:r>
            <a:endParaRPr kumimoji="1" lang="en-US" altLang="ja-JP" dirty="0"/>
          </a:p>
        </p:txBody>
      </p:sp>
    </p:spTree>
    <p:extLst>
      <p:ext uri="{BB962C8B-B14F-4D97-AF65-F5344CB8AC3E}">
        <p14:creationId xmlns:p14="http://schemas.microsoft.com/office/powerpoint/2010/main" val="1190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前置と後置</a:t>
            </a:r>
            <a:endParaRPr kumimoji="1"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923116412"/>
              </p:ext>
            </p:extLst>
          </p:nvPr>
        </p:nvGraphicFramePr>
        <p:xfrm>
          <a:off x="189186" y="2002971"/>
          <a:ext cx="11792608" cy="3588530"/>
        </p:xfrm>
        <a:graphic>
          <a:graphicData uri="http://schemas.openxmlformats.org/drawingml/2006/table">
            <a:tbl>
              <a:tblPr firstRow="1" bandRow="1">
                <a:tableStyleId>{5C22544A-7EE6-4342-B048-85BDC9FD1C3A}</a:tableStyleId>
              </a:tblPr>
              <a:tblGrid>
                <a:gridCol w="1459396">
                  <a:extLst>
                    <a:ext uri="{9D8B030D-6E8A-4147-A177-3AD203B41FA5}">
                      <a16:colId xmlns:a16="http://schemas.microsoft.com/office/drawing/2014/main" val="20000"/>
                    </a:ext>
                  </a:extLst>
                </a:gridCol>
                <a:gridCol w="1444574">
                  <a:extLst>
                    <a:ext uri="{9D8B030D-6E8A-4147-A177-3AD203B41FA5}">
                      <a16:colId xmlns:a16="http://schemas.microsoft.com/office/drawing/2014/main" val="20001"/>
                    </a:ext>
                  </a:extLst>
                </a:gridCol>
                <a:gridCol w="4127356">
                  <a:extLst>
                    <a:ext uri="{9D8B030D-6E8A-4147-A177-3AD203B41FA5}">
                      <a16:colId xmlns:a16="http://schemas.microsoft.com/office/drawing/2014/main" val="20002"/>
                    </a:ext>
                  </a:extLst>
                </a:gridCol>
                <a:gridCol w="4761282">
                  <a:extLst>
                    <a:ext uri="{9D8B030D-6E8A-4147-A177-3AD203B41FA5}">
                      <a16:colId xmlns:a16="http://schemas.microsoft.com/office/drawing/2014/main" val="20003"/>
                    </a:ext>
                  </a:extLst>
                </a:gridCol>
              </a:tblGrid>
              <a:tr h="717706">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使用例</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名称</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意味</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0"/>
                  </a:ext>
                </a:extLst>
              </a:tr>
              <a:tr h="717706">
                <a:tc rowSpan="2">
                  <a:txBody>
                    <a:bodyPr/>
                    <a:lstStyle/>
                    <a:p>
                      <a:pPr algn="ctr"/>
                      <a:r>
                        <a:rPr kumimoji="1" lang="en-US" altLang="ja-JP" sz="32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前置インクリメント演算子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処理を行う前に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1"/>
                  </a:ext>
                </a:extLst>
              </a:tr>
              <a:tr h="717706">
                <a:tc vMerge="1">
                  <a:txBody>
                    <a:bodyPr/>
                    <a:lstStyle/>
                    <a:p>
                      <a:endParaRPr kumimoji="1" lang="ja-JP" altLang="en-US"/>
                    </a:p>
                  </a:txBody>
                  <a:tcP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後置インクリメント演算子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処理を行った後に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2"/>
                  </a:ext>
                </a:extLst>
              </a:tr>
              <a:tr h="717706">
                <a:tc rowSpan="2">
                  <a:txBody>
                    <a:bodyPr/>
                    <a:lstStyle/>
                    <a:p>
                      <a:pPr algn="ctr"/>
                      <a:r>
                        <a:rPr kumimoji="1" lang="en-US" altLang="ja-JP" sz="4000" dirty="0" smtClean="0">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前置デクリメント演算子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処理を行う前に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3"/>
                  </a:ext>
                </a:extLst>
              </a:tr>
              <a:tr h="717706">
                <a:tc vMerge="1">
                  <a:txBody>
                    <a:bodyPr/>
                    <a:lstStyle/>
                    <a:p>
                      <a:endParaRPr kumimoji="1" lang="ja-JP" altLang="en-US"/>
                    </a:p>
                  </a:txBody>
                  <a:tcP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後置デクリメント演算子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処理を行った後に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4"/>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130</a:t>
            </a:fld>
            <a:endParaRPr kumimoji="1" lang="ja-JP" altLang="en-US"/>
          </a:p>
        </p:txBody>
      </p:sp>
    </p:spTree>
    <p:extLst>
      <p:ext uri="{BB962C8B-B14F-4D97-AF65-F5344CB8AC3E}">
        <p14:creationId xmlns:p14="http://schemas.microsoft.com/office/powerpoint/2010/main" val="90451683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ひとこと</a:t>
            </a:r>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378373" y="1072055"/>
            <a:ext cx="11410856" cy="5453289"/>
          </a:xfrm>
        </p:spPr>
        <p:txBody>
          <a:bodyPr>
            <a:normAutofit/>
          </a:bodyPr>
          <a:lstStyle/>
          <a:p>
            <a:pPr marL="0" indent="0">
              <a:lnSpc>
                <a:spcPts val="4600"/>
              </a:lnSpc>
              <a:spcBef>
                <a:spcPts val="600"/>
              </a:spcBef>
              <a:buNone/>
            </a:pPr>
            <a:r>
              <a:rPr kumimoji="1" lang="ja-JP" altLang="en-US" dirty="0" smtClean="0">
                <a:solidFill>
                  <a:srgbClr val="FF0000"/>
                </a:solidFill>
              </a:rPr>
              <a:t>インクリメント</a:t>
            </a:r>
            <a:r>
              <a:rPr kumimoji="1" lang="en-US" altLang="ja-JP" dirty="0" smtClean="0">
                <a:solidFill>
                  <a:srgbClr val="FF0000"/>
                </a:solidFill>
              </a:rPr>
              <a:t>	</a:t>
            </a:r>
            <a:r>
              <a:rPr kumimoji="1" lang="ja-JP" altLang="en-US" dirty="0" smtClean="0"/>
              <a:t>➡</a:t>
            </a:r>
            <a:r>
              <a:rPr lang="ja-JP" altLang="en-US" dirty="0" smtClean="0"/>
              <a:t>変数の値を現在値</a:t>
            </a:r>
            <a:r>
              <a:rPr lang="en-US" altLang="ja-JP" dirty="0" smtClean="0"/>
              <a:t>+1</a:t>
            </a:r>
            <a:r>
              <a:rPr lang="ja-JP" altLang="en-US" dirty="0" smtClean="0"/>
              <a:t>する。　</a:t>
            </a:r>
            <a:r>
              <a:rPr lang="en-US" altLang="ja-JP" dirty="0" smtClean="0"/>
              <a:t>++$</a:t>
            </a:r>
            <a:r>
              <a:rPr lang="en-US" altLang="ja-JP" dirty="0" err="1" smtClean="0"/>
              <a:t>num</a:t>
            </a:r>
            <a:r>
              <a:rPr lang="en-US" altLang="ja-JP" dirty="0" smtClean="0"/>
              <a:t>;</a:t>
            </a:r>
          </a:p>
          <a:p>
            <a:pPr marL="0" indent="0">
              <a:lnSpc>
                <a:spcPts val="4600"/>
              </a:lnSpc>
              <a:spcBef>
                <a:spcPts val="600"/>
              </a:spcBef>
              <a:buNone/>
            </a:pPr>
            <a:endParaRPr kumimoji="1" lang="en-US" altLang="ja-JP" dirty="0" smtClean="0"/>
          </a:p>
          <a:p>
            <a:pPr marL="0" indent="0">
              <a:lnSpc>
                <a:spcPts val="4600"/>
              </a:lnSpc>
              <a:spcBef>
                <a:spcPts val="600"/>
              </a:spcBef>
              <a:buNone/>
            </a:pPr>
            <a:r>
              <a:rPr lang="ja-JP" altLang="en-US" dirty="0" smtClean="0">
                <a:solidFill>
                  <a:srgbClr val="FF0000"/>
                </a:solidFill>
              </a:rPr>
              <a:t>デクリメント</a:t>
            </a:r>
            <a:r>
              <a:rPr lang="en-US" altLang="ja-JP" dirty="0" smtClean="0">
                <a:solidFill>
                  <a:srgbClr val="FF0000"/>
                </a:solidFill>
              </a:rPr>
              <a:t>	</a:t>
            </a:r>
            <a:r>
              <a:rPr lang="ja-JP" altLang="en-US" dirty="0" smtClean="0"/>
              <a:t>➡変数の値を現在値</a:t>
            </a:r>
            <a:r>
              <a:rPr lang="en-US" altLang="ja-JP" dirty="0" smtClean="0"/>
              <a:t>-1</a:t>
            </a:r>
            <a:r>
              <a:rPr lang="ja-JP" altLang="en-US" dirty="0" smtClean="0"/>
              <a:t>する。　</a:t>
            </a:r>
            <a:r>
              <a:rPr lang="en-US" altLang="ja-JP" dirty="0" smtClean="0"/>
              <a:t>--$</a:t>
            </a:r>
            <a:r>
              <a:rPr lang="en-US" altLang="ja-JP" dirty="0" err="1" smtClean="0"/>
              <a:t>num</a:t>
            </a:r>
            <a:r>
              <a:rPr lang="en-US" altLang="ja-JP" dirty="0" smtClean="0"/>
              <a:t>;</a:t>
            </a:r>
          </a:p>
          <a:p>
            <a:pPr marL="0" indent="0">
              <a:lnSpc>
                <a:spcPts val="4600"/>
              </a:lnSpc>
              <a:spcBef>
                <a:spcPts val="600"/>
              </a:spcBef>
              <a:buNone/>
            </a:pPr>
            <a:endParaRPr lang="en-US" altLang="ja-JP" dirty="0" smtClean="0"/>
          </a:p>
          <a:p>
            <a:pPr marL="0" indent="0">
              <a:lnSpc>
                <a:spcPts val="4600"/>
              </a:lnSpc>
              <a:spcBef>
                <a:spcPts val="600"/>
              </a:spcBef>
              <a:buNone/>
            </a:pPr>
            <a:r>
              <a:rPr lang="ja-JP" altLang="en-US" dirty="0" smtClean="0">
                <a:solidFill>
                  <a:srgbClr val="FF0000"/>
                </a:solidFill>
              </a:rPr>
              <a:t>前置</a:t>
            </a:r>
            <a:r>
              <a:rPr lang="en-US" altLang="ja-JP" dirty="0" smtClean="0">
                <a:solidFill>
                  <a:srgbClr val="FF0000"/>
                </a:solidFill>
              </a:rPr>
              <a:t>		</a:t>
            </a:r>
            <a:r>
              <a:rPr lang="ja-JP" altLang="en-US" dirty="0" smtClean="0"/>
              <a:t>➡～クリメントを行ってから、他の処理をする。</a:t>
            </a:r>
            <a:endParaRPr lang="en-US" altLang="ja-JP" dirty="0" smtClean="0"/>
          </a:p>
          <a:p>
            <a:pPr marL="0" indent="0">
              <a:lnSpc>
                <a:spcPts val="4600"/>
              </a:lnSpc>
              <a:spcBef>
                <a:spcPts val="600"/>
              </a:spcBef>
              <a:buNone/>
            </a:pPr>
            <a:r>
              <a:rPr lang="ja-JP" altLang="en-US" dirty="0" smtClean="0"/>
              <a:t> </a:t>
            </a:r>
            <a:endParaRPr lang="en-US" altLang="ja-JP" dirty="0" smtClean="0"/>
          </a:p>
          <a:p>
            <a:pPr marL="0" indent="0">
              <a:lnSpc>
                <a:spcPts val="4600"/>
              </a:lnSpc>
              <a:spcBef>
                <a:spcPts val="600"/>
              </a:spcBef>
              <a:buNone/>
            </a:pPr>
            <a:r>
              <a:rPr lang="ja-JP" altLang="en-US" dirty="0" smtClean="0">
                <a:solidFill>
                  <a:srgbClr val="FF0000"/>
                </a:solidFill>
              </a:rPr>
              <a:t>後置</a:t>
            </a:r>
            <a:r>
              <a:rPr lang="en-US" altLang="ja-JP" dirty="0" smtClean="0">
                <a:solidFill>
                  <a:srgbClr val="FF0000"/>
                </a:solidFill>
              </a:rPr>
              <a:t>		</a:t>
            </a:r>
            <a:r>
              <a:rPr lang="ja-JP" altLang="en-US" dirty="0" smtClean="0"/>
              <a:t>➡他の処理をしてから～クリメントを行う。</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131</a:t>
            </a:fld>
            <a:endParaRPr kumimoji="1" lang="ja-JP" altLang="en-US"/>
          </a:p>
        </p:txBody>
      </p:sp>
    </p:spTree>
    <p:extLst>
      <p:ext uri="{BB962C8B-B14F-4D97-AF65-F5344CB8AC3E}">
        <p14:creationId xmlns:p14="http://schemas.microsoft.com/office/powerpoint/2010/main" val="283159605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a:t>
            </a:r>
            <a:r>
              <a:rPr lang="en-US" altLang="ja-JP" dirty="0" smtClean="0"/>
              <a:t/>
            </a:r>
            <a:br>
              <a:rPr lang="en-US" altLang="ja-JP" dirty="0" smtClean="0"/>
            </a:br>
            <a:r>
              <a:rPr lang="en-US" altLang="ja-JP" dirty="0" smtClean="0"/>
              <a:t>While</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132</a:t>
            </a:fld>
            <a:endParaRPr kumimoji="1" lang="ja-JP" altLang="en-US" dirty="0"/>
          </a:p>
        </p:txBody>
      </p:sp>
    </p:spTree>
    <p:extLst>
      <p:ext uri="{BB962C8B-B14F-4D97-AF65-F5344CB8AC3E}">
        <p14:creationId xmlns:p14="http://schemas.microsoft.com/office/powerpoint/2010/main" val="11620298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while</a:t>
            </a:r>
            <a:r>
              <a:rPr lang="ja-JP" altLang="en-US" dirty="0"/>
              <a:t>文</a:t>
            </a:r>
            <a:endParaRPr kumimoji="1" lang="ja-JP" altLang="en-US" dirty="0"/>
          </a:p>
        </p:txBody>
      </p:sp>
      <p:sp>
        <p:nvSpPr>
          <p:cNvPr id="3" name="コンテンツ プレースホルダー 2"/>
          <p:cNvSpPr>
            <a:spLocks noGrp="1"/>
          </p:cNvSpPr>
          <p:nvPr>
            <p:ph idx="1"/>
          </p:nvPr>
        </p:nvSpPr>
        <p:spPr>
          <a:xfrm>
            <a:off x="294290" y="1439917"/>
            <a:ext cx="11729544" cy="4439676"/>
          </a:xfrm>
        </p:spPr>
        <p:txBody>
          <a:bodyPr/>
          <a:lstStyle/>
          <a:p>
            <a:pPr marL="0" indent="0">
              <a:lnSpc>
                <a:spcPts val="5200"/>
              </a:lnSpc>
              <a:buNone/>
            </a:pPr>
            <a:r>
              <a:rPr lang="ja-JP" altLang="en-US" dirty="0"/>
              <a:t>処理を繰返す時に用いる</a:t>
            </a:r>
            <a:endParaRPr lang="en-US" altLang="ja-JP" dirty="0"/>
          </a:p>
          <a:p>
            <a:pPr marL="0" indent="0">
              <a:lnSpc>
                <a:spcPts val="5200"/>
              </a:lnSpc>
              <a:buNone/>
            </a:pPr>
            <a:r>
              <a:rPr lang="ja-JP" altLang="en-US" dirty="0"/>
              <a:t>条件式</a:t>
            </a:r>
            <a:r>
              <a:rPr lang="ja-JP" altLang="en-US" dirty="0" smtClean="0"/>
              <a:t>が</a:t>
            </a:r>
            <a:r>
              <a:rPr lang="en-US" altLang="ja-JP" dirty="0" smtClean="0">
                <a:solidFill>
                  <a:srgbClr val="FF0000"/>
                </a:solidFill>
              </a:rPr>
              <a:t>True</a:t>
            </a:r>
            <a:r>
              <a:rPr lang="ja-JP" altLang="en-US" dirty="0" smtClean="0"/>
              <a:t>で</a:t>
            </a:r>
            <a:r>
              <a:rPr lang="ja-JP" altLang="en-US" dirty="0"/>
              <a:t>あるとき処理を繰返す</a:t>
            </a:r>
            <a:endParaRPr lang="en-US" altLang="ja-JP" dirty="0"/>
          </a:p>
          <a:p>
            <a:pPr marL="0" indent="0">
              <a:lnSpc>
                <a:spcPts val="4600"/>
              </a:lnSpc>
              <a:buNone/>
            </a:pPr>
            <a:r>
              <a:rPr lang="ja-JP" altLang="en-US" dirty="0"/>
              <a:t>ループ回数が決められていないときに用いられる</a:t>
            </a:r>
            <a:endParaRPr lang="en-US" altLang="ja-JP" dirty="0"/>
          </a:p>
          <a:p>
            <a:pPr marL="0" indent="0">
              <a:lnSpc>
                <a:spcPts val="4700"/>
              </a:lnSpc>
              <a:buNone/>
            </a:pPr>
            <a:r>
              <a:rPr lang="ja-JP" altLang="en-US" dirty="0"/>
              <a:t>条件式を満たし続ける可能性がある</a:t>
            </a:r>
            <a:r>
              <a:rPr lang="en-US" altLang="ja-JP" dirty="0"/>
              <a:t/>
            </a:r>
            <a:br>
              <a:rPr lang="en-US" altLang="ja-JP" dirty="0"/>
            </a:br>
            <a:r>
              <a:rPr lang="ja-JP" altLang="en-US" dirty="0"/>
              <a:t>（</a:t>
            </a:r>
            <a:r>
              <a:rPr lang="ja-JP" altLang="en-US" dirty="0">
                <a:solidFill>
                  <a:srgbClr val="FF0000"/>
                </a:solidFill>
              </a:rPr>
              <a:t>永久ループ</a:t>
            </a:r>
            <a:r>
              <a:rPr lang="ja-JP" altLang="en-US" dirty="0"/>
              <a:t>を起こす</a:t>
            </a:r>
            <a:r>
              <a:rPr lang="en-US" altLang="ja-JP" dirty="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133</a:t>
            </a:fld>
            <a:endParaRPr kumimoji="1" lang="ja-JP" altLang="en-US"/>
          </a:p>
        </p:txBody>
      </p:sp>
    </p:spTree>
    <p:extLst>
      <p:ext uri="{BB962C8B-B14F-4D97-AF65-F5344CB8AC3E}">
        <p14:creationId xmlns:p14="http://schemas.microsoft.com/office/powerpoint/2010/main" val="2794084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while</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1981200" y="1600200"/>
            <a:ext cx="8229600" cy="5069160"/>
          </a:xfrm>
        </p:spPr>
        <p:txBody>
          <a:bodyPr>
            <a:normAutofit/>
          </a:bodyPr>
          <a:lstStyle/>
          <a:p>
            <a:pPr>
              <a:buNone/>
            </a:pPr>
            <a:r>
              <a:rPr lang="en-US" altLang="ja-JP" dirty="0" smtClean="0">
                <a:solidFill>
                  <a:srgbClr val="FF0000"/>
                </a:solidFill>
              </a:rPr>
              <a:t>	while</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kumimoji="1" lang="ja-JP" altLang="en-US" dirty="0" smtClean="0"/>
              <a:t>繰り返し行いたい</a:t>
            </a:r>
            <a:r>
              <a:rPr lang="ja-JP" altLang="en-US" dirty="0" smtClean="0"/>
              <a:t>処理</a:t>
            </a:r>
            <a:endParaRPr lang="en-US" altLang="ja-JP" dirty="0" smtClean="0"/>
          </a:p>
          <a:p>
            <a:pPr>
              <a:buNone/>
            </a:pPr>
            <a:r>
              <a:rPr lang="en-US" altLang="ja-JP" dirty="0" smtClean="0"/>
              <a:t>	}</a:t>
            </a:r>
          </a:p>
          <a:p>
            <a:pPr>
              <a:buNone/>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134</a:t>
            </a:fld>
            <a:endParaRPr kumimoji="1" lang="ja-JP" altLang="en-US"/>
          </a:p>
        </p:txBody>
      </p:sp>
    </p:spTree>
    <p:extLst>
      <p:ext uri="{BB962C8B-B14F-4D97-AF65-F5344CB8AC3E}">
        <p14:creationId xmlns:p14="http://schemas.microsoft.com/office/powerpoint/2010/main" val="38428383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フローチャート</a:t>
            </a:r>
            <a:r>
              <a:rPr lang="en-US" altLang="ja-JP" dirty="0"/>
              <a:t>(while</a:t>
            </a:r>
            <a:r>
              <a:rPr lang="ja-JP" altLang="en-US" dirty="0"/>
              <a:t>文</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135</a:t>
            </a:fld>
            <a:endParaRPr kumimoji="1" lang="ja-JP" altLang="en-US"/>
          </a:p>
        </p:txBody>
      </p:sp>
      <p:sp>
        <p:nvSpPr>
          <p:cNvPr id="5" name="ひし形 4"/>
          <p:cNvSpPr/>
          <p:nvPr/>
        </p:nvSpPr>
        <p:spPr>
          <a:xfrm>
            <a:off x="4155323" y="1680030"/>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b="1" dirty="0">
                <a:latin typeface="UD デジタル 教科書体 NK-R" panose="02020400000000000000" pitchFamily="18" charset="-128"/>
                <a:ea typeface="UD デジタル 教科書体 NK-R" panose="02020400000000000000" pitchFamily="18" charset="-128"/>
              </a:rPr>
              <a:t>条件式</a:t>
            </a:r>
          </a:p>
        </p:txBody>
      </p:sp>
      <p:sp>
        <p:nvSpPr>
          <p:cNvPr id="7" name="正方形/長方形 6"/>
          <p:cNvSpPr/>
          <p:nvPr/>
        </p:nvSpPr>
        <p:spPr>
          <a:xfrm>
            <a:off x="4434618" y="3551885"/>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繰り返す処理</a:t>
            </a:r>
          </a:p>
        </p:txBody>
      </p:sp>
      <p:sp>
        <p:nvSpPr>
          <p:cNvPr id="11" name="テキスト ボックス 10"/>
          <p:cNvSpPr txBox="1"/>
          <p:nvPr/>
        </p:nvSpPr>
        <p:spPr>
          <a:xfrm>
            <a:off x="6337452" y="2907577"/>
            <a:ext cx="1525292" cy="584775"/>
          </a:xfrm>
          <a:prstGeom prst="rect">
            <a:avLst/>
          </a:prstGeom>
          <a:noFill/>
        </p:spPr>
        <p:txBody>
          <a:bodyPr wrap="square" rtlCol="0">
            <a:spAutoFit/>
          </a:bodyPr>
          <a:lstStyle/>
          <a:p>
            <a:r>
              <a:rPr lang="en-US" altLang="ja-JP" sz="3200" dirty="0" smtClean="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p:cNvSpPr txBox="1"/>
          <p:nvPr/>
        </p:nvSpPr>
        <p:spPr>
          <a:xfrm>
            <a:off x="2298388" y="2222712"/>
            <a:ext cx="1595331" cy="584775"/>
          </a:xfrm>
          <a:prstGeom prst="rect">
            <a:avLst/>
          </a:prstGeom>
          <a:noFill/>
        </p:spPr>
        <p:txBody>
          <a:bodyPr wrap="square" rtlCol="0">
            <a:spAutoFit/>
          </a:bodyPr>
          <a:lstStyle/>
          <a:p>
            <a:r>
              <a:rPr lang="en-US" altLang="ja-JP" sz="32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下矢印 13"/>
          <p:cNvSpPr/>
          <p:nvPr/>
        </p:nvSpPr>
        <p:spPr>
          <a:xfrm>
            <a:off x="5766717" y="1032944"/>
            <a:ext cx="484632" cy="6470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5766717" y="2845266"/>
            <a:ext cx="484632" cy="70697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949263" y="4917363"/>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屈折矢印 18"/>
          <p:cNvSpPr/>
          <p:nvPr/>
        </p:nvSpPr>
        <p:spPr>
          <a:xfrm rot="16200000">
            <a:off x="7041710" y="2826970"/>
            <a:ext cx="3091898" cy="1449830"/>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2511806" y="37078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10800000">
            <a:off x="4003245" y="5222197"/>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p:cNvSpPr/>
          <p:nvPr/>
        </p:nvSpPr>
        <p:spPr>
          <a:xfrm rot="10800000">
            <a:off x="5299522" y="5265701"/>
            <a:ext cx="348827" cy="58762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p:cNvSpPr/>
          <p:nvPr/>
        </p:nvSpPr>
        <p:spPr>
          <a:xfrm>
            <a:off x="5773020" y="4134738"/>
            <a:ext cx="484632" cy="16671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434618" y="5845408"/>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a:t>
            </a:r>
            <a:r>
              <a:rPr lang="ja-JP" altLang="en-US" sz="2800" dirty="0" smtClean="0">
                <a:latin typeface="UD デジタル 教科書体 NK-R" panose="02020400000000000000" pitchFamily="18" charset="-128"/>
                <a:ea typeface="UD デジタル 教科書体 NK-R" panose="02020400000000000000" pitchFamily="18" charset="-128"/>
              </a:rPr>
              <a:t>処理へ</a:t>
            </a:r>
            <a:endParaRPr lang="ja-JP" altLang="en-US" sz="28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266548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試して</a:t>
            </a:r>
            <a:r>
              <a:rPr lang="ja-JP" altLang="en-US" dirty="0" smtClean="0"/>
              <a:t>みよう：</a:t>
            </a:r>
            <a:r>
              <a:rPr lang="en-US" altLang="ja-JP" dirty="0" smtClean="0"/>
              <a:t>while</a:t>
            </a:r>
            <a:r>
              <a:rPr lang="ja-JP" altLang="en-US" dirty="0" smtClean="0"/>
              <a:t>文</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136</a:t>
            </a:fld>
            <a:endParaRPr kumimoji="1" lang="ja-JP" altLang="en-US"/>
          </a:p>
        </p:txBody>
      </p:sp>
      <p:pic>
        <p:nvPicPr>
          <p:cNvPr id="5" name="図 4"/>
          <p:cNvPicPr>
            <a:picLocks noChangeAspect="1"/>
          </p:cNvPicPr>
          <p:nvPr/>
        </p:nvPicPr>
        <p:blipFill>
          <a:blip r:embed="rId2"/>
          <a:stretch>
            <a:fillRect/>
          </a:stretch>
        </p:blipFill>
        <p:spPr>
          <a:xfrm>
            <a:off x="0" y="874914"/>
            <a:ext cx="8412502" cy="5983086"/>
          </a:xfrm>
          <a:prstGeom prst="rect">
            <a:avLst/>
          </a:prstGeom>
        </p:spPr>
      </p:pic>
      <p:sp>
        <p:nvSpPr>
          <p:cNvPr id="3" name="コンテンツ プレースホルダー 2"/>
          <p:cNvSpPr>
            <a:spLocks noGrp="1"/>
          </p:cNvSpPr>
          <p:nvPr>
            <p:ph idx="1"/>
          </p:nvPr>
        </p:nvSpPr>
        <p:spPr>
          <a:xfrm>
            <a:off x="7746124" y="1019503"/>
            <a:ext cx="4445876" cy="1933904"/>
          </a:xfrm>
        </p:spPr>
        <p:txBody>
          <a:bodyPr>
            <a:normAutofit/>
          </a:bodyPr>
          <a:lstStyle/>
          <a:p>
            <a:pPr marL="0" indent="0">
              <a:buNone/>
            </a:pPr>
            <a:r>
              <a:rPr kumimoji="1" lang="en-US" altLang="ja-JP" dirty="0" smtClean="0"/>
              <a:t>12_whileTest.php</a:t>
            </a:r>
            <a:r>
              <a:rPr kumimoji="1" lang="ja-JP" altLang="en-US" dirty="0" smtClean="0"/>
              <a:t>を</a:t>
            </a:r>
            <a:r>
              <a:rPr kumimoji="1" lang="en-US" altLang="ja-JP" dirty="0" smtClean="0"/>
              <a:t/>
            </a:r>
            <a:br>
              <a:rPr kumimoji="1" lang="en-US" altLang="ja-JP" dirty="0" smtClean="0"/>
            </a:br>
            <a:r>
              <a:rPr kumimoji="1" lang="ja-JP" altLang="en-US" dirty="0" smtClean="0"/>
              <a:t>作成して左図の</a:t>
            </a:r>
            <a:r>
              <a:rPr kumimoji="1" lang="en-US" altLang="ja-JP" dirty="0" smtClean="0"/>
              <a:t/>
            </a:r>
            <a:br>
              <a:rPr kumimoji="1" lang="en-US" altLang="ja-JP" dirty="0" smtClean="0"/>
            </a:br>
            <a:r>
              <a:rPr kumimoji="1" lang="ja-JP" altLang="en-US" dirty="0" smtClean="0"/>
              <a:t>コードを入力しましょう</a:t>
            </a:r>
            <a:endParaRPr kumimoji="1" lang="ja-JP" altLang="en-US" dirty="0"/>
          </a:p>
        </p:txBody>
      </p:sp>
    </p:spTree>
    <p:extLst>
      <p:ext uri="{BB962C8B-B14F-4D97-AF65-F5344CB8AC3E}">
        <p14:creationId xmlns:p14="http://schemas.microsoft.com/office/powerpoint/2010/main" val="16543355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mt_rand</a:t>
            </a:r>
            <a:r>
              <a:rPr lang="ja-JP" altLang="en-US" dirty="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137</a:t>
            </a:fld>
            <a:endParaRPr kumimoji="1" lang="ja-JP" altLang="en-US"/>
          </a:p>
        </p:txBody>
      </p:sp>
      <p:pic>
        <p:nvPicPr>
          <p:cNvPr id="5" name="図 4"/>
          <p:cNvPicPr>
            <a:picLocks noChangeAspect="1"/>
          </p:cNvPicPr>
          <p:nvPr/>
        </p:nvPicPr>
        <p:blipFill>
          <a:blip r:embed="rId2"/>
          <a:stretch>
            <a:fillRect/>
          </a:stretch>
        </p:blipFill>
        <p:spPr>
          <a:xfrm>
            <a:off x="2514707" y="1539178"/>
            <a:ext cx="5918820" cy="826650"/>
          </a:xfrm>
          <a:prstGeom prst="rect">
            <a:avLst/>
          </a:prstGeom>
        </p:spPr>
      </p:pic>
      <p:grpSp>
        <p:nvGrpSpPr>
          <p:cNvPr id="8" name="グループ化 7"/>
          <p:cNvGrpSpPr/>
          <p:nvPr/>
        </p:nvGrpSpPr>
        <p:grpSpPr>
          <a:xfrm>
            <a:off x="2671356" y="2600105"/>
            <a:ext cx="5762171" cy="859971"/>
            <a:chOff x="4194628" y="2710543"/>
            <a:chExt cx="5762171" cy="859971"/>
          </a:xfrm>
        </p:grpSpPr>
        <p:sp>
          <p:nvSpPr>
            <p:cNvPr id="7" name="角丸四角形 6"/>
            <p:cNvSpPr/>
            <p:nvPr/>
          </p:nvSpPr>
          <p:spPr>
            <a:xfrm>
              <a:off x="4194628" y="2710543"/>
              <a:ext cx="5762171" cy="8599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txBox="1">
              <a:spLocks/>
            </p:cNvSpPr>
            <p:nvPr/>
          </p:nvSpPr>
          <p:spPr>
            <a:xfrm>
              <a:off x="4426857" y="2763156"/>
              <a:ext cx="5529942" cy="75474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smtClean="0"/>
                <a:t>mt_rand</a:t>
              </a:r>
              <a:r>
                <a:rPr lang="en-US" altLang="ja-JP" dirty="0" smtClean="0"/>
                <a:t>(</a:t>
              </a:r>
              <a:r>
                <a:rPr lang="ja-JP" altLang="en-US" dirty="0" smtClean="0"/>
                <a:t>最小値</a:t>
              </a:r>
              <a:r>
                <a:rPr lang="en-US" altLang="ja-JP" dirty="0" smtClean="0"/>
                <a:t>, </a:t>
              </a:r>
              <a:r>
                <a:rPr lang="ja-JP" altLang="en-US" dirty="0" smtClean="0"/>
                <a:t>最大値</a:t>
              </a:r>
              <a:r>
                <a:rPr lang="en-US" altLang="ja-JP" dirty="0" smtClean="0"/>
                <a:t>);</a:t>
              </a:r>
              <a:endParaRPr lang="ja-JP" altLang="en-US" dirty="0"/>
            </a:p>
          </p:txBody>
        </p:sp>
      </p:grpSp>
      <p:sp>
        <p:nvSpPr>
          <p:cNvPr id="9" name="コンテンツ プレースホルダー 2"/>
          <p:cNvSpPr txBox="1">
            <a:spLocks/>
          </p:cNvSpPr>
          <p:nvPr/>
        </p:nvSpPr>
        <p:spPr>
          <a:xfrm>
            <a:off x="624114" y="4020458"/>
            <a:ext cx="10842172" cy="25545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「最小値」以上、「最大値」以下のランダムな数を</a:t>
            </a:r>
            <a:r>
              <a:rPr lang="en-US" altLang="ja-JP" dirty="0" smtClean="0"/>
              <a:t/>
            </a:r>
            <a:br>
              <a:rPr lang="en-US" altLang="ja-JP" dirty="0" smtClean="0"/>
            </a:br>
            <a:r>
              <a:rPr lang="ja-JP" altLang="en-US" dirty="0" smtClean="0"/>
              <a:t>生成する</a:t>
            </a:r>
            <a:r>
              <a:rPr lang="ja-JP" altLang="en-US" dirty="0">
                <a:solidFill>
                  <a:srgbClr val="FF0000"/>
                </a:solidFill>
              </a:rPr>
              <a:t>関数</a:t>
            </a:r>
          </a:p>
        </p:txBody>
      </p:sp>
    </p:spTree>
    <p:extLst>
      <p:ext uri="{BB962C8B-B14F-4D97-AF65-F5344CB8AC3E}">
        <p14:creationId xmlns:p14="http://schemas.microsoft.com/office/powerpoint/2010/main" val="10694528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20414" y="1690688"/>
            <a:ext cx="11508827" cy="4577592"/>
          </a:xfrm>
        </p:spPr>
        <p:txBody>
          <a:bodyPr>
            <a:normAutofit lnSpcReduction="10000"/>
          </a:bodyPr>
          <a:lstStyle/>
          <a:p>
            <a:pPr marL="0" indent="0">
              <a:buNone/>
            </a:pPr>
            <a:r>
              <a:rPr lang="en-US" altLang="ja-JP" dirty="0" smtClean="0">
                <a:solidFill>
                  <a:srgbClr val="FF0000"/>
                </a:solidFill>
              </a:rPr>
              <a:t>while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繰返しの制御文。繰返す条件が</a:t>
            </a:r>
            <a:r>
              <a:rPr lang="en-US" altLang="ja-JP" dirty="0" smtClean="0"/>
              <a:t/>
            </a:r>
            <a:br>
              <a:rPr lang="en-US" altLang="ja-JP" dirty="0" smtClean="0"/>
            </a:br>
            <a:r>
              <a:rPr lang="en-US" altLang="ja-JP" dirty="0" smtClean="0"/>
              <a:t>				</a:t>
            </a:r>
            <a:r>
              <a:rPr lang="ja-JP" altLang="en-US" dirty="0" smtClean="0"/>
              <a:t>カウントではないときの制御に向く。</a:t>
            </a:r>
            <a:endParaRPr lang="en-US" altLang="ja-JP" dirty="0" smtClean="0"/>
          </a:p>
          <a:p>
            <a:pPr marL="0" indent="0">
              <a:buNone/>
            </a:pPr>
            <a:r>
              <a:rPr lang="en-US" altLang="ja-JP" dirty="0"/>
              <a:t>	</a:t>
            </a:r>
            <a:r>
              <a:rPr lang="en-US" altLang="ja-JP" dirty="0" smtClean="0"/>
              <a:t>			(</a:t>
            </a:r>
            <a:r>
              <a:rPr lang="ja-JP" altLang="en-US" dirty="0" smtClean="0"/>
              <a:t>○○が入力されたら終了など</a:t>
            </a:r>
            <a:r>
              <a:rPr lang="en-US" altLang="ja-JP" dirty="0" smtClean="0"/>
              <a:t>)</a:t>
            </a:r>
          </a:p>
          <a:p>
            <a:pPr marL="0" indent="0">
              <a:buNone/>
            </a:pPr>
            <a:endParaRPr lang="en-US" altLang="ja-JP" dirty="0"/>
          </a:p>
          <a:p>
            <a:pPr marL="0" indent="0">
              <a:buNone/>
            </a:pPr>
            <a:r>
              <a:rPr lang="ja-JP" altLang="en-US" dirty="0" smtClean="0">
                <a:solidFill>
                  <a:srgbClr val="FF0000"/>
                </a:solidFill>
              </a:rPr>
              <a:t>永久ループ</a:t>
            </a:r>
            <a:r>
              <a:rPr lang="en-US" altLang="ja-JP" dirty="0" smtClean="0">
                <a:solidFill>
                  <a:srgbClr val="FF0000"/>
                </a:solidFill>
              </a:rPr>
              <a:t>	</a:t>
            </a:r>
            <a:r>
              <a:rPr lang="ja-JP" altLang="en-US" dirty="0" smtClean="0"/>
              <a:t>➡</a:t>
            </a:r>
            <a:r>
              <a:rPr lang="en-US" altLang="ja-JP" dirty="0" smtClean="0"/>
              <a:t>	</a:t>
            </a:r>
            <a:r>
              <a:rPr lang="ja-JP" altLang="en-US" dirty="0" smtClean="0"/>
              <a:t>繰返す条件が</a:t>
            </a:r>
            <a:r>
              <a:rPr lang="en-US" altLang="ja-JP" dirty="0" smtClean="0"/>
              <a:t>True</a:t>
            </a:r>
            <a:r>
              <a:rPr lang="ja-JP" altLang="en-US" dirty="0" smtClean="0"/>
              <a:t>になり続け、繰返し</a:t>
            </a:r>
            <a:r>
              <a:rPr lang="en-US" altLang="ja-JP" dirty="0" smtClean="0"/>
              <a:t/>
            </a:r>
            <a:br>
              <a:rPr lang="en-US" altLang="ja-JP" dirty="0" smtClean="0"/>
            </a:br>
            <a:r>
              <a:rPr lang="en-US" altLang="ja-JP" dirty="0" smtClean="0"/>
              <a:t>				</a:t>
            </a:r>
            <a:r>
              <a:rPr lang="ja-JP" altLang="en-US" dirty="0" smtClean="0"/>
              <a:t>から抜け出せなくなること。</a:t>
            </a:r>
            <a:endParaRPr lang="en-US" altLang="ja-JP" dirty="0" smtClean="0"/>
          </a:p>
          <a:p>
            <a:pPr marL="0" indent="0">
              <a:buNone/>
            </a:pPr>
            <a:r>
              <a:rPr lang="en-US" altLang="ja-JP" dirty="0"/>
              <a:t>	</a:t>
            </a:r>
            <a:r>
              <a:rPr lang="en-US" altLang="ja-JP" dirty="0" smtClean="0"/>
              <a:t>			while(1){}</a:t>
            </a:r>
          </a:p>
          <a:p>
            <a:endParaRPr lang="en-US" altLang="ja-JP" dirty="0"/>
          </a:p>
          <a:p>
            <a:endParaRPr lang="en-US" altLang="ja-JP" dirty="0" smtClean="0"/>
          </a:p>
        </p:txBody>
      </p:sp>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138</a:t>
            </a:fld>
            <a:endParaRPr kumimoji="1" lang="ja-JP" altLang="en-US"/>
          </a:p>
        </p:txBody>
      </p:sp>
    </p:spTree>
    <p:extLst>
      <p:ext uri="{BB962C8B-B14F-4D97-AF65-F5344CB8AC3E}">
        <p14:creationId xmlns:p14="http://schemas.microsoft.com/office/powerpoint/2010/main" val="3213774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関数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139</a:t>
            </a:fld>
            <a:endParaRPr kumimoji="1" lang="ja-JP" altLang="en-US" dirty="0"/>
          </a:p>
        </p:txBody>
      </p:sp>
    </p:spTree>
    <p:extLst>
      <p:ext uri="{BB962C8B-B14F-4D97-AF65-F5344CB8AC3E}">
        <p14:creationId xmlns:p14="http://schemas.microsoft.com/office/powerpoint/2010/main" val="1042458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DEFCF-B328-461D-AD3C-66F65D7A150D}"/>
              </a:ext>
            </a:extLst>
          </p:cNvPr>
          <p:cNvSpPr>
            <a:spLocks noGrp="1"/>
          </p:cNvSpPr>
          <p:nvPr>
            <p:ph type="title"/>
          </p:nvPr>
        </p:nvSpPr>
        <p:spPr/>
        <p:txBody>
          <a:bodyPr/>
          <a:lstStyle/>
          <a:p>
            <a:r>
              <a:rPr kumimoji="1" lang="en-US" altLang="ja-JP" dirty="0"/>
              <a:t>Web</a:t>
            </a:r>
            <a:r>
              <a:rPr kumimoji="1" lang="ja-JP" altLang="en-US" dirty="0"/>
              <a:t>サイト</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18A4493E-D82C-4C38-928A-BB37C8EB9086}"/>
              </a:ext>
            </a:extLst>
          </p:cNvPr>
          <p:cNvSpPr>
            <a:spLocks noGrp="1"/>
          </p:cNvSpPr>
          <p:nvPr>
            <p:ph idx="1"/>
          </p:nvPr>
        </p:nvSpPr>
        <p:spPr>
          <a:xfrm>
            <a:off x="838200" y="987972"/>
            <a:ext cx="10515600" cy="2797447"/>
          </a:xfrm>
        </p:spPr>
        <p:txBody>
          <a:bodyPr>
            <a:normAutofit lnSpcReduction="10000"/>
          </a:bodyPr>
          <a:lstStyle/>
          <a:p>
            <a:r>
              <a:rPr lang="ja-JP" altLang="en-US" sz="3800" dirty="0"/>
              <a:t>情報提供を目的とする</a:t>
            </a:r>
            <a:endParaRPr lang="en-US" altLang="ja-JP" sz="3800" dirty="0"/>
          </a:p>
          <a:p>
            <a:r>
              <a:rPr lang="ja-JP" altLang="en-US" sz="3800" dirty="0"/>
              <a:t>製品やサービスに関する情報の提供が基本</a:t>
            </a:r>
            <a:endParaRPr lang="en-US" altLang="ja-JP" sz="3800" dirty="0"/>
          </a:p>
          <a:p>
            <a:pPr lvl="1"/>
            <a:r>
              <a:rPr lang="en-US" altLang="ja-JP" sz="3300" dirty="0"/>
              <a:t>Wikipedia</a:t>
            </a:r>
            <a:r>
              <a:rPr lang="ja-JP" altLang="en-US" sz="3300" dirty="0"/>
              <a:t>やコーポレートサイトなど</a:t>
            </a:r>
            <a:endParaRPr lang="en-US" altLang="ja-JP" sz="3300" dirty="0"/>
          </a:p>
          <a:p>
            <a:r>
              <a:rPr lang="en-US" altLang="ja-JP" sz="3800" dirty="0">
                <a:solidFill>
                  <a:schemeClr val="accent1">
                    <a:lumMod val="75000"/>
                  </a:schemeClr>
                </a:solidFill>
              </a:rPr>
              <a:t>Web</a:t>
            </a:r>
            <a:r>
              <a:rPr lang="ja-JP" altLang="en-US" sz="3800" dirty="0">
                <a:solidFill>
                  <a:schemeClr val="accent1">
                    <a:lumMod val="75000"/>
                  </a:schemeClr>
                </a:solidFill>
              </a:rPr>
              <a:t>ページの集合体</a:t>
            </a:r>
            <a:r>
              <a:rPr lang="ja-JP" altLang="en-US" sz="3800" dirty="0">
                <a:solidFill>
                  <a:srgbClr val="FF0000"/>
                </a:solidFill>
              </a:rPr>
              <a:t>が</a:t>
            </a:r>
            <a:r>
              <a:rPr lang="en-US" altLang="ja-JP" sz="3800" dirty="0">
                <a:solidFill>
                  <a:srgbClr val="FF0000"/>
                </a:solidFill>
              </a:rPr>
              <a:t>Web</a:t>
            </a:r>
            <a:r>
              <a:rPr lang="ja-JP" altLang="en-US" sz="3800" dirty="0">
                <a:solidFill>
                  <a:srgbClr val="FF0000"/>
                </a:solidFill>
              </a:rPr>
              <a:t>サイト</a:t>
            </a:r>
            <a:r>
              <a:rPr lang="ja-JP" altLang="en-US" sz="3800" dirty="0"/>
              <a:t>である</a:t>
            </a:r>
            <a:endParaRPr lang="en-US" altLang="ja-JP" sz="3800" dirty="0"/>
          </a:p>
          <a:p>
            <a:endParaRPr kumimoji="1" lang="ja-JP" altLang="en-US" dirty="0"/>
          </a:p>
        </p:txBody>
      </p:sp>
      <p:sp>
        <p:nvSpPr>
          <p:cNvPr id="9" name="正方形/長方形 8">
            <a:extLst>
              <a:ext uri="{FF2B5EF4-FFF2-40B4-BE49-F238E27FC236}">
                <a16:creationId xmlns:a16="http://schemas.microsoft.com/office/drawing/2014/main" id="{F261778A-56A5-4DAA-A726-B93C41A28886}"/>
              </a:ext>
            </a:extLst>
          </p:cNvPr>
          <p:cNvSpPr/>
          <p:nvPr/>
        </p:nvSpPr>
        <p:spPr>
          <a:xfrm>
            <a:off x="4621161" y="4286864"/>
            <a:ext cx="2625213"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目次のページ</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10" name="正方形/長方形 9">
            <a:extLst>
              <a:ext uri="{FF2B5EF4-FFF2-40B4-BE49-F238E27FC236}">
                <a16:creationId xmlns:a16="http://schemas.microsoft.com/office/drawing/2014/main" id="{2D75A5D8-B0FA-42B4-9CDE-62D13F324C07}"/>
              </a:ext>
            </a:extLst>
          </p:cNvPr>
          <p:cNvSpPr/>
          <p:nvPr/>
        </p:nvSpPr>
        <p:spPr>
          <a:xfrm>
            <a:off x="2856271"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キタキツネのページ</a:t>
            </a:r>
          </a:p>
        </p:txBody>
      </p:sp>
      <p:sp>
        <p:nvSpPr>
          <p:cNvPr id="11" name="正方形/長方形 10">
            <a:extLst>
              <a:ext uri="{FF2B5EF4-FFF2-40B4-BE49-F238E27FC236}">
                <a16:creationId xmlns:a16="http://schemas.microsoft.com/office/drawing/2014/main" id="{57D07710-C12E-43AF-BB70-44CFAA708BDD}"/>
              </a:ext>
            </a:extLst>
          </p:cNvPr>
          <p:cNvSpPr/>
          <p:nvPr/>
        </p:nvSpPr>
        <p:spPr>
          <a:xfrm>
            <a:off x="5169309"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ホンドギツネのページ</a:t>
            </a:r>
          </a:p>
        </p:txBody>
      </p:sp>
      <p:sp>
        <p:nvSpPr>
          <p:cNvPr id="12" name="正方形/長方形 11">
            <a:extLst>
              <a:ext uri="{FF2B5EF4-FFF2-40B4-BE49-F238E27FC236}">
                <a16:creationId xmlns:a16="http://schemas.microsoft.com/office/drawing/2014/main" id="{AFC1DC49-BE14-4139-86B3-2D4E5DEA271E}"/>
              </a:ext>
            </a:extLst>
          </p:cNvPr>
          <p:cNvSpPr/>
          <p:nvPr/>
        </p:nvSpPr>
        <p:spPr>
          <a:xfrm>
            <a:off x="7482347"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エキノコックスの</a:t>
            </a: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ページ</a:t>
            </a:r>
          </a:p>
        </p:txBody>
      </p:sp>
      <p:cxnSp>
        <p:nvCxnSpPr>
          <p:cNvPr id="17" name="コネクタ: カギ線 16">
            <a:extLst>
              <a:ext uri="{FF2B5EF4-FFF2-40B4-BE49-F238E27FC236}">
                <a16:creationId xmlns:a16="http://schemas.microsoft.com/office/drawing/2014/main" id="{141C31CC-3162-4AB0-994D-C5FD8295B2D5}"/>
              </a:ext>
            </a:extLst>
          </p:cNvPr>
          <p:cNvCxnSpPr>
            <a:cxnSpLocks/>
            <a:stCxn id="9" idx="2"/>
            <a:endCxn id="10" idx="0"/>
          </p:cNvCxnSpPr>
          <p:nvPr/>
        </p:nvCxnSpPr>
        <p:spPr>
          <a:xfrm rot="5400000">
            <a:off x="4534797" y="4213455"/>
            <a:ext cx="647137" cy="21508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3171F4B-9909-4CA0-960D-CFB84174F480}"/>
              </a:ext>
            </a:extLst>
          </p:cNvPr>
          <p:cNvCxnSpPr>
            <a:cxnSpLocks/>
            <a:stCxn id="9" idx="2"/>
            <a:endCxn id="11" idx="0"/>
          </p:cNvCxnSpPr>
          <p:nvPr/>
        </p:nvCxnSpPr>
        <p:spPr>
          <a:xfrm rot="16200000" flipH="1">
            <a:off x="5691316" y="5207742"/>
            <a:ext cx="647137" cy="1622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9BC033B0-4DB2-45B8-8243-51381203B620}"/>
              </a:ext>
            </a:extLst>
          </p:cNvPr>
          <p:cNvCxnSpPr>
            <a:cxnSpLocks/>
            <a:stCxn id="9" idx="2"/>
            <a:endCxn id="12" idx="0"/>
          </p:cNvCxnSpPr>
          <p:nvPr/>
        </p:nvCxnSpPr>
        <p:spPr>
          <a:xfrm rot="16200000" flipH="1">
            <a:off x="6847835" y="4051223"/>
            <a:ext cx="647137" cy="24752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9B94C278-D67C-44FA-A3FF-513E08D8B775}"/>
              </a:ext>
            </a:extLst>
          </p:cNvPr>
          <p:cNvGrpSpPr/>
          <p:nvPr/>
        </p:nvGrpSpPr>
        <p:grpSpPr>
          <a:xfrm>
            <a:off x="1268361" y="4021393"/>
            <a:ext cx="9655278" cy="2753032"/>
            <a:chOff x="1268361" y="4021393"/>
            <a:chExt cx="9655278" cy="2753032"/>
          </a:xfrm>
        </p:grpSpPr>
        <p:sp>
          <p:nvSpPr>
            <p:cNvPr id="26" name="楕円 25">
              <a:extLst>
                <a:ext uri="{FF2B5EF4-FFF2-40B4-BE49-F238E27FC236}">
                  <a16:creationId xmlns:a16="http://schemas.microsoft.com/office/drawing/2014/main" id="{C533A567-D4E3-4503-B808-70093702D075}"/>
                </a:ext>
              </a:extLst>
            </p:cNvPr>
            <p:cNvSpPr/>
            <p:nvPr/>
          </p:nvSpPr>
          <p:spPr>
            <a:xfrm>
              <a:off x="1268361" y="4021393"/>
              <a:ext cx="9655278" cy="2753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8F40AD53-20C3-4805-9C59-AADB77F285BA}"/>
                </a:ext>
              </a:extLst>
            </p:cNvPr>
            <p:cNvSpPr txBox="1"/>
            <p:nvPr/>
          </p:nvSpPr>
          <p:spPr>
            <a:xfrm>
              <a:off x="7482347" y="4741650"/>
              <a:ext cx="2770238" cy="369332"/>
            </a:xfrm>
            <a:prstGeom prst="rect">
              <a:avLst/>
            </a:prstGeom>
            <a:noFill/>
          </p:spPr>
          <p:txBody>
            <a:bodyPr wrap="square" rtlCol="0">
              <a:spAutoFit/>
            </a:bodyPr>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キツネの情報</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サイト</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14</a:t>
            </a:fld>
            <a:endParaRPr kumimoji="1" lang="ja-JP" altLang="en-US"/>
          </a:p>
        </p:txBody>
      </p:sp>
    </p:spTree>
    <p:extLst>
      <p:ext uri="{BB962C8B-B14F-4D97-AF65-F5344CB8AC3E}">
        <p14:creationId xmlns:p14="http://schemas.microsoft.com/office/powerpoint/2010/main" val="24559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関数とは</a:t>
            </a:r>
            <a:endParaRPr kumimoji="1" lang="ja-JP" altLang="en-US" dirty="0"/>
          </a:p>
        </p:txBody>
      </p:sp>
      <p:sp>
        <p:nvSpPr>
          <p:cNvPr id="3" name="コンテンツ プレースホルダー 2"/>
          <p:cNvSpPr>
            <a:spLocks noGrp="1"/>
          </p:cNvSpPr>
          <p:nvPr>
            <p:ph idx="1"/>
          </p:nvPr>
        </p:nvSpPr>
        <p:spPr>
          <a:xfrm>
            <a:off x="254000" y="1178169"/>
            <a:ext cx="11684000" cy="5345724"/>
          </a:xfrm>
        </p:spPr>
        <p:txBody>
          <a:bodyPr>
            <a:normAutofit/>
          </a:bodyPr>
          <a:lstStyle/>
          <a:p>
            <a:pPr marL="0" indent="0">
              <a:lnSpc>
                <a:spcPts val="5200"/>
              </a:lnSpc>
              <a:buNone/>
            </a:pPr>
            <a:r>
              <a:rPr lang="ja-JP" altLang="en-US" sz="4000" dirty="0"/>
              <a:t>プログラムで行う処理を</a:t>
            </a:r>
            <a:r>
              <a:rPr lang="ja-JP" altLang="en-US" sz="4000" dirty="0">
                <a:solidFill>
                  <a:srgbClr val="FF0000"/>
                </a:solidFill>
              </a:rPr>
              <a:t>機能ごとに</a:t>
            </a:r>
            <a:r>
              <a:rPr lang="ja-JP" altLang="en-US" sz="4000" dirty="0"/>
              <a:t>小分けにした</a:t>
            </a:r>
            <a:r>
              <a:rPr lang="ja-JP" altLang="en-US" sz="4000" dirty="0" smtClean="0"/>
              <a:t>もの。</a:t>
            </a:r>
            <a:endParaRPr lang="en-US" altLang="ja-JP" sz="4000" dirty="0" smtClean="0"/>
          </a:p>
          <a:p>
            <a:pPr marL="0" indent="0">
              <a:lnSpc>
                <a:spcPts val="5200"/>
              </a:lnSpc>
              <a:buNone/>
            </a:pPr>
            <a:r>
              <a:rPr lang="ja-JP" altLang="en-US" sz="4000" dirty="0" smtClean="0"/>
              <a:t>プログラムは関数を組合わせることで作成する。</a:t>
            </a:r>
            <a:endParaRPr lang="en-US" altLang="ja-JP" sz="4000" dirty="0"/>
          </a:p>
          <a:p>
            <a:pPr marL="0" indent="0">
              <a:lnSpc>
                <a:spcPts val="5200"/>
              </a:lnSpc>
              <a:buNone/>
            </a:pPr>
            <a:endParaRPr lang="en-US" altLang="ja-JP" sz="4000" dirty="0" smtClean="0"/>
          </a:p>
          <a:p>
            <a:pPr marL="0" indent="0">
              <a:lnSpc>
                <a:spcPts val="5200"/>
              </a:lnSpc>
              <a:buNone/>
            </a:pPr>
            <a:r>
              <a:rPr lang="ja-JP" altLang="en-US" sz="4000" dirty="0"/>
              <a:t>自身</a:t>
            </a:r>
            <a:r>
              <a:rPr lang="ja-JP" altLang="en-US" sz="4000" dirty="0" smtClean="0"/>
              <a:t>で作成する</a:t>
            </a:r>
            <a:r>
              <a:rPr lang="ja-JP" altLang="en-US" sz="4000" dirty="0" smtClean="0">
                <a:solidFill>
                  <a:srgbClr val="FF0000"/>
                </a:solidFill>
              </a:rPr>
              <a:t>ユーザー定義関数 </a:t>
            </a:r>
            <a:r>
              <a:rPr lang="ja-JP" altLang="en-US" sz="4000" dirty="0" smtClean="0"/>
              <a:t>と</a:t>
            </a:r>
            <a:r>
              <a:rPr lang="en-US" altLang="ja-JP" sz="4000" dirty="0"/>
              <a:t/>
            </a:r>
            <a:br>
              <a:rPr lang="en-US" altLang="ja-JP" sz="4000" dirty="0"/>
            </a:br>
            <a:r>
              <a:rPr lang="en-US" altLang="ja-JP" sz="4000" dirty="0" smtClean="0"/>
              <a:t>PHP</a:t>
            </a:r>
            <a:r>
              <a:rPr lang="ja-JP" altLang="en-US" sz="4000" dirty="0" err="1" smtClean="0"/>
              <a:t>で</a:t>
            </a:r>
            <a:r>
              <a:rPr lang="ja-JP" altLang="en-US" sz="4000" dirty="0" smtClean="0"/>
              <a:t>よく使う処理を</a:t>
            </a:r>
            <a:r>
              <a:rPr lang="ja-JP" altLang="en-US" sz="4000" dirty="0"/>
              <a:t>予め</a:t>
            </a:r>
            <a:r>
              <a:rPr lang="ja-JP" altLang="en-US" sz="4000" dirty="0" smtClean="0"/>
              <a:t>関数として実装した</a:t>
            </a:r>
            <a:r>
              <a:rPr lang="en-US" altLang="ja-JP" sz="4000" dirty="0" smtClean="0"/>
              <a:t/>
            </a:r>
            <a:br>
              <a:rPr lang="en-US" altLang="ja-JP" sz="4000" dirty="0" smtClean="0"/>
            </a:br>
            <a:r>
              <a:rPr lang="ja-JP" altLang="en-US" sz="4000" dirty="0" smtClean="0">
                <a:solidFill>
                  <a:srgbClr val="FF0000"/>
                </a:solidFill>
              </a:rPr>
              <a:t>標準関数</a:t>
            </a:r>
            <a:r>
              <a:rPr lang="ja-JP" altLang="en-US" sz="4000" dirty="0" smtClean="0"/>
              <a:t>がある。</a:t>
            </a:r>
            <a:endParaRPr lang="en-US" altLang="ja-JP" sz="4000"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140</a:t>
            </a:fld>
            <a:endParaRPr kumimoji="1" lang="ja-JP" altLang="en-US"/>
          </a:p>
        </p:txBody>
      </p:sp>
    </p:spTree>
    <p:extLst>
      <p:ext uri="{BB962C8B-B14F-4D97-AF65-F5344CB8AC3E}">
        <p14:creationId xmlns:p14="http://schemas.microsoft.com/office/powerpoint/2010/main" val="39074984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関数</a:t>
            </a:r>
            <a:r>
              <a:rPr lang="ja-JP" altLang="en-US" dirty="0" smtClean="0"/>
              <a:t>のメリット</a:t>
            </a:r>
            <a:endParaRPr kumimoji="1" lang="ja-JP" altLang="en-US" dirty="0"/>
          </a:p>
        </p:txBody>
      </p:sp>
      <p:sp>
        <p:nvSpPr>
          <p:cNvPr id="3" name="コンテンツ プレースホルダ 2"/>
          <p:cNvSpPr>
            <a:spLocks noGrp="1"/>
          </p:cNvSpPr>
          <p:nvPr>
            <p:ph idx="1"/>
          </p:nvPr>
        </p:nvSpPr>
        <p:spPr>
          <a:xfrm>
            <a:off x="968829" y="1756229"/>
            <a:ext cx="10297885" cy="3135086"/>
          </a:xfrm>
        </p:spPr>
        <p:txBody>
          <a:bodyPr>
            <a:normAutofit/>
          </a:bodyPr>
          <a:lstStyle/>
          <a:p>
            <a:pPr marL="0" indent="0">
              <a:buNone/>
            </a:pPr>
            <a:r>
              <a:rPr lang="ja-JP" altLang="en-US" sz="4000" dirty="0" smtClean="0"/>
              <a:t>処理</a:t>
            </a:r>
            <a:r>
              <a:rPr lang="ja-JP" altLang="en-US" sz="4000" dirty="0"/>
              <a:t>を何度も記述しなくてもよくなる</a:t>
            </a:r>
            <a:r>
              <a:rPr lang="ja-JP" altLang="en-US" sz="4000" dirty="0" smtClean="0"/>
              <a:t>。</a:t>
            </a:r>
            <a:r>
              <a:rPr lang="en-US" altLang="ja-JP" sz="4000" dirty="0"/>
              <a:t/>
            </a:r>
            <a:br>
              <a:rPr lang="en-US" altLang="ja-JP" sz="4000" dirty="0"/>
            </a:br>
            <a:r>
              <a:rPr lang="ja-JP" altLang="en-US" sz="4000" dirty="0" smtClean="0"/>
              <a:t>（</a:t>
            </a:r>
            <a:r>
              <a:rPr lang="ja-JP" altLang="en-US" sz="4000" dirty="0"/>
              <a:t>必要な時に呼び出す。）</a:t>
            </a:r>
            <a:endParaRPr lang="en-US" altLang="ja-JP" sz="4000" dirty="0"/>
          </a:p>
          <a:p>
            <a:pPr marL="0" indent="0">
              <a:buNone/>
            </a:pPr>
            <a:endParaRPr lang="en-US" altLang="ja-JP" sz="4000" dirty="0"/>
          </a:p>
          <a:p>
            <a:pPr marL="0" indent="0">
              <a:buNone/>
            </a:pPr>
            <a:r>
              <a:rPr lang="ja-JP" altLang="en-US" sz="4000" dirty="0" smtClean="0"/>
              <a:t>他</a:t>
            </a:r>
            <a:r>
              <a:rPr lang="ja-JP" altLang="en-US" sz="4000" dirty="0"/>
              <a:t>のプログラムに関数を転用できる。</a:t>
            </a:r>
            <a:endParaRPr lang="en-US" altLang="ja-JP" sz="4000" dirty="0"/>
          </a:p>
          <a:p>
            <a:pPr>
              <a:buNone/>
            </a:pPr>
            <a:endParaRPr kumimoji="1" lang="en-US" altLang="ja-JP" sz="4000"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141</a:t>
            </a:fld>
            <a:endParaRPr kumimoji="1" lang="ja-JP" altLang="en-US"/>
          </a:p>
        </p:txBody>
      </p:sp>
    </p:spTree>
    <p:extLst>
      <p:ext uri="{BB962C8B-B14F-4D97-AF65-F5344CB8AC3E}">
        <p14:creationId xmlns:p14="http://schemas.microsoft.com/office/powerpoint/2010/main" val="32239237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33046" y="1248507"/>
            <a:ext cx="11148645" cy="1547447"/>
          </a:xfrm>
        </p:spPr>
        <p:txBody>
          <a:bodyPr>
            <a:normAutofit/>
          </a:bodyPr>
          <a:lstStyle/>
          <a:p>
            <a:pPr marL="0" indent="0">
              <a:buNone/>
            </a:pPr>
            <a:r>
              <a:rPr lang="ja-JP" altLang="en-US" sz="3600" dirty="0"/>
              <a:t>関数がどのような処理を行うのかを記述する必要がある。これを</a:t>
            </a:r>
            <a:r>
              <a:rPr lang="ja-JP" altLang="en-US" sz="3600" dirty="0">
                <a:solidFill>
                  <a:srgbClr val="FF0000"/>
                </a:solidFill>
              </a:rPr>
              <a:t>関数定義</a:t>
            </a:r>
            <a:r>
              <a:rPr lang="ja-JP" altLang="en-US" sz="3600" dirty="0"/>
              <a:t>と呼ぶ</a:t>
            </a:r>
            <a:r>
              <a:rPr lang="ja-JP" altLang="en-US" sz="3600" dirty="0" smtClean="0"/>
              <a:t>。</a:t>
            </a:r>
            <a:endParaRPr lang="en-US" altLang="ja-JP" sz="3600" dirty="0"/>
          </a:p>
        </p:txBody>
      </p:sp>
      <p:sp>
        <p:nvSpPr>
          <p:cNvPr id="2" name="タイトル 1"/>
          <p:cNvSpPr>
            <a:spLocks noGrp="1"/>
          </p:cNvSpPr>
          <p:nvPr>
            <p:ph type="title"/>
          </p:nvPr>
        </p:nvSpPr>
        <p:spPr/>
        <p:txBody>
          <a:bodyPr/>
          <a:lstStyle/>
          <a:p>
            <a:r>
              <a:rPr kumimoji="1" lang="ja-JP" altLang="en-US" dirty="0" smtClean="0"/>
              <a:t>関数の作成①</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142</a:t>
            </a:fld>
            <a:endParaRPr kumimoji="1" lang="ja-JP" altLang="en-US"/>
          </a:p>
        </p:txBody>
      </p:sp>
      <p:grpSp>
        <p:nvGrpSpPr>
          <p:cNvPr id="5" name="グループ化 4"/>
          <p:cNvGrpSpPr/>
          <p:nvPr/>
        </p:nvGrpSpPr>
        <p:grpSpPr>
          <a:xfrm>
            <a:off x="872616" y="3169542"/>
            <a:ext cx="10504629" cy="3020239"/>
            <a:chOff x="4162712" y="2710542"/>
            <a:chExt cx="5794087" cy="859971"/>
          </a:xfrm>
        </p:grpSpPr>
        <p:sp>
          <p:nvSpPr>
            <p:cNvPr id="6" name="角丸四角形 5"/>
            <p:cNvSpPr/>
            <p:nvPr/>
          </p:nvSpPr>
          <p:spPr>
            <a:xfrm>
              <a:off x="4162712" y="2710542"/>
              <a:ext cx="5762171" cy="8599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4426857" y="2763156"/>
              <a:ext cx="5529942" cy="7547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function </a:t>
              </a:r>
              <a:r>
                <a:rPr lang="ja-JP" altLang="en-US" dirty="0" smtClean="0">
                  <a:solidFill>
                    <a:srgbClr val="0070C0"/>
                  </a:solidFill>
                </a:rPr>
                <a:t>関数名 </a:t>
              </a:r>
              <a:r>
                <a:rPr lang="en-US" altLang="ja-JP" dirty="0" smtClean="0"/>
                <a:t>(</a:t>
              </a:r>
              <a:r>
                <a:rPr lang="ja-JP" altLang="en-US" dirty="0" smtClean="0">
                  <a:solidFill>
                    <a:srgbClr val="FF0000"/>
                  </a:solidFill>
                </a:rPr>
                <a:t>仮引数</a:t>
              </a:r>
              <a:r>
                <a:rPr lang="en-US" altLang="ja-JP" dirty="0" smtClean="0">
                  <a:solidFill>
                    <a:srgbClr val="FF0000"/>
                  </a:solidFill>
                </a:rPr>
                <a:t>1, </a:t>
              </a:r>
              <a:r>
                <a:rPr lang="ja-JP" altLang="en-US" dirty="0" smtClean="0">
                  <a:solidFill>
                    <a:srgbClr val="FF0000"/>
                  </a:solidFill>
                </a:rPr>
                <a:t>仮引数</a:t>
              </a:r>
              <a:r>
                <a:rPr lang="en-US" altLang="ja-JP" dirty="0" smtClean="0">
                  <a:solidFill>
                    <a:srgbClr val="FF0000"/>
                  </a:solidFill>
                </a:rPr>
                <a:t>2, </a:t>
              </a:r>
              <a:r>
                <a:rPr lang="ja-JP" altLang="en-US" dirty="0" smtClean="0"/>
                <a:t>・・・</a:t>
              </a:r>
              <a:r>
                <a:rPr lang="en-US" altLang="ja-JP" dirty="0" smtClean="0"/>
                <a:t>){</a:t>
              </a:r>
            </a:p>
            <a:p>
              <a:pPr marL="0" indent="0">
                <a:buFont typeface="Arial" panose="020B0604020202020204" pitchFamily="34" charset="0"/>
                <a:buNone/>
              </a:pPr>
              <a:r>
                <a:rPr lang="en-US" altLang="ja-JP" dirty="0" smtClean="0"/>
                <a:t>	</a:t>
              </a:r>
              <a:r>
                <a:rPr lang="ja-JP" altLang="en-US" dirty="0" smtClean="0"/>
                <a:t>処理</a:t>
              </a:r>
              <a:endParaRPr lang="en-US" altLang="ja-JP" dirty="0" smtClean="0"/>
            </a:p>
            <a:p>
              <a:pPr marL="0" indent="0">
                <a:buFont typeface="Arial" panose="020B0604020202020204" pitchFamily="34" charset="0"/>
                <a:buNone/>
              </a:pPr>
              <a:r>
                <a:rPr lang="en-US" altLang="ja-JP" dirty="0"/>
                <a:t>	</a:t>
              </a:r>
              <a:r>
                <a:rPr lang="en-US" altLang="ja-JP" dirty="0" smtClean="0">
                  <a:solidFill>
                    <a:srgbClr val="00B050"/>
                  </a:solidFill>
                </a:rPr>
                <a:t>return</a:t>
              </a:r>
              <a:r>
                <a:rPr lang="en-US" altLang="ja-JP" dirty="0" smtClean="0"/>
                <a:t> </a:t>
              </a:r>
              <a:r>
                <a:rPr lang="ja-JP" altLang="en-US" dirty="0" smtClean="0"/>
                <a:t>戻り値</a:t>
              </a:r>
              <a:r>
                <a:rPr lang="en-US" altLang="ja-JP" dirty="0" smtClean="0"/>
                <a:t>;</a:t>
              </a:r>
            </a:p>
            <a:p>
              <a:pPr marL="0" indent="0">
                <a:buFont typeface="Arial" panose="020B0604020202020204" pitchFamily="34" charset="0"/>
                <a:buNone/>
              </a:pPr>
              <a:r>
                <a:rPr lang="en-US" altLang="ja-JP" dirty="0"/>
                <a:t>}</a:t>
              </a:r>
              <a:endParaRPr lang="ja-JP" altLang="en-US" dirty="0"/>
            </a:p>
          </p:txBody>
        </p:sp>
      </p:grpSp>
    </p:spTree>
    <p:extLst>
      <p:ext uri="{BB962C8B-B14F-4D97-AF65-F5344CB8AC3E}">
        <p14:creationId xmlns:p14="http://schemas.microsoft.com/office/powerpoint/2010/main" val="2902818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661601" y="2894712"/>
            <a:ext cx="3752138" cy="10847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 2"/>
          <p:cNvSpPr>
            <a:spLocks noGrp="1"/>
          </p:cNvSpPr>
          <p:nvPr>
            <p:ph idx="1"/>
          </p:nvPr>
        </p:nvSpPr>
        <p:spPr>
          <a:xfrm>
            <a:off x="838200" y="1690688"/>
            <a:ext cx="10515600" cy="4577591"/>
          </a:xfrm>
        </p:spPr>
        <p:txBody>
          <a:bodyPr>
            <a:normAutofit/>
          </a:bodyPr>
          <a:lstStyle/>
          <a:p>
            <a:pPr marL="0" indent="0">
              <a:buNone/>
            </a:pPr>
            <a:r>
              <a:rPr lang="ja-JP" altLang="en-US" sz="3600" dirty="0" smtClean="0"/>
              <a:t>定義</a:t>
            </a:r>
            <a:r>
              <a:rPr lang="ja-JP" altLang="en-US" sz="3600" dirty="0"/>
              <a:t>を行った関数を</a:t>
            </a:r>
            <a:r>
              <a:rPr lang="ja-JP" altLang="en-US" sz="3600" dirty="0" smtClean="0"/>
              <a:t>使うタイミング</a:t>
            </a:r>
            <a:r>
              <a:rPr lang="ja-JP" altLang="en-US" sz="3600" dirty="0"/>
              <a:t>で</a:t>
            </a:r>
            <a:r>
              <a:rPr lang="ja-JP" altLang="en-US" sz="3600" dirty="0" smtClean="0">
                <a:solidFill>
                  <a:srgbClr val="FF0000"/>
                </a:solidFill>
              </a:rPr>
              <a:t>呼び出す</a:t>
            </a:r>
            <a:r>
              <a:rPr lang="ja-JP" altLang="en-US" sz="3600" dirty="0" smtClean="0"/>
              <a:t>。</a:t>
            </a:r>
            <a:endParaRPr lang="en-US" altLang="ja-JP" sz="3600" dirty="0"/>
          </a:p>
          <a:p>
            <a:pPr marL="0" indent="0">
              <a:buNone/>
            </a:pPr>
            <a:endParaRPr lang="en-US" altLang="ja-JP" sz="3600" dirty="0"/>
          </a:p>
          <a:p>
            <a:pPr marL="0" indent="0">
              <a:buNone/>
            </a:pPr>
            <a:r>
              <a:rPr lang="ja-JP" altLang="en-US" sz="3600" dirty="0">
                <a:solidFill>
                  <a:srgbClr val="0070C0"/>
                </a:solidFill>
              </a:rPr>
              <a:t>関数名</a:t>
            </a:r>
            <a:r>
              <a:rPr lang="ja-JP" altLang="en-US" sz="3600" dirty="0"/>
              <a:t>（</a:t>
            </a:r>
            <a:r>
              <a:rPr lang="ja-JP" altLang="en-US" sz="3600" dirty="0">
                <a:solidFill>
                  <a:srgbClr val="FF0000"/>
                </a:solidFill>
              </a:rPr>
              <a:t>実引数</a:t>
            </a:r>
            <a:r>
              <a:rPr lang="en-US" altLang="ja-JP" sz="3600" dirty="0"/>
              <a:t>);</a:t>
            </a:r>
          </a:p>
        </p:txBody>
      </p:sp>
      <p:sp>
        <p:nvSpPr>
          <p:cNvPr id="2" name="タイトル 1"/>
          <p:cNvSpPr>
            <a:spLocks noGrp="1"/>
          </p:cNvSpPr>
          <p:nvPr>
            <p:ph type="title"/>
          </p:nvPr>
        </p:nvSpPr>
        <p:spPr/>
        <p:txBody>
          <a:bodyPr/>
          <a:lstStyle/>
          <a:p>
            <a:r>
              <a:rPr kumimoji="1" lang="ja-JP" altLang="en-US" dirty="0" smtClean="0"/>
              <a:t>関数の作成</a:t>
            </a:r>
            <a:r>
              <a:rPr lang="ja-JP" altLang="en-US" dirty="0"/>
              <a:t>②</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143</a:t>
            </a:fld>
            <a:endParaRPr kumimoji="1" lang="ja-JP" altLang="en-US"/>
          </a:p>
        </p:txBody>
      </p:sp>
    </p:spTree>
    <p:extLst>
      <p:ext uri="{BB962C8B-B14F-4D97-AF65-F5344CB8AC3E}">
        <p14:creationId xmlns:p14="http://schemas.microsoft.com/office/powerpoint/2010/main" val="390027197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ひとことまとめ</a:t>
            </a:r>
            <a:endParaRPr kumimoji="1" lang="ja-JP" altLang="en-US" dirty="0"/>
          </a:p>
        </p:txBody>
      </p:sp>
      <p:sp>
        <p:nvSpPr>
          <p:cNvPr id="3" name="コンテンツ プレースホルダー 2"/>
          <p:cNvSpPr>
            <a:spLocks noGrp="1"/>
          </p:cNvSpPr>
          <p:nvPr>
            <p:ph idx="1"/>
          </p:nvPr>
        </p:nvSpPr>
        <p:spPr>
          <a:xfrm>
            <a:off x="587829" y="1600200"/>
            <a:ext cx="11146971" cy="4781128"/>
          </a:xfrm>
        </p:spPr>
        <p:txBody>
          <a:bodyPr>
            <a:normAutofit/>
          </a:bodyPr>
          <a:lstStyle/>
          <a:p>
            <a:pPr marL="0" indent="0">
              <a:buNone/>
            </a:pPr>
            <a:r>
              <a:rPr kumimoji="1" lang="ja-JP" altLang="en-US" dirty="0" smtClean="0">
                <a:solidFill>
                  <a:srgbClr val="FF0000"/>
                </a:solidFill>
              </a:rPr>
              <a:t>関数</a:t>
            </a:r>
            <a:r>
              <a:rPr kumimoji="1" lang="en-US" altLang="ja-JP" dirty="0" smtClean="0">
                <a:solidFill>
                  <a:srgbClr val="FF0000"/>
                </a:solidFill>
              </a:rPr>
              <a:t>			</a:t>
            </a:r>
            <a:r>
              <a:rPr kumimoji="1" lang="ja-JP" altLang="en-US" dirty="0" smtClean="0"/>
              <a:t>➡</a:t>
            </a:r>
            <a:r>
              <a:rPr kumimoji="1" lang="en-US" altLang="ja-JP" dirty="0" smtClean="0"/>
              <a:t>	</a:t>
            </a:r>
            <a:r>
              <a:rPr lang="ja-JP" altLang="en-US" dirty="0"/>
              <a:t>処理の一</a:t>
            </a:r>
            <a:r>
              <a:rPr lang="ja-JP" altLang="en-US" dirty="0" smtClean="0"/>
              <a:t>塊。</a:t>
            </a:r>
            <a:r>
              <a:rPr lang="en-US" altLang="ja-JP" dirty="0" smtClean="0"/>
              <a:t/>
            </a:r>
            <a:br>
              <a:rPr lang="en-US" altLang="ja-JP" dirty="0" smtClean="0"/>
            </a:br>
            <a:r>
              <a:rPr lang="en-US" altLang="ja-JP" dirty="0" smtClean="0"/>
              <a:t>					</a:t>
            </a:r>
            <a:r>
              <a:rPr lang="ja-JP" altLang="en-US" dirty="0" smtClean="0"/>
              <a:t>定義・呼出しの流れで使用</a:t>
            </a:r>
            <a:endParaRPr lang="en-US" altLang="ja-JP" dirty="0"/>
          </a:p>
          <a:p>
            <a:pPr marL="0" indent="0">
              <a:buNone/>
            </a:pPr>
            <a:endParaRPr lang="en-US" altLang="ja-JP" dirty="0" smtClean="0">
              <a:solidFill>
                <a:srgbClr val="FF0000"/>
              </a:solidFill>
            </a:endParaRPr>
          </a:p>
          <a:p>
            <a:pPr marL="0" indent="0">
              <a:buNone/>
            </a:pPr>
            <a:r>
              <a:rPr lang="ja-JP" altLang="en-US" dirty="0" smtClean="0">
                <a:solidFill>
                  <a:srgbClr val="FF0000"/>
                </a:solidFill>
              </a:rPr>
              <a:t>関数定義</a:t>
            </a:r>
            <a:r>
              <a:rPr lang="en-US" altLang="ja-JP" dirty="0" smtClean="0"/>
              <a:t>		</a:t>
            </a:r>
            <a:r>
              <a:rPr lang="ja-JP" altLang="en-US" dirty="0" smtClean="0"/>
              <a:t>➡</a:t>
            </a:r>
            <a:r>
              <a:rPr lang="en-US" altLang="ja-JP" dirty="0" smtClean="0"/>
              <a:t>	</a:t>
            </a:r>
            <a:r>
              <a:rPr lang="ja-JP" altLang="en-US" dirty="0" smtClean="0"/>
              <a:t>関数で行う処理を記述すること</a:t>
            </a:r>
            <a:endParaRPr lang="en-US" altLang="ja-JP" dirty="0" smtClean="0"/>
          </a:p>
          <a:p>
            <a:pPr marL="0" indent="0">
              <a:buNone/>
            </a:pPr>
            <a:endParaRPr lang="en-US" altLang="ja-JP" dirty="0"/>
          </a:p>
          <a:p>
            <a:pPr marL="0" indent="0">
              <a:buNone/>
            </a:pPr>
            <a:r>
              <a:rPr lang="ja-JP" altLang="en-US" dirty="0" smtClean="0">
                <a:solidFill>
                  <a:srgbClr val="FF0000"/>
                </a:solidFill>
              </a:rPr>
              <a:t>関数呼出し</a:t>
            </a:r>
            <a:r>
              <a:rPr lang="en-US" altLang="ja-JP" dirty="0" smtClean="0"/>
              <a:t>		</a:t>
            </a:r>
            <a:r>
              <a:rPr lang="ja-JP" altLang="en-US" dirty="0" smtClean="0"/>
              <a:t>➡</a:t>
            </a:r>
            <a:r>
              <a:rPr lang="en-US" altLang="ja-JP" dirty="0" smtClean="0"/>
              <a:t>	</a:t>
            </a:r>
            <a:r>
              <a:rPr lang="ja-JP" altLang="en-US" dirty="0" smtClean="0"/>
              <a:t>関数を使用すること</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144</a:t>
            </a:fld>
            <a:endParaRPr kumimoji="1" lang="ja-JP" altLang="en-US"/>
          </a:p>
        </p:txBody>
      </p:sp>
    </p:spTree>
    <p:extLst>
      <p:ext uri="{BB962C8B-B14F-4D97-AF65-F5344CB8AC3E}">
        <p14:creationId xmlns:p14="http://schemas.microsoft.com/office/powerpoint/2010/main" val="132638227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a:t>関数の値の受け渡し</a:t>
            </a:r>
            <a:endParaRPr kumimoji="1" lang="ja-JP" altLang="en-US" sz="6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145</a:t>
            </a:fld>
            <a:endParaRPr kumimoji="1" lang="ja-JP" altLang="en-US" dirty="0"/>
          </a:p>
        </p:txBody>
      </p:sp>
    </p:spTree>
    <p:extLst>
      <p:ext uri="{BB962C8B-B14F-4D97-AF65-F5344CB8AC3E}">
        <p14:creationId xmlns:p14="http://schemas.microsoft.com/office/powerpoint/2010/main" val="2670708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引数</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a:t>関数に対して</a:t>
            </a:r>
            <a:r>
              <a:rPr lang="ja-JP" altLang="en-US" sz="3600" dirty="0">
                <a:solidFill>
                  <a:srgbClr val="FF0000"/>
                </a:solidFill>
              </a:rPr>
              <a:t>渡される</a:t>
            </a:r>
            <a:r>
              <a:rPr lang="ja-JP" altLang="en-US" sz="3600" dirty="0"/>
              <a:t>情報</a:t>
            </a:r>
            <a:endParaRPr lang="en-US" altLang="ja-JP" sz="3600" dirty="0"/>
          </a:p>
          <a:p>
            <a:pPr marL="0" indent="0">
              <a:buNone/>
            </a:pPr>
            <a:r>
              <a:rPr lang="ja-JP" altLang="en-US" sz="3600" dirty="0"/>
              <a:t>この値を使用して関数内の処理を行う。</a:t>
            </a:r>
            <a:endParaRPr lang="en-US" altLang="ja-JP" sz="3600" dirty="0"/>
          </a:p>
          <a:p>
            <a:pPr marL="0" indent="0">
              <a:buNone/>
            </a:pPr>
            <a:endParaRPr lang="en-US" altLang="ja-JP" sz="3600" dirty="0"/>
          </a:p>
          <a:p>
            <a:pPr marL="0" indent="0">
              <a:buNone/>
            </a:pPr>
            <a:r>
              <a:rPr lang="ja-JP" altLang="en-US" sz="3600" dirty="0">
                <a:solidFill>
                  <a:srgbClr val="FF0000"/>
                </a:solidFill>
              </a:rPr>
              <a:t>実引数</a:t>
            </a:r>
            <a:r>
              <a:rPr lang="ja-JP" altLang="en-US" sz="3600" dirty="0"/>
              <a:t>と</a:t>
            </a:r>
            <a:r>
              <a:rPr lang="ja-JP" altLang="en-US" sz="3600" dirty="0">
                <a:solidFill>
                  <a:srgbClr val="FF0000"/>
                </a:solidFill>
              </a:rPr>
              <a:t>仮引数</a:t>
            </a:r>
            <a:r>
              <a:rPr lang="ja-JP" altLang="en-US" sz="3600" dirty="0"/>
              <a:t>の</a:t>
            </a:r>
            <a:r>
              <a:rPr lang="en-US" altLang="ja-JP" sz="3600" dirty="0"/>
              <a:t>2</a:t>
            </a:r>
            <a:r>
              <a:rPr lang="ja-JP" altLang="en-US" sz="3600" dirty="0"/>
              <a:t>種類がある。</a:t>
            </a:r>
            <a:endParaRPr lang="en-US" altLang="ja-JP" sz="3600" dirty="0"/>
          </a:p>
          <a:p>
            <a:endParaRPr lang="en-US" altLang="ja-JP" sz="3600" dirty="0"/>
          </a:p>
          <a:p>
            <a:endParaRPr lang="en-US" altLang="ja-JP" sz="3600" dirty="0"/>
          </a:p>
          <a:p>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146</a:t>
            </a:fld>
            <a:endParaRPr kumimoji="1" lang="ja-JP" altLang="en-US"/>
          </a:p>
        </p:txBody>
      </p:sp>
    </p:spTree>
    <p:extLst>
      <p:ext uri="{BB962C8B-B14F-4D97-AF65-F5344CB8AC3E}">
        <p14:creationId xmlns:p14="http://schemas.microsoft.com/office/powerpoint/2010/main" val="201082092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戻り値</a:t>
            </a:r>
          </a:p>
        </p:txBody>
      </p:sp>
      <p:sp>
        <p:nvSpPr>
          <p:cNvPr id="3" name="コンテンツ プレースホルダ 2"/>
          <p:cNvSpPr>
            <a:spLocks noGrp="1"/>
          </p:cNvSpPr>
          <p:nvPr>
            <p:ph idx="1"/>
          </p:nvPr>
        </p:nvSpPr>
        <p:spPr>
          <a:xfrm>
            <a:off x="838199" y="1600200"/>
            <a:ext cx="11016343" cy="4853136"/>
          </a:xfrm>
        </p:spPr>
        <p:txBody>
          <a:bodyPr>
            <a:normAutofit/>
          </a:bodyPr>
          <a:lstStyle/>
          <a:p>
            <a:pPr marL="0" indent="0">
              <a:buNone/>
            </a:pPr>
            <a:r>
              <a:rPr lang="ja-JP" altLang="en-US" sz="3600" dirty="0"/>
              <a:t>関数から</a:t>
            </a:r>
            <a:r>
              <a:rPr lang="ja-JP" altLang="en-US" sz="3600" dirty="0">
                <a:solidFill>
                  <a:srgbClr val="FF0000"/>
                </a:solidFill>
              </a:rPr>
              <a:t>返される値</a:t>
            </a:r>
            <a:endParaRPr lang="en-US" altLang="ja-JP" sz="3600" dirty="0">
              <a:solidFill>
                <a:srgbClr val="FF0000"/>
              </a:solidFill>
            </a:endParaRPr>
          </a:p>
          <a:p>
            <a:pPr marL="0" indent="0">
              <a:buNone/>
            </a:pPr>
            <a:endParaRPr lang="en-US" altLang="ja-JP" sz="3600" dirty="0">
              <a:solidFill>
                <a:srgbClr val="FF0000"/>
              </a:solidFill>
            </a:endParaRPr>
          </a:p>
          <a:p>
            <a:pPr marL="0" indent="0">
              <a:buNone/>
            </a:pPr>
            <a:r>
              <a:rPr lang="ja-JP" altLang="en-US" sz="3600" dirty="0" err="1">
                <a:solidFill>
                  <a:srgbClr val="FF0000"/>
                </a:solidFill>
              </a:rPr>
              <a:t>ｒ</a:t>
            </a:r>
            <a:r>
              <a:rPr lang="en-US" altLang="ja-JP" sz="3600" dirty="0" err="1">
                <a:solidFill>
                  <a:srgbClr val="FF0000"/>
                </a:solidFill>
              </a:rPr>
              <a:t>eturn</a:t>
            </a:r>
            <a:r>
              <a:rPr lang="en-US" altLang="ja-JP" sz="3600" dirty="0"/>
              <a:t>  </a:t>
            </a:r>
            <a:r>
              <a:rPr lang="ja-JP" altLang="en-US" sz="3600" dirty="0"/>
              <a:t>返す値</a:t>
            </a:r>
            <a:r>
              <a:rPr lang="en-US" altLang="ja-JP" sz="3600" dirty="0"/>
              <a:t>;</a:t>
            </a:r>
            <a:r>
              <a:rPr lang="ja-JP" altLang="en-US" sz="3600" dirty="0"/>
              <a:t>　で</a:t>
            </a:r>
            <a:r>
              <a:rPr lang="en-US" altLang="ja-JP" sz="3600" dirty="0"/>
              <a:t> </a:t>
            </a:r>
            <a:r>
              <a:rPr lang="ja-JP" altLang="en-US" sz="3600" dirty="0"/>
              <a:t>記述する</a:t>
            </a:r>
            <a:endParaRPr lang="en-US" altLang="ja-JP" sz="3600" dirty="0"/>
          </a:p>
          <a:p>
            <a:pPr marL="0" indent="0">
              <a:buNone/>
            </a:pPr>
            <a:endParaRPr lang="en-US" altLang="ja-JP" sz="3600" dirty="0"/>
          </a:p>
          <a:p>
            <a:pPr marL="0" indent="0">
              <a:buNone/>
            </a:pPr>
            <a:r>
              <a:rPr lang="ja-JP" altLang="en-US" sz="3600" dirty="0"/>
              <a:t>戻り値は変数や式でもよい</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147</a:t>
            </a:fld>
            <a:endParaRPr kumimoji="1" lang="ja-JP" altLang="en-US"/>
          </a:p>
        </p:txBody>
      </p:sp>
    </p:spTree>
    <p:extLst>
      <p:ext uri="{BB962C8B-B14F-4D97-AF65-F5344CB8AC3E}">
        <p14:creationId xmlns:p14="http://schemas.microsoft.com/office/powerpoint/2010/main" val="33807723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148</a:t>
            </a:fld>
            <a:endParaRPr kumimoji="1" lang="ja-JP" altLang="en-US"/>
          </a:p>
        </p:txBody>
      </p:sp>
      <p:pic>
        <p:nvPicPr>
          <p:cNvPr id="5" name="図 4"/>
          <p:cNvPicPr>
            <a:picLocks noChangeAspect="1"/>
          </p:cNvPicPr>
          <p:nvPr/>
        </p:nvPicPr>
        <p:blipFill>
          <a:blip r:embed="rId2"/>
          <a:stretch>
            <a:fillRect/>
          </a:stretch>
        </p:blipFill>
        <p:spPr>
          <a:xfrm>
            <a:off x="0" y="874914"/>
            <a:ext cx="6776131" cy="2741122"/>
          </a:xfrm>
          <a:prstGeom prst="rect">
            <a:avLst/>
          </a:prstGeom>
        </p:spPr>
      </p:pic>
      <p:pic>
        <p:nvPicPr>
          <p:cNvPr id="6" name="図 5"/>
          <p:cNvPicPr>
            <a:picLocks noChangeAspect="1"/>
          </p:cNvPicPr>
          <p:nvPr/>
        </p:nvPicPr>
        <p:blipFill>
          <a:blip r:embed="rId3"/>
          <a:stretch>
            <a:fillRect/>
          </a:stretch>
        </p:blipFill>
        <p:spPr>
          <a:xfrm>
            <a:off x="7062791" y="874914"/>
            <a:ext cx="4842549" cy="5561840"/>
          </a:xfrm>
          <a:prstGeom prst="rect">
            <a:avLst/>
          </a:prstGeom>
        </p:spPr>
      </p:pic>
      <p:sp>
        <p:nvSpPr>
          <p:cNvPr id="7" name="コンテンツ プレースホルダ 2"/>
          <p:cNvSpPr>
            <a:spLocks noGrp="1"/>
          </p:cNvSpPr>
          <p:nvPr>
            <p:ph idx="1"/>
          </p:nvPr>
        </p:nvSpPr>
        <p:spPr>
          <a:xfrm>
            <a:off x="232757" y="4109234"/>
            <a:ext cx="6830034" cy="2330223"/>
          </a:xfrm>
        </p:spPr>
        <p:txBody>
          <a:bodyPr>
            <a:normAutofit/>
          </a:bodyPr>
          <a:lstStyle/>
          <a:p>
            <a:pPr marL="0" indent="0">
              <a:buNone/>
            </a:pPr>
            <a:r>
              <a:rPr lang="en-US" altLang="ja-JP" sz="3600" dirty="0" smtClean="0"/>
              <a:t>13_funcTest.html</a:t>
            </a:r>
            <a:r>
              <a:rPr lang="ja-JP" altLang="en-US" sz="3600" dirty="0" smtClean="0"/>
              <a:t>と</a:t>
            </a:r>
            <a:r>
              <a:rPr lang="en-US" altLang="ja-JP" sz="3600" dirty="0" smtClean="0"/>
              <a:t>14_funcTest.php</a:t>
            </a:r>
            <a:r>
              <a:rPr lang="ja-JP" altLang="en-US" sz="3600" dirty="0" smtClean="0"/>
              <a:t>を作成しコードを入力しましょう</a:t>
            </a:r>
            <a:endParaRPr lang="en-US" altLang="ja-JP" sz="3600" dirty="0"/>
          </a:p>
        </p:txBody>
      </p:sp>
    </p:spTree>
    <p:extLst>
      <p:ext uri="{BB962C8B-B14F-4D97-AF65-F5344CB8AC3E}">
        <p14:creationId xmlns:p14="http://schemas.microsoft.com/office/powerpoint/2010/main" val="2602308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674915" y="1600199"/>
            <a:ext cx="11299372" cy="5121275"/>
          </a:xfrm>
        </p:spPr>
        <p:txBody>
          <a:bodyPr>
            <a:normAutofit lnSpcReduction="10000"/>
          </a:bodyPr>
          <a:lstStyle/>
          <a:p>
            <a:pPr marL="0" indent="0">
              <a:lnSpc>
                <a:spcPct val="150000"/>
              </a:lnSpc>
              <a:buNone/>
            </a:pPr>
            <a:r>
              <a:rPr lang="ja-JP" altLang="en-US" sz="3600" dirty="0" smtClean="0">
                <a:solidFill>
                  <a:srgbClr val="FF0000"/>
                </a:solidFill>
              </a:rPr>
              <a:t>引数</a:t>
            </a:r>
            <a:r>
              <a:rPr lang="en-US" altLang="ja-JP" sz="3600" dirty="0" smtClean="0">
                <a:solidFill>
                  <a:srgbClr val="FF0000"/>
                </a:solidFill>
              </a:rPr>
              <a:t>	</a:t>
            </a:r>
            <a:r>
              <a:rPr lang="ja-JP" altLang="en-US" sz="3600" dirty="0" smtClean="0"/>
              <a:t>➡</a:t>
            </a:r>
            <a:r>
              <a:rPr lang="en-US" altLang="ja-JP" sz="3600" dirty="0" smtClean="0"/>
              <a:t>	</a:t>
            </a:r>
            <a:r>
              <a:rPr lang="ja-JP" altLang="en-US" sz="3600" dirty="0" smtClean="0"/>
              <a:t>関数に渡される値。仮引数と実引数の総称。</a:t>
            </a:r>
            <a:endParaRPr lang="en-US" altLang="ja-JP" dirty="0" smtClean="0">
              <a:solidFill>
                <a:srgbClr val="FF0000"/>
              </a:solidFill>
            </a:endParaRPr>
          </a:p>
          <a:p>
            <a:pPr marL="0" indent="0">
              <a:lnSpc>
                <a:spcPct val="150000"/>
              </a:lnSpc>
              <a:buNone/>
            </a:pPr>
            <a:r>
              <a:rPr lang="ja-JP" altLang="en-US" dirty="0" smtClean="0">
                <a:solidFill>
                  <a:srgbClr val="FF0000"/>
                </a:solidFill>
              </a:rPr>
              <a:t>仮引数</a:t>
            </a:r>
            <a:r>
              <a:rPr lang="en-US" altLang="ja-JP" dirty="0" smtClean="0">
                <a:solidFill>
                  <a:srgbClr val="FF0000"/>
                </a:solidFill>
              </a:rPr>
              <a:t>	</a:t>
            </a:r>
            <a:r>
              <a:rPr lang="ja-JP" altLang="en-US" dirty="0" smtClean="0"/>
              <a:t>➡</a:t>
            </a:r>
            <a:r>
              <a:rPr lang="en-US" altLang="ja-JP" dirty="0" smtClean="0"/>
              <a:t>	</a:t>
            </a:r>
            <a:r>
              <a:rPr lang="ja-JP" altLang="en-US" dirty="0" smtClean="0"/>
              <a:t>関数定義の際にどんな引数を</a:t>
            </a:r>
            <a:r>
              <a:rPr lang="en-US" altLang="ja-JP" dirty="0" smtClean="0"/>
              <a:t/>
            </a:r>
            <a:br>
              <a:rPr lang="en-US" altLang="ja-JP" dirty="0" smtClean="0"/>
            </a:br>
            <a:r>
              <a:rPr lang="en-US" altLang="ja-JP" dirty="0" smtClean="0"/>
              <a:t>			</a:t>
            </a:r>
            <a:r>
              <a:rPr lang="ja-JP" altLang="en-US" dirty="0" smtClean="0"/>
              <a:t>受け取るのか記述したもの。</a:t>
            </a:r>
            <a:endParaRPr lang="en-US" altLang="ja-JP" sz="3600" dirty="0" smtClean="0">
              <a:solidFill>
                <a:srgbClr val="FF0000"/>
              </a:solidFill>
            </a:endParaRPr>
          </a:p>
          <a:p>
            <a:pPr marL="0" indent="0">
              <a:lnSpc>
                <a:spcPct val="150000"/>
              </a:lnSpc>
              <a:buNone/>
            </a:pPr>
            <a:r>
              <a:rPr lang="ja-JP" altLang="en-US" sz="3600" dirty="0" smtClean="0">
                <a:solidFill>
                  <a:srgbClr val="FF0000"/>
                </a:solidFill>
              </a:rPr>
              <a:t>実引数</a:t>
            </a:r>
            <a:r>
              <a:rPr lang="en-US" altLang="ja-JP" sz="3600" dirty="0" smtClean="0">
                <a:solidFill>
                  <a:srgbClr val="FF0000"/>
                </a:solidFill>
              </a:rPr>
              <a:t>	</a:t>
            </a:r>
            <a:r>
              <a:rPr lang="ja-JP" altLang="en-US" sz="3600" dirty="0" smtClean="0"/>
              <a:t>➡</a:t>
            </a:r>
            <a:r>
              <a:rPr lang="en-US" altLang="ja-JP" sz="3600" dirty="0" smtClean="0"/>
              <a:t>	</a:t>
            </a:r>
            <a:r>
              <a:rPr lang="ja-JP" altLang="en-US" sz="3600" dirty="0" smtClean="0"/>
              <a:t>関数呼出しの際に実際に渡す値。</a:t>
            </a:r>
            <a:endParaRPr lang="en-US" altLang="ja-JP" sz="3600" dirty="0" smtClean="0">
              <a:solidFill>
                <a:srgbClr val="FF0000"/>
              </a:solidFill>
            </a:endParaRPr>
          </a:p>
          <a:p>
            <a:pPr marL="0" indent="0">
              <a:lnSpc>
                <a:spcPct val="150000"/>
              </a:lnSpc>
              <a:buNone/>
            </a:pPr>
            <a:r>
              <a:rPr lang="ja-JP" altLang="en-US" sz="3600" dirty="0" smtClean="0">
                <a:solidFill>
                  <a:srgbClr val="FF0000"/>
                </a:solidFill>
              </a:rPr>
              <a:t>戻り値	</a:t>
            </a:r>
            <a:r>
              <a:rPr lang="ja-JP" altLang="en-US" sz="3600" dirty="0" smtClean="0"/>
              <a:t>➡</a:t>
            </a:r>
            <a:r>
              <a:rPr lang="en-US" altLang="ja-JP" sz="3600" dirty="0" smtClean="0"/>
              <a:t>	</a:t>
            </a:r>
            <a:r>
              <a:rPr lang="ja-JP" altLang="en-US" sz="3600" dirty="0" smtClean="0"/>
              <a:t>関数終了後、呼出し元に渡される値。</a:t>
            </a:r>
            <a:r>
              <a:rPr lang="en-US" altLang="ja-JP" dirty="0"/>
              <a:t/>
            </a:r>
            <a:br>
              <a:rPr lang="en-US" altLang="ja-JP" dirty="0"/>
            </a:br>
            <a:r>
              <a:rPr lang="en-US" altLang="ja-JP" dirty="0" smtClean="0"/>
              <a:t>			</a:t>
            </a:r>
            <a:r>
              <a:rPr lang="en-US" altLang="ja-JP" sz="3600" dirty="0" smtClean="0"/>
              <a:t>return </a:t>
            </a:r>
            <a:r>
              <a:rPr lang="ja-JP" altLang="en-US" sz="3600" dirty="0" smtClean="0"/>
              <a:t>によって定義する。</a:t>
            </a:r>
            <a:endParaRPr lang="en-US" altLang="ja-JP" sz="3600"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149</a:t>
            </a:fld>
            <a:endParaRPr kumimoji="1" lang="ja-JP" altLang="en-US" dirty="0"/>
          </a:p>
        </p:txBody>
      </p:sp>
    </p:spTree>
    <p:extLst>
      <p:ext uri="{BB962C8B-B14F-4D97-AF65-F5344CB8AC3E}">
        <p14:creationId xmlns:p14="http://schemas.microsoft.com/office/powerpoint/2010/main" val="1140967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06147-9E77-4695-8BC6-C2B556FE521C}"/>
              </a:ext>
            </a:extLst>
          </p:cNvPr>
          <p:cNvSpPr>
            <a:spLocks noGrp="1"/>
          </p:cNvSpPr>
          <p:nvPr>
            <p:ph type="title"/>
          </p:nvPr>
        </p:nvSpPr>
        <p:spPr/>
        <p:txBody>
          <a:bodyPr/>
          <a:lstStyle/>
          <a:p>
            <a:r>
              <a:rPr kumimoji="1" lang="en-US" altLang="ja-JP" dirty="0"/>
              <a:t>Web</a:t>
            </a:r>
            <a:r>
              <a:rPr kumimoji="1" lang="ja-JP" altLang="en-US" dirty="0"/>
              <a:t>アプリ</a:t>
            </a:r>
          </a:p>
        </p:txBody>
      </p:sp>
      <p:sp>
        <p:nvSpPr>
          <p:cNvPr id="3" name="コンテンツ プレースホルダー 2">
            <a:extLst>
              <a:ext uri="{FF2B5EF4-FFF2-40B4-BE49-F238E27FC236}">
                <a16:creationId xmlns:a16="http://schemas.microsoft.com/office/drawing/2014/main" id="{15C6379B-ABB7-4E74-8D50-95D5A5151E3C}"/>
              </a:ext>
            </a:extLst>
          </p:cNvPr>
          <p:cNvSpPr>
            <a:spLocks noGrp="1"/>
          </p:cNvSpPr>
          <p:nvPr>
            <p:ph idx="1"/>
          </p:nvPr>
        </p:nvSpPr>
        <p:spPr>
          <a:xfrm>
            <a:off x="367862" y="1040524"/>
            <a:ext cx="11498317" cy="4256690"/>
          </a:xfrm>
        </p:spPr>
        <p:txBody>
          <a:bodyPr>
            <a:normAutofit/>
          </a:bodyPr>
          <a:lstStyle/>
          <a:p>
            <a:r>
              <a:rPr lang="ja-JP" altLang="en-US" dirty="0"/>
              <a:t>対話型が主体</a:t>
            </a:r>
            <a:endParaRPr lang="en-US" altLang="ja-JP" dirty="0"/>
          </a:p>
          <a:p>
            <a:pPr lvl="1"/>
            <a:r>
              <a:rPr lang="ja-JP" altLang="en-US" dirty="0"/>
              <a:t>ユーザー</a:t>
            </a:r>
            <a:r>
              <a:rPr lang="ja-JP" altLang="en-US" dirty="0" smtClean="0"/>
              <a:t>の行動に合わせて内容・処理が変化</a:t>
            </a:r>
            <a:endParaRPr kumimoji="1" lang="en-US" altLang="ja-JP" dirty="0"/>
          </a:p>
          <a:p>
            <a:endParaRPr kumimoji="1" lang="en-US" altLang="ja-JP" dirty="0" smtClean="0"/>
          </a:p>
          <a:p>
            <a:r>
              <a:rPr kumimoji="1" lang="ja-JP" altLang="en-US" dirty="0" smtClean="0"/>
              <a:t>検索</a:t>
            </a:r>
            <a:r>
              <a:rPr kumimoji="1" lang="ja-JP" altLang="en-US" dirty="0"/>
              <a:t>機能やフォーム入力、購入などの操作</a:t>
            </a:r>
            <a:endParaRPr lang="en-US" altLang="ja-JP" dirty="0"/>
          </a:p>
          <a:p>
            <a:pPr lvl="1"/>
            <a:r>
              <a:rPr kumimoji="1" lang="en-US" altLang="ja-JP" dirty="0"/>
              <a:t>Amazon</a:t>
            </a:r>
            <a:r>
              <a:rPr kumimoji="1" lang="ja-JP" altLang="en-US" dirty="0"/>
              <a:t>などの</a:t>
            </a:r>
            <a:r>
              <a:rPr kumimoji="1" lang="en-US" altLang="ja-JP" dirty="0"/>
              <a:t>EC</a:t>
            </a:r>
            <a:r>
              <a:rPr kumimoji="1" lang="ja-JP" altLang="en-US" dirty="0"/>
              <a:t>サイト</a:t>
            </a:r>
            <a:endParaRPr lang="en-US" altLang="ja-JP" dirty="0"/>
          </a:p>
          <a:p>
            <a:pPr lvl="1"/>
            <a:r>
              <a:rPr lang="ja-JP" altLang="en-US" dirty="0" smtClean="0"/>
              <a:t>厳密には対話と情報が組み合わさった</a:t>
            </a:r>
            <a:r>
              <a:rPr lang="en-US" altLang="ja-JP" dirty="0" smtClean="0"/>
              <a:t>Web</a:t>
            </a:r>
            <a:r>
              <a:rPr lang="ja-JP" altLang="en-US" dirty="0" smtClean="0"/>
              <a:t>サイトになる</a:t>
            </a:r>
            <a:endParaRPr lang="en-US" altLang="ja-JP" dirty="0" smtClean="0"/>
          </a:p>
          <a:p>
            <a:endParaRPr kumimoji="1" lang="en-US" altLang="ja-JP" dirty="0" smtClean="0"/>
          </a:p>
          <a:p>
            <a:endParaRPr kumimoji="1" lang="en-US" altLang="ja-JP" dirty="0"/>
          </a:p>
          <a:p>
            <a:endParaRPr kumimoji="1" lang="en-US" altLang="ja-JP" dirty="0"/>
          </a:p>
          <a:p>
            <a:endParaRPr kumimoji="1" lang="ja-JP" altLang="en-US" dirty="0"/>
          </a:p>
        </p:txBody>
      </p:sp>
      <p:sp>
        <p:nvSpPr>
          <p:cNvPr id="8" name="スライド番号プレースホルダー 7"/>
          <p:cNvSpPr>
            <a:spLocks noGrp="1"/>
          </p:cNvSpPr>
          <p:nvPr>
            <p:ph type="sldNum" sz="quarter" idx="12"/>
          </p:nvPr>
        </p:nvSpPr>
        <p:spPr/>
        <p:txBody>
          <a:bodyPr/>
          <a:lstStyle/>
          <a:p>
            <a:fld id="{91D6BFD3-6DDC-47C7-B5D8-E8A248B0BAD4}" type="slidenum">
              <a:rPr kumimoji="1" lang="ja-JP" altLang="en-US" smtClean="0"/>
              <a:t>15</a:t>
            </a:fld>
            <a:endParaRPr kumimoji="1" lang="ja-JP" altLang="en-US"/>
          </a:p>
        </p:txBody>
      </p:sp>
    </p:spTree>
    <p:extLst>
      <p:ext uri="{BB962C8B-B14F-4D97-AF65-F5344CB8AC3E}">
        <p14:creationId xmlns:p14="http://schemas.microsoft.com/office/powerpoint/2010/main" val="212152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lang="ja-JP" altLang="en-US" dirty="0" smtClean="0"/>
              <a:t>のスコープ</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150</a:t>
            </a:fld>
            <a:endParaRPr kumimoji="1" lang="ja-JP" altLang="en-US" dirty="0"/>
          </a:p>
        </p:txBody>
      </p:sp>
    </p:spTree>
    <p:extLst>
      <p:ext uri="{BB962C8B-B14F-4D97-AF65-F5344CB8AC3E}">
        <p14:creationId xmlns:p14="http://schemas.microsoft.com/office/powerpoint/2010/main" val="2235531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スコープ</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a:t>変数を使える</a:t>
            </a:r>
            <a:r>
              <a:rPr lang="ja-JP" altLang="en-US" sz="3600" dirty="0">
                <a:solidFill>
                  <a:srgbClr val="FF0000"/>
                </a:solidFill>
              </a:rPr>
              <a:t>有効範囲</a:t>
            </a:r>
            <a:r>
              <a:rPr lang="ja-JP" altLang="en-US" sz="3600" dirty="0"/>
              <a:t>の</a:t>
            </a:r>
            <a:r>
              <a:rPr lang="ja-JP" altLang="en-US" sz="3600" dirty="0" smtClean="0"/>
              <a:t>こと</a:t>
            </a:r>
            <a:endParaRPr lang="en-US" altLang="ja-JP" sz="3600" dirty="0" smtClean="0"/>
          </a:p>
          <a:p>
            <a:pPr marL="0" indent="0">
              <a:buNone/>
            </a:pPr>
            <a:endParaRPr lang="en-US" altLang="ja-JP" sz="3600" dirty="0">
              <a:solidFill>
                <a:srgbClr val="FF0000"/>
              </a:solidFill>
            </a:endParaRPr>
          </a:p>
          <a:p>
            <a:pPr marL="0" indent="0">
              <a:buNone/>
            </a:pPr>
            <a:r>
              <a:rPr lang="ja-JP" altLang="en-US" sz="3600" dirty="0"/>
              <a:t>変数には種類があり、その有効範囲が違う</a:t>
            </a:r>
            <a:endParaRPr lang="en-US" altLang="ja-JP" sz="3600" dirty="0"/>
          </a:p>
          <a:p>
            <a:pPr marL="0" indent="0">
              <a:buNone/>
            </a:pPr>
            <a:r>
              <a:rPr lang="ja-JP" altLang="en-US" sz="3600" dirty="0"/>
              <a:t>有効範囲を超えた変数は扱うことができない</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151</a:t>
            </a:fld>
            <a:endParaRPr kumimoji="1" lang="ja-JP" altLang="en-US"/>
          </a:p>
        </p:txBody>
      </p:sp>
    </p:spTree>
    <p:extLst>
      <p:ext uri="{BB962C8B-B14F-4D97-AF65-F5344CB8AC3E}">
        <p14:creationId xmlns:p14="http://schemas.microsoft.com/office/powerpoint/2010/main" val="64009721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ローカル変数</a:t>
            </a:r>
            <a:endParaRPr kumimoji="1" lang="ja-JP" altLang="en-US" dirty="0"/>
          </a:p>
        </p:txBody>
      </p:sp>
      <p:sp>
        <p:nvSpPr>
          <p:cNvPr id="3" name="コンテンツ プレースホルダ 2"/>
          <p:cNvSpPr>
            <a:spLocks noGrp="1"/>
          </p:cNvSpPr>
          <p:nvPr>
            <p:ph idx="1"/>
          </p:nvPr>
        </p:nvSpPr>
        <p:spPr>
          <a:xfrm>
            <a:off x="914400" y="1600200"/>
            <a:ext cx="10580914" cy="4925144"/>
          </a:xfrm>
        </p:spPr>
        <p:txBody>
          <a:bodyPr>
            <a:normAutofit/>
          </a:bodyPr>
          <a:lstStyle/>
          <a:p>
            <a:pPr marL="0" indent="0">
              <a:lnSpc>
                <a:spcPts val="4600"/>
              </a:lnSpc>
              <a:spcBef>
                <a:spcPts val="600"/>
              </a:spcBef>
              <a:buNone/>
            </a:pPr>
            <a:r>
              <a:rPr lang="ja-JP" altLang="en-US" sz="3600" dirty="0">
                <a:solidFill>
                  <a:srgbClr val="FF0000"/>
                </a:solidFill>
              </a:rPr>
              <a:t>関数の中で宣言</a:t>
            </a:r>
            <a:r>
              <a:rPr lang="ja-JP" altLang="en-US" sz="3600" dirty="0"/>
              <a:t>されている</a:t>
            </a:r>
            <a:r>
              <a:rPr lang="ja-JP" altLang="en-US" sz="3600" dirty="0" smtClean="0"/>
              <a:t>変数</a:t>
            </a:r>
            <a:endParaRPr lang="en-US" altLang="ja-JP" sz="3600" dirty="0" smtClean="0"/>
          </a:p>
          <a:p>
            <a:pPr marL="0" indent="0">
              <a:lnSpc>
                <a:spcPts val="4600"/>
              </a:lnSpc>
              <a:spcBef>
                <a:spcPts val="600"/>
              </a:spcBef>
              <a:buNone/>
            </a:pPr>
            <a:endParaRPr lang="en-US" altLang="ja-JP" sz="3600" dirty="0"/>
          </a:p>
          <a:p>
            <a:pPr marL="0" indent="0">
              <a:lnSpc>
                <a:spcPts val="4600"/>
              </a:lnSpc>
              <a:spcBef>
                <a:spcPts val="600"/>
              </a:spcBef>
              <a:buNone/>
            </a:pPr>
            <a:r>
              <a:rPr lang="ja-JP" altLang="en-US" sz="3600" dirty="0"/>
              <a:t>宣言された関数で</a:t>
            </a:r>
            <a:r>
              <a:rPr lang="ja-JP" altLang="en-US" sz="3600" dirty="0" smtClean="0">
                <a:solidFill>
                  <a:srgbClr val="FF0000"/>
                </a:solidFill>
              </a:rPr>
              <a:t>独立</a:t>
            </a:r>
            <a:r>
              <a:rPr lang="ja-JP" altLang="en-US" dirty="0"/>
              <a:t>して</a:t>
            </a:r>
            <a:r>
              <a:rPr lang="ja-JP" altLang="en-US" dirty="0" smtClean="0"/>
              <a:t>おり</a:t>
            </a:r>
            <a:r>
              <a:rPr lang="en-US" altLang="ja-JP" dirty="0" smtClean="0"/>
              <a:t/>
            </a:r>
            <a:br>
              <a:rPr lang="en-US" altLang="ja-JP" dirty="0" smtClean="0"/>
            </a:br>
            <a:r>
              <a:rPr lang="ja-JP" altLang="en-US" dirty="0" smtClean="0"/>
              <a:t>その</a:t>
            </a:r>
            <a:r>
              <a:rPr lang="ja-JP" altLang="en-US" sz="3600" dirty="0" smtClean="0"/>
              <a:t>関数内</a:t>
            </a:r>
            <a:r>
              <a:rPr lang="ja-JP" altLang="en-US" sz="3600" dirty="0"/>
              <a:t>でしか変数の数値は変更できない</a:t>
            </a:r>
            <a:endParaRPr lang="en-US" altLang="ja-JP" sz="3600" dirty="0"/>
          </a:p>
          <a:p>
            <a:pPr>
              <a:lnSpc>
                <a:spcPts val="4600"/>
              </a:lnSpc>
              <a:spcBef>
                <a:spcPts val="600"/>
              </a:spcBef>
            </a:pPr>
            <a:endParaRPr lang="en-US" altLang="ja-JP" sz="3600" dirty="0"/>
          </a:p>
          <a:p>
            <a:pPr>
              <a:lnSpc>
                <a:spcPts val="4600"/>
              </a:lnSpc>
              <a:spcBef>
                <a:spcPts val="600"/>
              </a:spcBef>
            </a:pP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152</a:t>
            </a:fld>
            <a:endParaRPr kumimoji="1" lang="ja-JP" altLang="en-US"/>
          </a:p>
        </p:txBody>
      </p:sp>
    </p:spTree>
    <p:extLst>
      <p:ext uri="{BB962C8B-B14F-4D97-AF65-F5344CB8AC3E}">
        <p14:creationId xmlns:p14="http://schemas.microsoft.com/office/powerpoint/2010/main" val="309797544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838200" y="2778370"/>
            <a:ext cx="3241431" cy="8264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グローバル変数</a:t>
            </a:r>
            <a:endParaRPr kumimoji="1" lang="ja-JP" altLang="en-US" dirty="0"/>
          </a:p>
        </p:txBody>
      </p:sp>
      <p:sp>
        <p:nvSpPr>
          <p:cNvPr id="3" name="コンテンツ プレースホルダ 2"/>
          <p:cNvSpPr>
            <a:spLocks noGrp="1"/>
          </p:cNvSpPr>
          <p:nvPr>
            <p:ph idx="1"/>
          </p:nvPr>
        </p:nvSpPr>
        <p:spPr>
          <a:xfrm>
            <a:off x="838200" y="1565030"/>
            <a:ext cx="10515600" cy="4783015"/>
          </a:xfrm>
        </p:spPr>
        <p:txBody>
          <a:bodyPr>
            <a:normAutofit/>
          </a:bodyPr>
          <a:lstStyle/>
          <a:p>
            <a:pPr marL="0" indent="0">
              <a:lnSpc>
                <a:spcPts val="4600"/>
              </a:lnSpc>
              <a:spcBef>
                <a:spcPts val="600"/>
              </a:spcBef>
              <a:buNone/>
            </a:pPr>
            <a:r>
              <a:rPr lang="ja-JP" altLang="en-US" sz="3600" dirty="0">
                <a:solidFill>
                  <a:srgbClr val="FF0000"/>
                </a:solidFill>
              </a:rPr>
              <a:t>関数の外で宣言</a:t>
            </a:r>
            <a:r>
              <a:rPr lang="ja-JP" altLang="en-US" sz="3600" dirty="0"/>
              <a:t>されている変数</a:t>
            </a:r>
            <a:endParaRPr lang="en-US" altLang="ja-JP" sz="3600" dirty="0"/>
          </a:p>
          <a:p>
            <a:pPr marL="0" indent="0">
              <a:lnSpc>
                <a:spcPts val="4600"/>
              </a:lnSpc>
              <a:spcBef>
                <a:spcPts val="600"/>
              </a:spcBef>
              <a:buNone/>
            </a:pPr>
            <a:endParaRPr lang="en-US" altLang="ja-JP" sz="3600" dirty="0" smtClean="0"/>
          </a:p>
          <a:p>
            <a:pPr marL="0" indent="0">
              <a:lnSpc>
                <a:spcPts val="4600"/>
              </a:lnSpc>
              <a:spcBef>
                <a:spcPts val="600"/>
              </a:spcBef>
              <a:buNone/>
            </a:pPr>
            <a:r>
              <a:rPr lang="ja-JP" altLang="en-US" sz="3600" dirty="0" err="1" smtClean="0">
                <a:solidFill>
                  <a:srgbClr val="FF0000"/>
                </a:solidFill>
              </a:rPr>
              <a:t>ｇ</a:t>
            </a:r>
            <a:r>
              <a:rPr lang="en-US" altLang="ja-JP" sz="3600" dirty="0" err="1" smtClean="0">
                <a:solidFill>
                  <a:srgbClr val="FF0000"/>
                </a:solidFill>
              </a:rPr>
              <a:t>lobal</a:t>
            </a:r>
            <a:r>
              <a:rPr lang="ja-JP" altLang="en-US" sz="3600" dirty="0" smtClean="0">
                <a:solidFill>
                  <a:srgbClr val="FF0000"/>
                </a:solidFill>
              </a:rPr>
              <a:t>　</a:t>
            </a:r>
            <a:r>
              <a:rPr lang="en-US" altLang="ja-JP" sz="3600" dirty="0" smtClean="0">
                <a:solidFill>
                  <a:srgbClr val="FF0000"/>
                </a:solidFill>
              </a:rPr>
              <a:t>$</a:t>
            </a:r>
            <a:r>
              <a:rPr lang="ja-JP" altLang="en-US" sz="3600" dirty="0" smtClean="0">
                <a:solidFill>
                  <a:srgbClr val="FF0000"/>
                </a:solidFill>
              </a:rPr>
              <a:t>変数名 　</a:t>
            </a:r>
            <a:r>
              <a:rPr lang="ja-JP" altLang="en-US" sz="3600" dirty="0" smtClean="0">
                <a:solidFill>
                  <a:schemeClr val="tx2"/>
                </a:solidFill>
              </a:rPr>
              <a:t>で</a:t>
            </a:r>
            <a:endParaRPr lang="en-US" altLang="ja-JP" sz="3600" dirty="0" smtClean="0">
              <a:solidFill>
                <a:schemeClr val="tx2"/>
              </a:solidFill>
            </a:endParaRPr>
          </a:p>
          <a:p>
            <a:pPr marL="0" indent="0">
              <a:lnSpc>
                <a:spcPts val="4600"/>
              </a:lnSpc>
              <a:spcBef>
                <a:spcPts val="600"/>
              </a:spcBef>
              <a:buNone/>
            </a:pPr>
            <a:endParaRPr lang="en-US" altLang="ja-JP" sz="3600" dirty="0" smtClean="0">
              <a:solidFill>
                <a:schemeClr val="tx2"/>
              </a:solidFill>
            </a:endParaRPr>
          </a:p>
          <a:p>
            <a:pPr marL="0" indent="0">
              <a:lnSpc>
                <a:spcPts val="4600"/>
              </a:lnSpc>
              <a:spcBef>
                <a:spcPts val="600"/>
              </a:spcBef>
              <a:buNone/>
            </a:pPr>
            <a:r>
              <a:rPr lang="ja-JP" altLang="en-US" sz="3600" dirty="0" smtClean="0">
                <a:solidFill>
                  <a:srgbClr val="FF0000"/>
                </a:solidFill>
              </a:rPr>
              <a:t>すべて</a:t>
            </a:r>
            <a:r>
              <a:rPr lang="ja-JP" altLang="en-US" sz="3600" dirty="0">
                <a:solidFill>
                  <a:srgbClr val="FF0000"/>
                </a:solidFill>
              </a:rPr>
              <a:t>の</a:t>
            </a:r>
            <a:r>
              <a:rPr lang="ja-JP" altLang="en-US" sz="3600" dirty="0" smtClean="0">
                <a:solidFill>
                  <a:srgbClr val="FF0000"/>
                </a:solidFill>
              </a:rPr>
              <a:t>関数から値</a:t>
            </a:r>
            <a:r>
              <a:rPr lang="ja-JP" altLang="en-US" sz="3600" dirty="0" smtClean="0">
                <a:solidFill>
                  <a:srgbClr val="FF0000"/>
                </a:solidFill>
              </a:rPr>
              <a:t>を参照・変更</a:t>
            </a:r>
            <a:r>
              <a:rPr lang="ja-JP" altLang="en-US" sz="3600" dirty="0" smtClean="0"/>
              <a:t>する</a:t>
            </a:r>
            <a:r>
              <a:rPr lang="ja-JP" altLang="en-US" sz="3600" dirty="0"/>
              <a:t>ことが</a:t>
            </a:r>
            <a:r>
              <a:rPr lang="ja-JP" altLang="en-US" sz="3600" dirty="0" smtClean="0"/>
              <a:t>できる</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153</a:t>
            </a:fld>
            <a:endParaRPr kumimoji="1" lang="ja-JP" altLang="en-US"/>
          </a:p>
        </p:txBody>
      </p:sp>
    </p:spTree>
    <p:extLst>
      <p:ext uri="{BB962C8B-B14F-4D97-AF65-F5344CB8AC3E}">
        <p14:creationId xmlns:p14="http://schemas.microsoft.com/office/powerpoint/2010/main" val="24338980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やってみよう：スコープ</a:t>
            </a:r>
            <a:endParaRPr kumimoji="1" lang="ja-JP" altLang="en-US" dirty="0"/>
          </a:p>
        </p:txBody>
      </p:sp>
      <p:sp>
        <p:nvSpPr>
          <p:cNvPr id="3" name="コンテンツ プレースホルダー 2"/>
          <p:cNvSpPr>
            <a:spLocks noGrp="1"/>
          </p:cNvSpPr>
          <p:nvPr>
            <p:ph idx="1"/>
          </p:nvPr>
        </p:nvSpPr>
        <p:spPr>
          <a:xfrm>
            <a:off x="1585786" y="5873261"/>
            <a:ext cx="9474938" cy="674546"/>
          </a:xfrm>
        </p:spPr>
        <p:txBody>
          <a:bodyPr>
            <a:normAutofit lnSpcReduction="10000"/>
          </a:bodyPr>
          <a:lstStyle/>
          <a:p>
            <a:pPr marL="0" indent="0">
              <a:buNone/>
            </a:pPr>
            <a:r>
              <a:rPr lang="en-US" altLang="ja-JP" dirty="0" smtClean="0"/>
              <a:t>15_scope.php</a:t>
            </a:r>
            <a:r>
              <a:rPr lang="ja-JP" altLang="en-US" dirty="0" smtClean="0"/>
              <a:t>を作成しコードを入力しましょう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154</a:t>
            </a:fld>
            <a:endParaRPr kumimoji="1" lang="ja-JP" altLang="en-US"/>
          </a:p>
        </p:txBody>
      </p:sp>
      <p:pic>
        <p:nvPicPr>
          <p:cNvPr id="5" name="図 4"/>
          <p:cNvPicPr>
            <a:picLocks noChangeAspect="1"/>
          </p:cNvPicPr>
          <p:nvPr/>
        </p:nvPicPr>
        <p:blipFill>
          <a:blip r:embed="rId2"/>
          <a:stretch>
            <a:fillRect/>
          </a:stretch>
        </p:blipFill>
        <p:spPr>
          <a:xfrm>
            <a:off x="2821649" y="874914"/>
            <a:ext cx="6548702" cy="4998347"/>
          </a:xfrm>
          <a:prstGeom prst="rect">
            <a:avLst/>
          </a:prstGeom>
        </p:spPr>
      </p:pic>
    </p:spTree>
    <p:extLst>
      <p:ext uri="{BB962C8B-B14F-4D97-AF65-F5344CB8AC3E}">
        <p14:creationId xmlns:p14="http://schemas.microsoft.com/office/powerpoint/2010/main" val="794475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5" name="コンテンツ プレースホルダー 2"/>
          <p:cNvSpPr>
            <a:spLocks noGrp="1"/>
          </p:cNvSpPr>
          <p:nvPr>
            <p:ph idx="1"/>
          </p:nvPr>
        </p:nvSpPr>
        <p:spPr>
          <a:xfrm>
            <a:off x="200024" y="1843314"/>
            <a:ext cx="11801475" cy="2957286"/>
          </a:xfrm>
        </p:spPr>
        <p:txBody>
          <a:bodyPr>
            <a:normAutofit/>
          </a:bodyPr>
          <a:lstStyle/>
          <a:p>
            <a:pPr marL="0" indent="0">
              <a:buNone/>
            </a:pPr>
            <a:r>
              <a:rPr lang="ja-JP" altLang="en-US" dirty="0" smtClean="0">
                <a:solidFill>
                  <a:srgbClr val="FF0000"/>
                </a:solidFill>
              </a:rPr>
              <a:t>変数のスコープ</a:t>
            </a:r>
            <a:r>
              <a:rPr lang="en-US" altLang="ja-JP" dirty="0" smtClean="0">
                <a:solidFill>
                  <a:srgbClr val="FF0000"/>
                </a:solidFill>
              </a:rPr>
              <a:t>	</a:t>
            </a:r>
            <a:r>
              <a:rPr lang="ja-JP" altLang="en-US" dirty="0" smtClean="0"/>
              <a:t>➡</a:t>
            </a:r>
            <a:r>
              <a:rPr lang="en-US" altLang="ja-JP" dirty="0" smtClean="0"/>
              <a:t>	</a:t>
            </a:r>
            <a:r>
              <a:rPr lang="ja-JP" altLang="en-US" dirty="0" smtClean="0"/>
              <a:t>変数を扱える範囲のこと</a:t>
            </a:r>
            <a:endParaRPr lang="en-US" altLang="ja-JP" dirty="0" smtClean="0">
              <a:solidFill>
                <a:srgbClr val="FF0000"/>
              </a:solidFill>
            </a:endParaRPr>
          </a:p>
          <a:p>
            <a:pPr marL="0" indent="0">
              <a:buNone/>
            </a:pPr>
            <a:r>
              <a:rPr lang="ja-JP" altLang="en-US" dirty="0" smtClean="0">
                <a:solidFill>
                  <a:srgbClr val="FF0000"/>
                </a:solidFill>
              </a:rPr>
              <a:t>ローカル変数</a:t>
            </a:r>
            <a:r>
              <a:rPr lang="en-US" altLang="ja-JP" dirty="0" smtClean="0">
                <a:solidFill>
                  <a:srgbClr val="FF0000"/>
                </a:solidFill>
              </a:rPr>
              <a:t>		</a:t>
            </a:r>
            <a:r>
              <a:rPr lang="ja-JP" altLang="en-US" dirty="0" smtClean="0"/>
              <a:t>➡</a:t>
            </a:r>
            <a:r>
              <a:rPr lang="en-US" altLang="ja-JP" dirty="0" smtClean="0"/>
              <a:t>	</a:t>
            </a:r>
            <a:r>
              <a:rPr lang="ja-JP" altLang="en-US" dirty="0" smtClean="0"/>
              <a:t>宣言された関数内を</a:t>
            </a:r>
            <a:r>
              <a:rPr lang="ja-JP" altLang="en-US" dirty="0" smtClean="0"/>
              <a:t>スコープ</a:t>
            </a:r>
            <a:r>
              <a:rPr lang="en-US" altLang="ja-JP" dirty="0" smtClean="0"/>
              <a:t/>
            </a:r>
            <a:br>
              <a:rPr lang="en-US" altLang="ja-JP" dirty="0" smtClean="0"/>
            </a:br>
            <a:r>
              <a:rPr lang="en-US" altLang="ja-JP" dirty="0" smtClean="0"/>
              <a:t>					</a:t>
            </a:r>
            <a:r>
              <a:rPr lang="ja-JP" altLang="en-US" dirty="0" smtClean="0"/>
              <a:t>と</a:t>
            </a:r>
            <a:r>
              <a:rPr lang="ja-JP" altLang="en-US" dirty="0" smtClean="0"/>
              <a:t>する変数</a:t>
            </a:r>
            <a:endParaRPr lang="en-US" altLang="ja-JP" dirty="0" smtClean="0"/>
          </a:p>
          <a:p>
            <a:pPr marL="0" indent="0">
              <a:buNone/>
            </a:pPr>
            <a:r>
              <a:rPr lang="ja-JP" altLang="en-US" dirty="0">
                <a:solidFill>
                  <a:srgbClr val="FF0000"/>
                </a:solidFill>
              </a:rPr>
              <a:t>グローバル</a:t>
            </a:r>
            <a:r>
              <a:rPr lang="ja-JP" altLang="en-US" dirty="0" smtClean="0">
                <a:solidFill>
                  <a:srgbClr val="FF0000"/>
                </a:solidFill>
              </a:rPr>
              <a:t>変数</a:t>
            </a:r>
            <a:r>
              <a:rPr lang="en-US" altLang="ja-JP" dirty="0" smtClean="0">
                <a:solidFill>
                  <a:srgbClr val="FF0000"/>
                </a:solidFill>
              </a:rPr>
              <a:t>	</a:t>
            </a:r>
            <a:r>
              <a:rPr lang="ja-JP" altLang="en-US" dirty="0" smtClean="0"/>
              <a:t>➡</a:t>
            </a:r>
            <a:r>
              <a:rPr lang="en-US" altLang="ja-JP" dirty="0" smtClean="0"/>
              <a:t>	</a:t>
            </a:r>
            <a:r>
              <a:rPr lang="ja-JP" altLang="en-US" dirty="0" smtClean="0"/>
              <a:t>全ての関数を</a:t>
            </a:r>
            <a:r>
              <a:rPr lang="ja-JP" altLang="en-US" dirty="0" smtClean="0"/>
              <a:t>スコープと</a:t>
            </a:r>
            <a:r>
              <a:rPr lang="ja-JP" altLang="en-US" dirty="0" smtClean="0"/>
              <a:t>する変数</a:t>
            </a:r>
            <a:endParaRPr lang="en-US" altLang="ja-JP" dirty="0" smtClean="0"/>
          </a:p>
          <a:p>
            <a:pPr marL="0" indent="0">
              <a:buNone/>
            </a:pPr>
            <a:endParaRPr lang="en-US" altLang="ja-JP" dirty="0">
              <a:solidFill>
                <a:srgbClr val="FF0000"/>
              </a:solidFill>
            </a:endParaRP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155</a:t>
            </a:fld>
            <a:endParaRPr kumimoji="1" lang="ja-JP" altLang="en-US"/>
          </a:p>
        </p:txBody>
      </p:sp>
    </p:spTree>
    <p:extLst>
      <p:ext uri="{BB962C8B-B14F-4D97-AF65-F5344CB8AC3E}">
        <p14:creationId xmlns:p14="http://schemas.microsoft.com/office/powerpoint/2010/main" val="123843123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静的変数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156</a:t>
            </a:fld>
            <a:endParaRPr kumimoji="1" lang="ja-JP" altLang="en-US" dirty="0"/>
          </a:p>
        </p:txBody>
      </p:sp>
    </p:spTree>
    <p:extLst>
      <p:ext uri="{BB962C8B-B14F-4D97-AF65-F5344CB8AC3E}">
        <p14:creationId xmlns:p14="http://schemas.microsoft.com/office/powerpoint/2010/main" val="36975320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a:t>
            </a:r>
            <a:r>
              <a:rPr kumimoji="1" lang="ja-JP" altLang="en-US" dirty="0" smtClean="0"/>
              <a:t>メモリ</a:t>
            </a:r>
            <a:endParaRPr kumimoji="1" lang="ja-JP" altLang="en-US" dirty="0"/>
          </a:p>
        </p:txBody>
      </p:sp>
      <p:sp>
        <p:nvSpPr>
          <p:cNvPr id="3" name="コンテンツ プレースホルダー 2"/>
          <p:cNvSpPr>
            <a:spLocks noGrp="1"/>
          </p:cNvSpPr>
          <p:nvPr>
            <p:ph idx="1"/>
          </p:nvPr>
        </p:nvSpPr>
        <p:spPr>
          <a:xfrm>
            <a:off x="362858" y="1656443"/>
            <a:ext cx="11654972" cy="2242600"/>
          </a:xfrm>
        </p:spPr>
        <p:txBody>
          <a:bodyPr>
            <a:normAutofit/>
          </a:bodyPr>
          <a:lstStyle/>
          <a:p>
            <a:pPr marL="0" indent="0">
              <a:buNone/>
            </a:pPr>
            <a:r>
              <a:rPr kumimoji="1" lang="ja-JP" altLang="en-US" dirty="0" smtClean="0"/>
              <a:t>コンピュータの記憶装置</a:t>
            </a:r>
            <a:endParaRPr kumimoji="1" lang="en-US" altLang="ja-JP" dirty="0" smtClean="0"/>
          </a:p>
          <a:p>
            <a:pPr marL="0" indent="0">
              <a:buNone/>
            </a:pPr>
            <a:r>
              <a:rPr lang="ja-JP" altLang="en-US" dirty="0" smtClean="0"/>
              <a:t>プログラム本体や計算結果など様々なデータが保管される</a:t>
            </a:r>
            <a:endParaRPr lang="en-US" altLang="ja-JP" dirty="0" smtClean="0"/>
          </a:p>
        </p:txBody>
      </p:sp>
      <p:grpSp>
        <p:nvGrpSpPr>
          <p:cNvPr id="15" name="グループ化 14"/>
          <p:cNvGrpSpPr/>
          <p:nvPr/>
        </p:nvGrpSpPr>
        <p:grpSpPr>
          <a:xfrm>
            <a:off x="1346200" y="3957008"/>
            <a:ext cx="9757228" cy="2141158"/>
            <a:chOff x="838200" y="3623179"/>
            <a:chExt cx="9757228" cy="2141158"/>
          </a:xfrm>
        </p:grpSpPr>
        <p:sp>
          <p:nvSpPr>
            <p:cNvPr id="5" name="正方形/長方形 4"/>
            <p:cNvSpPr/>
            <p:nvPr/>
          </p:nvSpPr>
          <p:spPr>
            <a:xfrm>
              <a:off x="7068457" y="4414612"/>
              <a:ext cx="2844800" cy="1077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CPU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838200" y="4414612"/>
              <a:ext cx="2844800" cy="107791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メモリ</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8" name="右矢印 7"/>
            <p:cNvSpPr/>
            <p:nvPr/>
          </p:nvSpPr>
          <p:spPr>
            <a:xfrm>
              <a:off x="3904342" y="5064805"/>
              <a:ext cx="2977474" cy="330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213735" y="5395005"/>
              <a:ext cx="2854721" cy="369332"/>
            </a:xfrm>
            <a:prstGeom prst="rect">
              <a:avLst/>
            </a:prstGeom>
            <a:noFill/>
          </p:spPr>
          <p:txBody>
            <a:bodyPr wrap="square" rtlCol="0">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命令や計算</a:t>
              </a:r>
              <a:r>
                <a:rPr lang="ja-JP" altLang="en-US" dirty="0">
                  <a:latin typeface="UD デジタル 教科書体 NK-R" panose="02020400000000000000" pitchFamily="18" charset="-128"/>
                  <a:ea typeface="UD デジタル 教科書体 NK-R" panose="02020400000000000000" pitchFamily="18" charset="-128"/>
                </a:rPr>
                <a:t>結果の読出し</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1" name="右矢印 10"/>
            <p:cNvSpPr/>
            <p:nvPr/>
          </p:nvSpPr>
          <p:spPr>
            <a:xfrm rot="10800000">
              <a:off x="3832950" y="4490308"/>
              <a:ext cx="2977474" cy="386492"/>
            </a:xfrm>
            <a:prstGeom prs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302578" y="4045280"/>
              <a:ext cx="2146300"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計算結果の書込み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3" name="テキスト ボックス 12"/>
            <p:cNvSpPr txBox="1"/>
            <p:nvPr/>
          </p:nvSpPr>
          <p:spPr>
            <a:xfrm>
              <a:off x="7068456" y="3623179"/>
              <a:ext cx="2965351" cy="369332"/>
            </a:xfrm>
            <a:prstGeom prst="rect">
              <a:avLst/>
            </a:prstGeom>
            <a:noFill/>
          </p:spPr>
          <p:txBody>
            <a:bodyPr wrap="square" rtlCol="0">
              <a:spAutoFit/>
            </a:bodyPr>
            <a:lstStyle/>
            <a:p>
              <a:r>
                <a:rPr kumimoji="1" lang="ja-JP" altLang="en-US" dirty="0"/>
                <a:t>読出</a:t>
              </a:r>
              <a:r>
                <a:rPr kumimoji="1" lang="ja-JP" altLang="en-US" dirty="0" smtClean="0"/>
                <a:t>した命令通り</a:t>
              </a:r>
              <a:r>
                <a:rPr kumimoji="1" lang="ja-JP" altLang="en-US" dirty="0"/>
                <a:t>に</a:t>
              </a:r>
              <a:r>
                <a:rPr kumimoji="1" lang="ja-JP" altLang="en-US" dirty="0" smtClean="0"/>
                <a:t>処理</a:t>
              </a:r>
              <a:endParaRPr kumimoji="1" lang="ja-JP" altLang="en-US" dirty="0"/>
            </a:p>
          </p:txBody>
        </p:sp>
        <p:sp>
          <p:nvSpPr>
            <p:cNvPr id="14" name="テキスト ボックス 13"/>
            <p:cNvSpPr txBox="1"/>
            <p:nvPr/>
          </p:nvSpPr>
          <p:spPr>
            <a:xfrm>
              <a:off x="7068456" y="3934546"/>
              <a:ext cx="3526972" cy="369332"/>
            </a:xfrm>
            <a:prstGeom prst="rect">
              <a:avLst/>
            </a:prstGeom>
            <a:noFill/>
          </p:spPr>
          <p:txBody>
            <a:bodyPr wrap="square" rtlCol="0">
              <a:spAutoFit/>
            </a:bodyPr>
            <a:lstStyle/>
            <a:p>
              <a:r>
                <a:rPr kumimoji="1" lang="ja-JP" altLang="en-US" dirty="0" smtClean="0">
                  <a:latin typeface="UD デジタル 教科書体 NK-R" panose="02020400000000000000" pitchFamily="18" charset="-128"/>
                  <a:ea typeface="UD デジタル 教科書体 NK-R" panose="02020400000000000000" pitchFamily="18" charset="-128"/>
                </a:rPr>
                <a:t>入力値や読出し値から</a:t>
              </a:r>
              <a:r>
                <a:rPr kumimoji="1" lang="ja-JP" altLang="en-US" dirty="0">
                  <a:latin typeface="UD デジタル 教科書体 NK-R" panose="02020400000000000000" pitchFamily="18" charset="-128"/>
                  <a:ea typeface="UD デジタル 教科書体 NK-R" panose="02020400000000000000" pitchFamily="18" charset="-128"/>
                </a:rPr>
                <a:t>計算</a:t>
              </a:r>
            </a:p>
          </p:txBody>
        </p:sp>
      </p:grpSp>
      <p:sp>
        <p:nvSpPr>
          <p:cNvPr id="7" name="スライド番号プレースホルダー 6"/>
          <p:cNvSpPr>
            <a:spLocks noGrp="1"/>
          </p:cNvSpPr>
          <p:nvPr>
            <p:ph type="sldNum" sz="quarter" idx="12"/>
          </p:nvPr>
        </p:nvSpPr>
        <p:spPr/>
        <p:txBody>
          <a:bodyPr/>
          <a:lstStyle/>
          <a:p>
            <a:fld id="{DDAA87E6-26F4-4CAD-96E5-E55ED5D15559}" type="slidenum">
              <a:rPr kumimoji="1" lang="ja-JP" altLang="en-US" smtClean="0"/>
              <a:t>157</a:t>
            </a:fld>
            <a:endParaRPr kumimoji="1" lang="ja-JP" altLang="en-US"/>
          </a:p>
        </p:txBody>
      </p:sp>
    </p:spTree>
    <p:extLst>
      <p:ext uri="{BB962C8B-B14F-4D97-AF65-F5344CB8AC3E}">
        <p14:creationId xmlns:p14="http://schemas.microsoft.com/office/powerpoint/2010/main" val="273587688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前提：アドレス</a:t>
            </a:r>
            <a:endParaRPr kumimoji="1" lang="ja-JP" altLang="en-US" dirty="0"/>
          </a:p>
        </p:txBody>
      </p:sp>
      <p:sp>
        <p:nvSpPr>
          <p:cNvPr id="5" name="コンテンツ プレースホルダー 2"/>
          <p:cNvSpPr>
            <a:spLocks noGrp="1"/>
          </p:cNvSpPr>
          <p:nvPr>
            <p:ph idx="1"/>
          </p:nvPr>
        </p:nvSpPr>
        <p:spPr>
          <a:xfrm>
            <a:off x="1151164" y="1387425"/>
            <a:ext cx="9364436" cy="1929437"/>
          </a:xfrm>
        </p:spPr>
        <p:txBody>
          <a:bodyPr>
            <a:normAutofit lnSpcReduction="10000"/>
          </a:bodyPr>
          <a:lstStyle/>
          <a:p>
            <a:pPr marL="0" indent="0">
              <a:buNone/>
            </a:pPr>
            <a:r>
              <a:rPr kumimoji="1" lang="ja-JP" altLang="en-US" dirty="0" smtClean="0"/>
              <a:t>メモリ</a:t>
            </a:r>
            <a:r>
              <a:rPr kumimoji="1" lang="en-US" altLang="ja-JP" dirty="0" smtClean="0"/>
              <a:t>1byte</a:t>
            </a:r>
            <a:r>
              <a:rPr kumimoji="1" lang="ja-JP" altLang="en-US" dirty="0" smtClean="0"/>
              <a:t>毎に割り当てられた</a:t>
            </a:r>
            <a:r>
              <a:rPr lang="ja-JP" altLang="en-US" dirty="0" smtClean="0"/>
              <a:t>番号</a:t>
            </a:r>
            <a:r>
              <a:rPr lang="en-US" altLang="ja-JP" dirty="0" smtClean="0"/>
              <a:t>(</a:t>
            </a:r>
            <a:r>
              <a:rPr kumimoji="1" lang="ja-JP" altLang="en-US" dirty="0" smtClean="0">
                <a:solidFill>
                  <a:srgbClr val="FF0000"/>
                </a:solidFill>
              </a:rPr>
              <a:t>番地</a:t>
            </a:r>
            <a:r>
              <a:rPr kumimoji="1" lang="en-US" altLang="ja-JP" dirty="0" smtClean="0"/>
              <a:t>)</a:t>
            </a:r>
          </a:p>
          <a:p>
            <a:pPr marL="0" indent="0">
              <a:buNone/>
            </a:pPr>
            <a:r>
              <a:rPr lang="ja-JP" altLang="en-US" dirty="0" smtClean="0"/>
              <a:t>プログラムや変数、関数など</a:t>
            </a:r>
            <a:r>
              <a:rPr lang="ja-JP" altLang="en-US" dirty="0" smtClean="0">
                <a:solidFill>
                  <a:srgbClr val="FF0000"/>
                </a:solidFill>
              </a:rPr>
              <a:t>メモリ上にあるもの</a:t>
            </a:r>
            <a:r>
              <a:rPr lang="en-US" altLang="ja-JP" dirty="0" smtClean="0">
                <a:solidFill>
                  <a:srgbClr val="FF0000"/>
                </a:solidFill>
              </a:rPr>
              <a:t/>
            </a:r>
            <a:br>
              <a:rPr lang="en-US" altLang="ja-JP" dirty="0" smtClean="0">
                <a:solidFill>
                  <a:srgbClr val="FF0000"/>
                </a:solidFill>
              </a:rPr>
            </a:br>
            <a:r>
              <a:rPr lang="ja-JP" altLang="en-US" dirty="0" smtClean="0">
                <a:solidFill>
                  <a:srgbClr val="FF0000"/>
                </a:solidFill>
              </a:rPr>
              <a:t>全てがアドレスを持つ</a:t>
            </a:r>
            <a:r>
              <a:rPr kumimoji="1" lang="en-US" altLang="ja-JP" dirty="0" smtClean="0"/>
              <a:t>	</a:t>
            </a:r>
            <a:endParaRPr kumimoji="1" lang="en-US" altLang="ja-JP" sz="1800" dirty="0" smtClean="0"/>
          </a:p>
        </p:txBody>
      </p:sp>
      <p:graphicFrame>
        <p:nvGraphicFramePr>
          <p:cNvPr id="17" name="表 16"/>
          <p:cNvGraphicFramePr>
            <a:graphicFrameLocks noGrp="1"/>
          </p:cNvGraphicFramePr>
          <p:nvPr>
            <p:extLst/>
          </p:nvPr>
        </p:nvGraphicFramePr>
        <p:xfrm>
          <a:off x="2654300" y="3470763"/>
          <a:ext cx="5197929" cy="3068149"/>
        </p:xfrm>
        <a:graphic>
          <a:graphicData uri="http://schemas.openxmlformats.org/drawingml/2006/table">
            <a:tbl>
              <a:tblPr firstRow="1" bandRow="1">
                <a:tableStyleId>{5C22544A-7EE6-4342-B048-85BDC9FD1C3A}</a:tableStyleId>
              </a:tblPr>
              <a:tblGrid>
                <a:gridCol w="1612559">
                  <a:extLst>
                    <a:ext uri="{9D8B030D-6E8A-4147-A177-3AD203B41FA5}">
                      <a16:colId xmlns:a16="http://schemas.microsoft.com/office/drawing/2014/main" val="1405292259"/>
                    </a:ext>
                  </a:extLst>
                </a:gridCol>
                <a:gridCol w="3585370">
                  <a:extLst>
                    <a:ext uri="{9D8B030D-6E8A-4147-A177-3AD203B41FA5}">
                      <a16:colId xmlns:a16="http://schemas.microsoft.com/office/drawing/2014/main" val="2560733181"/>
                    </a:ext>
                  </a:extLst>
                </a:gridCol>
              </a:tblGrid>
              <a:tr h="438307">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アドレス</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メモリ</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931166897"/>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0x000000</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29192790"/>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0x000001</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4859384"/>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0x000002</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0178125"/>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0x000003</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58447839"/>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0x000004</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235677690"/>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676700112"/>
                  </a:ext>
                </a:extLst>
              </a:tr>
            </a:tbl>
          </a:graphicData>
        </a:graphic>
      </p:graphicFrame>
      <p:sp>
        <p:nvSpPr>
          <p:cNvPr id="18" name="テキスト ボックス 17"/>
          <p:cNvSpPr txBox="1"/>
          <p:nvPr/>
        </p:nvSpPr>
        <p:spPr>
          <a:xfrm>
            <a:off x="3141703" y="6133336"/>
            <a:ext cx="553998" cy="446028"/>
          </a:xfrm>
          <a:prstGeom prst="rect">
            <a:avLst/>
          </a:prstGeom>
          <a:noFill/>
        </p:spPr>
        <p:txBody>
          <a:bodyPr vert="eaVert" wrap="square" rtlCol="0">
            <a:spAutoFit/>
          </a:bodyPr>
          <a:lstStyle/>
          <a:p>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grpSp>
        <p:nvGrpSpPr>
          <p:cNvPr id="30" name="グループ化 29"/>
          <p:cNvGrpSpPr/>
          <p:nvPr/>
        </p:nvGrpSpPr>
        <p:grpSpPr>
          <a:xfrm>
            <a:off x="7813942" y="3927928"/>
            <a:ext cx="1462873" cy="399143"/>
            <a:chOff x="7813942" y="3927928"/>
            <a:chExt cx="1462873" cy="399143"/>
          </a:xfrm>
        </p:grpSpPr>
        <p:cxnSp>
          <p:nvCxnSpPr>
            <p:cNvPr id="20" name="直線コネクタ 19"/>
            <p:cNvCxnSpPr/>
            <p:nvPr/>
          </p:nvCxnSpPr>
          <p:spPr>
            <a:xfrm flipV="1">
              <a:off x="7813942" y="3927928"/>
              <a:ext cx="1125789"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813942" y="4327070"/>
              <a:ext cx="1125789"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44384" y="3942833"/>
              <a:ext cx="1332431" cy="369332"/>
            </a:xfrm>
            <a:prstGeom prst="rect">
              <a:avLst/>
            </a:prstGeom>
            <a:noFill/>
          </p:spPr>
          <p:txBody>
            <a:bodyPr wrap="square" rtlCol="0">
              <a:spAutoFit/>
            </a:bodyPr>
            <a:lstStyle/>
            <a:p>
              <a:r>
                <a:rPr lang="en-US" altLang="ja-JP" dirty="0" smtClean="0">
                  <a:latin typeface="UD デジタル 教科書体 NK-R" panose="02020400000000000000" pitchFamily="18" charset="-128"/>
                  <a:ea typeface="UD デジタル 教科書体 NK-R" panose="02020400000000000000" pitchFamily="18" charset="-128"/>
                </a:rPr>
                <a:t>1byte</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158</a:t>
            </a:fld>
            <a:endParaRPr kumimoji="1" lang="ja-JP" altLang="en-US"/>
          </a:p>
        </p:txBody>
      </p:sp>
    </p:spTree>
    <p:extLst>
      <p:ext uri="{BB962C8B-B14F-4D97-AF65-F5344CB8AC3E}">
        <p14:creationId xmlns:p14="http://schemas.microsoft.com/office/powerpoint/2010/main" val="373247334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前提：変数</a:t>
            </a:r>
            <a:r>
              <a:rPr lang="ja-JP" altLang="en-US" dirty="0" smtClean="0"/>
              <a:t>とメモリ</a:t>
            </a:r>
            <a:endParaRPr kumimoji="1" lang="ja-JP" altLang="en-US" dirty="0"/>
          </a:p>
        </p:txBody>
      </p:sp>
      <p:sp>
        <p:nvSpPr>
          <p:cNvPr id="3" name="コンテンツ プレースホルダー 2"/>
          <p:cNvSpPr>
            <a:spLocks noGrp="1"/>
          </p:cNvSpPr>
          <p:nvPr>
            <p:ph idx="1"/>
          </p:nvPr>
        </p:nvSpPr>
        <p:spPr>
          <a:xfrm>
            <a:off x="838200" y="1825625"/>
            <a:ext cx="10515600" cy="663575"/>
          </a:xfrm>
        </p:spPr>
        <p:txBody>
          <a:bodyPr>
            <a:normAutofit lnSpcReduction="10000"/>
          </a:bodyPr>
          <a:lstStyle/>
          <a:p>
            <a:pPr marL="0" indent="0">
              <a:buNone/>
            </a:pPr>
            <a:r>
              <a:rPr kumimoji="1" lang="ja-JP" altLang="en-US" dirty="0" smtClean="0"/>
              <a:t>変数</a:t>
            </a:r>
            <a:r>
              <a:rPr kumimoji="1" lang="en-US" altLang="ja-JP" dirty="0" err="1" smtClean="0"/>
              <a:t>num</a:t>
            </a:r>
            <a:r>
              <a:rPr kumimoji="1" lang="ja-JP" altLang="en-US" dirty="0" smtClean="0"/>
              <a:t>を宣言した場合</a:t>
            </a:r>
            <a:endParaRPr kumimoji="1" lang="ja-JP" altLang="en-US" dirty="0"/>
          </a:p>
        </p:txBody>
      </p:sp>
      <p:graphicFrame>
        <p:nvGraphicFramePr>
          <p:cNvPr id="5" name="表 4"/>
          <p:cNvGraphicFramePr>
            <a:graphicFrameLocks noGrp="1"/>
          </p:cNvGraphicFramePr>
          <p:nvPr>
            <p:extLst/>
          </p:nvPr>
        </p:nvGraphicFramePr>
        <p:xfrm>
          <a:off x="952500" y="2670174"/>
          <a:ext cx="4584700" cy="3944763"/>
        </p:xfrm>
        <a:graphic>
          <a:graphicData uri="http://schemas.openxmlformats.org/drawingml/2006/table">
            <a:tbl>
              <a:tblPr firstRow="1" bandRow="1">
                <a:tableStyleId>{5C22544A-7EE6-4342-B048-85BDC9FD1C3A}</a:tableStyleId>
              </a:tblPr>
              <a:tblGrid>
                <a:gridCol w="1598032">
                  <a:extLst>
                    <a:ext uri="{9D8B030D-6E8A-4147-A177-3AD203B41FA5}">
                      <a16:colId xmlns:a16="http://schemas.microsoft.com/office/drawing/2014/main" val="1405292259"/>
                    </a:ext>
                  </a:extLst>
                </a:gridCol>
                <a:gridCol w="2986668">
                  <a:extLst>
                    <a:ext uri="{9D8B030D-6E8A-4147-A177-3AD203B41FA5}">
                      <a16:colId xmlns:a16="http://schemas.microsoft.com/office/drawing/2014/main" val="2560733181"/>
                    </a:ext>
                  </a:extLst>
                </a:gridCol>
              </a:tblGrid>
              <a:tr h="438307">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アドレス</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pPr algn="ctr"/>
                      <a:r>
                        <a:rPr kumimoji="1" lang="ja-JP" altLang="en-US" sz="2100" dirty="0" smtClean="0">
                          <a:latin typeface="UD デジタル 教科書体 NK-R" panose="02020400000000000000" pitchFamily="18" charset="-128"/>
                          <a:ea typeface="UD デジタル 教科書体 NK-R" panose="02020400000000000000" pitchFamily="18" charset="-128"/>
                        </a:rPr>
                        <a:t>メモリ</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931166897"/>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102881292"/>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0xF75580</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29192790"/>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0xF75581</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4859384"/>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a:t>
                      </a:r>
                      <a:r>
                        <a:rPr kumimoji="1" lang="ja-JP" altLang="en-US" sz="2100" dirty="0" smtClean="0">
                          <a:latin typeface="UD デジタル 教科書体 NK-R" panose="02020400000000000000" pitchFamily="18" charset="-128"/>
                          <a:ea typeface="UD デジタル 教科書体 NK-R" panose="02020400000000000000" pitchFamily="18" charset="-128"/>
                        </a:rPr>
                        <a:t>２</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0178125"/>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0xF75583</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58447839"/>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0xF75584</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235677690"/>
                  </a:ext>
                </a:extLst>
              </a:tr>
              <a:tr h="438307">
                <a:tc>
                  <a:txBody>
                    <a:bodyPr/>
                    <a:lstStyle/>
                    <a:p>
                      <a:r>
                        <a:rPr kumimoji="1" lang="en-US" altLang="ja-JP" sz="2100" dirty="0" smtClean="0">
                          <a:latin typeface="UD デジタル 教科書体 NK-R" panose="02020400000000000000" pitchFamily="18" charset="-128"/>
                          <a:ea typeface="UD デジタル 教科書体 NK-R" panose="02020400000000000000" pitchFamily="18" charset="-128"/>
                        </a:rPr>
                        <a:t>0xF75585</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676700112"/>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85395917"/>
                  </a:ext>
                </a:extLst>
              </a:tr>
            </a:tbl>
          </a:graphicData>
        </a:graphic>
      </p:graphicFrame>
      <p:sp>
        <p:nvSpPr>
          <p:cNvPr id="6" name="テキスト ボックス 5"/>
          <p:cNvSpPr txBox="1"/>
          <p:nvPr/>
        </p:nvSpPr>
        <p:spPr>
          <a:xfrm>
            <a:off x="2595603" y="3085336"/>
            <a:ext cx="553998" cy="446028"/>
          </a:xfrm>
          <a:prstGeom prst="rect">
            <a:avLst/>
          </a:prstGeom>
          <a:noFill/>
        </p:spPr>
        <p:txBody>
          <a:bodyPr vert="eaVert" wrap="square" rtlCol="0">
            <a:spAutoFit/>
          </a:bodyPr>
          <a:lstStyle/>
          <a:p>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595603" y="6122872"/>
            <a:ext cx="553998" cy="446028"/>
          </a:xfrm>
          <a:prstGeom prst="rect">
            <a:avLst/>
          </a:prstGeom>
          <a:noFill/>
        </p:spPr>
        <p:txBody>
          <a:bodyPr vert="eaVert" wrap="square" rtlCol="0">
            <a:spAutoFit/>
          </a:bodyPr>
          <a:lstStyle/>
          <a:p>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8" name="コンテンツ プレースホルダー 2"/>
          <p:cNvSpPr txBox="1">
            <a:spLocks/>
          </p:cNvSpPr>
          <p:nvPr/>
        </p:nvSpPr>
        <p:spPr>
          <a:xfrm>
            <a:off x="6007100" y="2958161"/>
            <a:ext cx="5207000" cy="142481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整数が入る</a:t>
            </a:r>
            <a:r>
              <a:rPr lang="en-US" altLang="ja-JP" dirty="0"/>
              <a:t>	</a:t>
            </a:r>
            <a:r>
              <a:rPr lang="ja-JP" altLang="en-US" dirty="0" smtClean="0"/>
              <a:t>➡</a:t>
            </a:r>
            <a:r>
              <a:rPr lang="en-US" altLang="ja-JP" dirty="0" smtClean="0"/>
              <a:t>	4byte</a:t>
            </a:r>
          </a:p>
          <a:p>
            <a:pPr marL="0" indent="0">
              <a:buFont typeface="Arial" panose="020B0604020202020204" pitchFamily="34" charset="0"/>
              <a:buNone/>
            </a:pPr>
            <a:r>
              <a:rPr lang="ja-JP" altLang="en-US" dirty="0"/>
              <a:t>変</a:t>
            </a:r>
            <a:r>
              <a:rPr lang="ja-JP" altLang="en-US" dirty="0" smtClean="0"/>
              <a:t>数名</a:t>
            </a:r>
            <a:r>
              <a:rPr lang="en-US" altLang="ja-JP" dirty="0" smtClean="0"/>
              <a:t>	</a:t>
            </a:r>
            <a:r>
              <a:rPr lang="en-US" altLang="ja-JP" dirty="0" smtClean="0"/>
              <a:t>	</a:t>
            </a:r>
            <a:r>
              <a:rPr lang="ja-JP" altLang="en-US" dirty="0" smtClean="0"/>
              <a:t>➡</a:t>
            </a:r>
            <a:r>
              <a:rPr lang="en-US" altLang="ja-JP" dirty="0" smtClean="0"/>
              <a:t>	</a:t>
            </a:r>
            <a:r>
              <a:rPr lang="en-US" altLang="ja-JP" dirty="0" err="1" smtClean="0"/>
              <a:t>num</a:t>
            </a:r>
            <a:r>
              <a:rPr lang="en-US" altLang="ja-JP" dirty="0" smtClean="0"/>
              <a:t>	</a:t>
            </a:r>
            <a:endParaRPr lang="ja-JP" altLang="en-US" dirty="0"/>
          </a:p>
        </p:txBody>
      </p:sp>
      <p:sp>
        <p:nvSpPr>
          <p:cNvPr id="10" name="コンテンツ プレースホルダー 2"/>
          <p:cNvSpPr txBox="1">
            <a:spLocks/>
          </p:cNvSpPr>
          <p:nvPr/>
        </p:nvSpPr>
        <p:spPr>
          <a:xfrm>
            <a:off x="6007100" y="4718050"/>
            <a:ext cx="5511800" cy="13032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smtClean="0"/>
              <a:t>4byte</a:t>
            </a:r>
            <a:r>
              <a:rPr lang="ja-JP" altLang="en-US" dirty="0" smtClean="0"/>
              <a:t>分のメモリ領域を</a:t>
            </a:r>
            <a:r>
              <a:rPr lang="en-US" altLang="ja-JP" dirty="0" smtClean="0"/>
              <a:t/>
            </a:r>
            <a:br>
              <a:rPr lang="en-US" altLang="ja-JP" dirty="0" smtClean="0"/>
            </a:br>
            <a:r>
              <a:rPr lang="en-US" altLang="ja-JP" dirty="0" err="1" smtClean="0"/>
              <a:t>num</a:t>
            </a:r>
            <a:r>
              <a:rPr lang="ja-JP" altLang="en-US" dirty="0" smtClean="0"/>
              <a:t>という名前で確保する</a:t>
            </a:r>
            <a:endParaRPr lang="en-US" altLang="ja-JP" dirty="0" smtClean="0"/>
          </a:p>
        </p:txBody>
      </p:sp>
      <p:sp>
        <p:nvSpPr>
          <p:cNvPr id="12" name="正方形/長方形 11"/>
          <p:cNvSpPr/>
          <p:nvPr/>
        </p:nvSpPr>
        <p:spPr>
          <a:xfrm>
            <a:off x="2705100" y="4089400"/>
            <a:ext cx="2705100" cy="15113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err="1" smtClean="0">
                <a:solidFill>
                  <a:schemeClr val="tx1"/>
                </a:solidFill>
                <a:latin typeface="UD デジタル 教科書体 NK-R" panose="02020400000000000000" pitchFamily="18" charset="-128"/>
                <a:ea typeface="UD デジタル 教科書体 NK-R" panose="02020400000000000000" pitchFamily="18" charset="-128"/>
              </a:rPr>
              <a:t>num</a:t>
            </a:r>
            <a:endParaRPr kumimoji="1" lang="ja-JP" altLang="en-US" sz="4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9" name="スライド番号プレースホルダー 8"/>
          <p:cNvSpPr>
            <a:spLocks noGrp="1"/>
          </p:cNvSpPr>
          <p:nvPr>
            <p:ph type="sldNum" sz="quarter" idx="12"/>
          </p:nvPr>
        </p:nvSpPr>
        <p:spPr/>
        <p:txBody>
          <a:bodyPr/>
          <a:lstStyle/>
          <a:p>
            <a:fld id="{DDAA87E6-26F4-4CAD-96E5-E55ED5D15559}" type="slidenum">
              <a:rPr kumimoji="1" lang="ja-JP" altLang="en-US" smtClean="0"/>
              <a:t>159</a:t>
            </a:fld>
            <a:endParaRPr kumimoji="1" lang="ja-JP" altLang="en-US"/>
          </a:p>
        </p:txBody>
      </p:sp>
    </p:spTree>
    <p:extLst>
      <p:ext uri="{BB962C8B-B14F-4D97-AF65-F5344CB8AC3E}">
        <p14:creationId xmlns:p14="http://schemas.microsoft.com/office/powerpoint/2010/main" val="292926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26072-D4A9-4003-8686-BA420C5B3EE4}"/>
              </a:ext>
            </a:extLst>
          </p:cNvPr>
          <p:cNvSpPr>
            <a:spLocks noGrp="1"/>
          </p:cNvSpPr>
          <p:nvPr>
            <p:ph type="title"/>
          </p:nvPr>
        </p:nvSpPr>
        <p:spPr/>
        <p:txBody>
          <a:bodyPr/>
          <a:lstStyle/>
          <a:p>
            <a:r>
              <a:rPr kumimoji="1" lang="ja-JP" altLang="en-US" dirty="0"/>
              <a:t>クライアント</a:t>
            </a:r>
            <a:r>
              <a:rPr lang="ja-JP" altLang="en-US" dirty="0"/>
              <a:t>とサーバ</a:t>
            </a:r>
            <a:endParaRPr kumimoji="1" lang="ja-JP" altLang="en-US" dirty="0"/>
          </a:p>
        </p:txBody>
      </p:sp>
      <p:sp>
        <p:nvSpPr>
          <p:cNvPr id="3" name="コンテンツ プレースホルダー 2">
            <a:extLst>
              <a:ext uri="{FF2B5EF4-FFF2-40B4-BE49-F238E27FC236}">
                <a16:creationId xmlns:a16="http://schemas.microsoft.com/office/drawing/2014/main" id="{EAE67020-D129-453B-9B2B-888D4ED999FB}"/>
              </a:ext>
            </a:extLst>
          </p:cNvPr>
          <p:cNvSpPr>
            <a:spLocks noGrp="1"/>
          </p:cNvSpPr>
          <p:nvPr>
            <p:ph idx="1"/>
          </p:nvPr>
        </p:nvSpPr>
        <p:spPr>
          <a:xfrm>
            <a:off x="528610" y="4095595"/>
            <a:ext cx="11372193" cy="2548000"/>
          </a:xfrm>
        </p:spPr>
        <p:txBody>
          <a:bodyPr>
            <a:noAutofit/>
          </a:bodyPr>
          <a:lstStyle/>
          <a:p>
            <a:pPr marL="0" indent="0">
              <a:lnSpc>
                <a:spcPct val="120000"/>
              </a:lnSpc>
              <a:buNone/>
            </a:pPr>
            <a:r>
              <a:rPr kumimoji="1" lang="en-US" altLang="ja-JP" sz="2400" dirty="0"/>
              <a:t>Web</a:t>
            </a:r>
            <a:r>
              <a:rPr kumimoji="1" lang="ja-JP" altLang="en-US" sz="2400" dirty="0"/>
              <a:t>の基本的な仕組みとしては、</a:t>
            </a:r>
            <a:r>
              <a:rPr kumimoji="1" lang="ja-JP" altLang="en-US" sz="2400" dirty="0">
                <a:solidFill>
                  <a:schemeClr val="accent1">
                    <a:lumMod val="50000"/>
                  </a:schemeClr>
                </a:solidFill>
              </a:rPr>
              <a:t>クライアント</a:t>
            </a:r>
            <a:r>
              <a:rPr kumimoji="1" lang="ja-JP" altLang="en-US" sz="2400" dirty="0"/>
              <a:t>と</a:t>
            </a:r>
            <a:r>
              <a:rPr kumimoji="1" lang="ja-JP" altLang="en-US" sz="2400" dirty="0">
                <a:solidFill>
                  <a:srgbClr val="FF0000"/>
                </a:solidFill>
              </a:rPr>
              <a:t>サーバ</a:t>
            </a:r>
            <a:r>
              <a:rPr kumimoji="1" lang="ja-JP" altLang="en-US" sz="2400" dirty="0"/>
              <a:t>に分かれる</a:t>
            </a:r>
            <a:endParaRPr kumimoji="1" lang="en-US" altLang="ja-JP" sz="2400" dirty="0"/>
          </a:p>
          <a:p>
            <a:pPr marL="0" indent="0">
              <a:lnSpc>
                <a:spcPct val="120000"/>
              </a:lnSpc>
              <a:buNone/>
            </a:pPr>
            <a:r>
              <a:rPr kumimoji="1" lang="ja-JP" altLang="en-US" sz="2400" dirty="0">
                <a:solidFill>
                  <a:srgbClr val="3E717C"/>
                </a:solidFill>
              </a:rPr>
              <a:t>ユーザ</a:t>
            </a:r>
            <a:r>
              <a:rPr kumimoji="1" lang="ja-JP" altLang="en-US" sz="2400" dirty="0"/>
              <a:t>が見たい</a:t>
            </a:r>
            <a:r>
              <a:rPr kumimoji="1" lang="en-US" altLang="ja-JP" sz="2400" dirty="0"/>
              <a:t>Web</a:t>
            </a:r>
            <a:r>
              <a:rPr kumimoji="1" lang="ja-JP" altLang="en-US" sz="2400" dirty="0"/>
              <a:t>サイトの情報は、</a:t>
            </a:r>
            <a:r>
              <a:rPr kumimoji="1" lang="en-US" altLang="ja-JP" sz="2400" dirty="0">
                <a:solidFill>
                  <a:srgbClr val="FF0000"/>
                </a:solidFill>
              </a:rPr>
              <a:t>Web</a:t>
            </a:r>
            <a:r>
              <a:rPr kumimoji="1" lang="ja-JP" altLang="en-US" sz="2400" dirty="0">
                <a:solidFill>
                  <a:srgbClr val="FF0000"/>
                </a:solidFill>
              </a:rPr>
              <a:t>サーバ</a:t>
            </a:r>
            <a:r>
              <a:rPr kumimoji="1" lang="ja-JP" altLang="en-US" sz="2400" dirty="0"/>
              <a:t>上に保存</a:t>
            </a:r>
            <a:r>
              <a:rPr kumimoji="1" lang="ja-JP" altLang="en-US" sz="2400" dirty="0" smtClean="0"/>
              <a:t>されて</a:t>
            </a:r>
            <a:r>
              <a:rPr lang="ja-JP" altLang="en-US" sz="2400" dirty="0" smtClean="0"/>
              <a:t>いる</a:t>
            </a:r>
            <a:endParaRPr lang="en-US" altLang="ja-JP" sz="2400" dirty="0" smtClean="0"/>
          </a:p>
          <a:p>
            <a:pPr marL="0" indent="0">
              <a:lnSpc>
                <a:spcPct val="120000"/>
              </a:lnSpc>
              <a:buNone/>
            </a:pPr>
            <a:r>
              <a:rPr kumimoji="1" lang="en-US" altLang="ja-JP" sz="2400" dirty="0" smtClean="0">
                <a:solidFill>
                  <a:srgbClr val="FF0000"/>
                </a:solidFill>
              </a:rPr>
              <a:t>Web</a:t>
            </a:r>
            <a:r>
              <a:rPr kumimoji="1" lang="ja-JP" altLang="en-US" sz="2400" dirty="0">
                <a:solidFill>
                  <a:srgbClr val="FF0000"/>
                </a:solidFill>
              </a:rPr>
              <a:t>サーバ</a:t>
            </a:r>
            <a:r>
              <a:rPr kumimoji="1" lang="ja-JP" altLang="en-US" sz="2400" dirty="0"/>
              <a:t>へアクセスを行い、データの取得及び表示を行うのが</a:t>
            </a:r>
            <a:r>
              <a:rPr kumimoji="1" lang="en-US" altLang="ja-JP" sz="2400" dirty="0">
                <a:solidFill>
                  <a:srgbClr val="00B050"/>
                </a:solidFill>
              </a:rPr>
              <a:t>Web</a:t>
            </a:r>
            <a:r>
              <a:rPr kumimoji="1" lang="ja-JP" altLang="en-US" sz="2400" dirty="0" smtClean="0">
                <a:solidFill>
                  <a:srgbClr val="00B050"/>
                </a:solidFill>
              </a:rPr>
              <a:t>ブラウザ</a:t>
            </a:r>
            <a:endParaRPr kumimoji="1" lang="en-US" altLang="ja-JP" sz="2400" dirty="0"/>
          </a:p>
          <a:p>
            <a:pPr marL="0" indent="0">
              <a:lnSpc>
                <a:spcPct val="120000"/>
              </a:lnSpc>
              <a:buNone/>
            </a:pPr>
            <a:r>
              <a:rPr lang="ja-JP" altLang="en-US" sz="2400" dirty="0"/>
              <a:t>インターネット上に</a:t>
            </a:r>
            <a:r>
              <a:rPr lang="en-US" altLang="ja-JP" sz="2400" dirty="0"/>
              <a:t>Web</a:t>
            </a:r>
            <a:r>
              <a:rPr lang="ja-JP" altLang="en-US" sz="2400" dirty="0"/>
              <a:t>サーバは数多くあり</a:t>
            </a:r>
            <a:r>
              <a:rPr lang="ja-JP" altLang="en-US" sz="2400" dirty="0" smtClean="0"/>
              <a:t>、</a:t>
            </a:r>
            <a:r>
              <a:rPr lang="en-US" altLang="ja-JP" sz="2400" dirty="0" smtClean="0"/>
              <a:t>Web</a:t>
            </a:r>
            <a:r>
              <a:rPr lang="ja-JP" altLang="en-US" sz="2400" dirty="0"/>
              <a:t>サイトごとにあると言っても過言では</a:t>
            </a:r>
            <a:r>
              <a:rPr lang="ja-JP" altLang="en-US" sz="2400" dirty="0" smtClean="0"/>
              <a:t>ない</a:t>
            </a:r>
            <a:endParaRPr kumimoji="1" lang="ja-JP" altLang="en-US" sz="2400" dirty="0"/>
          </a:p>
        </p:txBody>
      </p:sp>
      <p:grpSp>
        <p:nvGrpSpPr>
          <p:cNvPr id="34" name="グループ化 33">
            <a:extLst>
              <a:ext uri="{FF2B5EF4-FFF2-40B4-BE49-F238E27FC236}">
                <a16:creationId xmlns:a16="http://schemas.microsoft.com/office/drawing/2014/main" id="{3EA946A3-B13B-4A27-B0CB-225B5648484E}"/>
              </a:ext>
            </a:extLst>
          </p:cNvPr>
          <p:cNvGrpSpPr/>
          <p:nvPr/>
        </p:nvGrpSpPr>
        <p:grpSpPr>
          <a:xfrm>
            <a:off x="2112708" y="877309"/>
            <a:ext cx="7966583" cy="3030060"/>
            <a:chOff x="2086102" y="1294804"/>
            <a:chExt cx="7966583" cy="3011742"/>
          </a:xfrm>
        </p:grpSpPr>
        <p:grpSp>
          <p:nvGrpSpPr>
            <p:cNvPr id="4" name="グループ化 3">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 name="フレーム 4">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10" name="正方形/長方形 9">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13" name="正方形/長方形 12">
              <a:extLst>
                <a:ext uri="{FF2B5EF4-FFF2-40B4-BE49-F238E27FC236}">
                  <a16:creationId xmlns:a16="http://schemas.microsoft.com/office/drawing/2014/main" id="{E0F8D32E-76CF-479F-BB1A-81D92ECA4C72}"/>
                </a:ext>
              </a:extLst>
            </p:cNvPr>
            <p:cNvSpPr/>
            <p:nvPr/>
          </p:nvSpPr>
          <p:spPr>
            <a:xfrm>
              <a:off x="9135519" y="129480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4" name="正方形/長方形 13">
              <a:extLst>
                <a:ext uri="{FF2B5EF4-FFF2-40B4-BE49-F238E27FC236}">
                  <a16:creationId xmlns:a16="http://schemas.microsoft.com/office/drawing/2014/main" id="{2B3988B6-3451-4C41-AFA1-D7118503C218}"/>
                </a:ext>
              </a:extLst>
            </p:cNvPr>
            <p:cNvSpPr/>
            <p:nvPr/>
          </p:nvSpPr>
          <p:spPr>
            <a:xfrm>
              <a:off x="9135519" y="295324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CSS</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BE826C9-D554-42C7-8952-B042AF54224C}"/>
                </a:ext>
              </a:extLst>
            </p:cNvPr>
            <p:cNvSpPr/>
            <p:nvPr/>
          </p:nvSpPr>
          <p:spPr>
            <a:xfrm>
              <a:off x="9138285" y="351278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Java</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Script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6" name="四角形: 対角を切り取る 15">
              <a:extLst>
                <a:ext uri="{FF2B5EF4-FFF2-40B4-BE49-F238E27FC236}">
                  <a16:creationId xmlns:a16="http://schemas.microsoft.com/office/drawing/2014/main" id="{365E3587-8B5F-43A4-AF8F-2101A989B792}"/>
                </a:ext>
              </a:extLst>
            </p:cNvPr>
            <p:cNvSpPr/>
            <p:nvPr/>
          </p:nvSpPr>
          <p:spPr>
            <a:xfrm>
              <a:off x="9135519" y="185434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画像</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7" name="四角形: 対角を切り取る 16">
              <a:extLst>
                <a:ext uri="{FF2B5EF4-FFF2-40B4-BE49-F238E27FC236}">
                  <a16:creationId xmlns:a16="http://schemas.microsoft.com/office/drawing/2014/main" id="{9C49F753-8BE7-4858-AC79-D638762EF212}"/>
                </a:ext>
              </a:extLst>
            </p:cNvPr>
            <p:cNvSpPr/>
            <p:nvPr/>
          </p:nvSpPr>
          <p:spPr>
            <a:xfrm>
              <a:off x="9135519" y="240379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動画</a:t>
              </a:r>
            </a:p>
          </p:txBody>
        </p:sp>
        <p:grpSp>
          <p:nvGrpSpPr>
            <p:cNvPr id="18" name="グループ化 17">
              <a:extLst>
                <a:ext uri="{FF2B5EF4-FFF2-40B4-BE49-F238E27FC236}">
                  <a16:creationId xmlns:a16="http://schemas.microsoft.com/office/drawing/2014/main" id="{2C0FFBA0-F0EF-4DDE-A5E0-C5AF018B7AAC}"/>
                </a:ext>
              </a:extLst>
            </p:cNvPr>
            <p:cNvGrpSpPr/>
            <p:nvPr/>
          </p:nvGrpSpPr>
          <p:grpSpPr>
            <a:xfrm>
              <a:off x="2913301" y="3257139"/>
              <a:ext cx="1354858" cy="1049407"/>
              <a:chOff x="861823" y="2946913"/>
              <a:chExt cx="1354858" cy="1049407"/>
            </a:xfrm>
          </p:grpSpPr>
          <p:sp>
            <p:nvSpPr>
              <p:cNvPr id="19" name="正方形/長方形 18">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0" name="正方形/長方形 19">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1" name="テキスト ボックス 20">
                <a:extLst>
                  <a:ext uri="{FF2B5EF4-FFF2-40B4-BE49-F238E27FC236}">
                    <a16:creationId xmlns:a16="http://schemas.microsoft.com/office/drawing/2014/main" id="{8E6B5152-EC4E-4CEE-9AAC-E68552F1F192}"/>
                  </a:ext>
                </a:extLst>
              </p:cNvPr>
              <p:cNvSpPr txBox="1"/>
              <p:nvPr/>
            </p:nvSpPr>
            <p:spPr>
              <a:xfrm>
                <a:off x="861823" y="3389200"/>
                <a:ext cx="1354858" cy="336507"/>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22" name="テキスト ボックス 21">
              <a:extLst>
                <a:ext uri="{FF2B5EF4-FFF2-40B4-BE49-F238E27FC236}">
                  <a16:creationId xmlns:a16="http://schemas.microsoft.com/office/drawing/2014/main" id="{70F6693B-CF78-4EFC-A6FD-3A19E979956F}"/>
                </a:ext>
              </a:extLst>
            </p:cNvPr>
            <p:cNvSpPr txBox="1"/>
            <p:nvPr/>
          </p:nvSpPr>
          <p:spPr>
            <a:xfrm>
              <a:off x="2773509" y="2640027"/>
              <a:ext cx="1634441" cy="458874"/>
            </a:xfrm>
            <a:prstGeom prst="rect">
              <a:avLst/>
            </a:prstGeom>
            <a:noFill/>
          </p:spPr>
          <p:txBody>
            <a:bodyPr wrap="square" rtlCol="0">
              <a:spAutoFit/>
            </a:bodyPr>
            <a:lstStyle/>
            <a:p>
              <a:r>
                <a:rPr kumimoji="1"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23" name="テキスト ボックス 22">
              <a:extLst>
                <a:ext uri="{FF2B5EF4-FFF2-40B4-BE49-F238E27FC236}">
                  <a16:creationId xmlns:a16="http://schemas.microsoft.com/office/drawing/2014/main" id="{EF933C08-6F48-45D2-AA69-56174974E796}"/>
                </a:ext>
              </a:extLst>
            </p:cNvPr>
            <p:cNvSpPr txBox="1"/>
            <p:nvPr/>
          </p:nvSpPr>
          <p:spPr>
            <a:xfrm>
              <a:off x="7700323" y="2604223"/>
              <a:ext cx="1058303" cy="458874"/>
            </a:xfrm>
            <a:prstGeom prst="rect">
              <a:avLst/>
            </a:prstGeom>
            <a:noFill/>
          </p:spPr>
          <p:txBody>
            <a:bodyPr wrap="none" rtlCol="0">
              <a:spAutoFit/>
            </a:bodyPr>
            <a:lstStyle/>
            <a:p>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24" name="直線矢印コネクタ 23">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AB5F9FE1-8137-4FCD-AF53-26136C4A317C}"/>
                </a:ext>
              </a:extLst>
            </p:cNvPr>
            <p:cNvCxnSpPr>
              <a:cxnSpLocks/>
            </p:cNvCxnSpPr>
            <p:nvPr/>
          </p:nvCxnSpPr>
          <p:spPr>
            <a:xfrm flipH="1">
              <a:off x="4268159" y="3334333"/>
              <a:ext cx="4620242" cy="4233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6" name="テキスト ボックス 25">
              <a:extLst>
                <a:ext uri="{FF2B5EF4-FFF2-40B4-BE49-F238E27FC236}">
                  <a16:creationId xmlns:a16="http://schemas.microsoft.com/office/drawing/2014/main" id="{53CD3E3D-1FFA-4703-8098-75D8236E2400}"/>
                </a:ext>
              </a:extLst>
            </p:cNvPr>
            <p:cNvSpPr txBox="1"/>
            <p:nvPr/>
          </p:nvSpPr>
          <p:spPr>
            <a:xfrm>
              <a:off x="5066423" y="1900829"/>
              <a:ext cx="2406428" cy="367099"/>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456DB5E3-066B-45D9-BCDE-5FF7B077BADE}"/>
                </a:ext>
              </a:extLst>
            </p:cNvPr>
            <p:cNvSpPr txBox="1"/>
            <p:nvPr/>
          </p:nvSpPr>
          <p:spPr>
            <a:xfrm>
              <a:off x="6327167" y="3765270"/>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8" name="グループ化 27">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9" name="楕円 28">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0" name="直線コネクタ 29">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1" name="直線コネクタ 30">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2" name="直線コネクタ 31">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3" name="直線コネクタ 32">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37" name="スライド番号プレースホルダー 36"/>
          <p:cNvSpPr>
            <a:spLocks noGrp="1"/>
          </p:cNvSpPr>
          <p:nvPr>
            <p:ph type="sldNum" sz="quarter" idx="12"/>
          </p:nvPr>
        </p:nvSpPr>
        <p:spPr/>
        <p:txBody>
          <a:bodyPr/>
          <a:lstStyle/>
          <a:p>
            <a:fld id="{91D6BFD3-6DDC-47C7-B5D8-E8A248B0BAD4}" type="slidenum">
              <a:rPr kumimoji="1" lang="ja-JP" altLang="en-US" smtClean="0"/>
              <a:t>16</a:t>
            </a:fld>
            <a:endParaRPr kumimoji="1" lang="ja-JP" altLang="en-US"/>
          </a:p>
        </p:txBody>
      </p:sp>
    </p:spTree>
    <p:extLst>
      <p:ext uri="{BB962C8B-B14F-4D97-AF65-F5344CB8AC3E}">
        <p14:creationId xmlns:p14="http://schemas.microsoft.com/office/powerpoint/2010/main" val="28462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変数の寿命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160</a:t>
            </a:fld>
            <a:endParaRPr kumimoji="1" lang="ja-JP" altLang="en-US"/>
          </a:p>
        </p:txBody>
      </p:sp>
      <p:sp>
        <p:nvSpPr>
          <p:cNvPr id="6" name="コンテンツ プレースホルダ 2"/>
          <p:cNvSpPr>
            <a:spLocks noGrp="1"/>
          </p:cNvSpPr>
          <p:nvPr>
            <p:ph idx="1"/>
          </p:nvPr>
        </p:nvSpPr>
        <p:spPr>
          <a:xfrm>
            <a:off x="660400" y="1810936"/>
            <a:ext cx="10871200" cy="4362715"/>
          </a:xfrm>
        </p:spPr>
        <p:txBody>
          <a:bodyPr>
            <a:normAutofit/>
          </a:bodyPr>
          <a:lstStyle/>
          <a:p>
            <a:pPr marL="0" indent="0">
              <a:lnSpc>
                <a:spcPts val="5200"/>
              </a:lnSpc>
              <a:buNone/>
            </a:pPr>
            <a:r>
              <a:rPr lang="ja-JP" altLang="en-US" sz="3600" dirty="0" smtClean="0"/>
              <a:t>変数がメモリ</a:t>
            </a:r>
            <a:r>
              <a:rPr lang="ja-JP" altLang="en-US" sz="3600" dirty="0"/>
              <a:t>に存在し続けて</a:t>
            </a:r>
            <a:r>
              <a:rPr lang="ja-JP" altLang="en-US" sz="3600" dirty="0" smtClean="0"/>
              <a:t>いられる</a:t>
            </a:r>
            <a:r>
              <a:rPr lang="ja-JP" altLang="en-US" sz="3600" dirty="0" smtClean="0">
                <a:solidFill>
                  <a:srgbClr val="FF0000"/>
                </a:solidFill>
              </a:rPr>
              <a:t>期限</a:t>
            </a:r>
            <a:endParaRPr lang="en-US" altLang="ja-JP" sz="3600" dirty="0" smtClean="0">
              <a:solidFill>
                <a:srgbClr val="FF0000"/>
              </a:solidFill>
            </a:endParaRPr>
          </a:p>
          <a:p>
            <a:pPr marL="0" indent="0">
              <a:lnSpc>
                <a:spcPts val="5200"/>
              </a:lnSpc>
              <a:buNone/>
            </a:pPr>
            <a:endParaRPr lang="en-US" altLang="ja-JP" sz="3600" dirty="0"/>
          </a:p>
          <a:p>
            <a:pPr marL="0" indent="0">
              <a:lnSpc>
                <a:spcPts val="5200"/>
              </a:lnSpc>
              <a:buNone/>
            </a:pPr>
            <a:r>
              <a:rPr lang="ja-JP" altLang="en-US" sz="3600" dirty="0"/>
              <a:t>グローバル</a:t>
            </a:r>
            <a:r>
              <a:rPr lang="ja-JP" altLang="en-US" sz="3600" dirty="0" smtClean="0"/>
              <a:t>変数</a:t>
            </a:r>
            <a:r>
              <a:rPr lang="en-US" altLang="ja-JP" sz="3600" dirty="0" smtClean="0"/>
              <a:t>	</a:t>
            </a:r>
            <a:r>
              <a:rPr lang="ja-JP" altLang="en-US" sz="3600" dirty="0" smtClean="0"/>
              <a:t>➡</a:t>
            </a:r>
            <a:r>
              <a:rPr lang="en-US" altLang="ja-JP" sz="3600" dirty="0" smtClean="0"/>
              <a:t>	</a:t>
            </a:r>
            <a:r>
              <a:rPr lang="ja-JP" altLang="en-US" sz="3600" dirty="0" smtClean="0">
                <a:solidFill>
                  <a:srgbClr val="FF0000"/>
                </a:solidFill>
              </a:rPr>
              <a:t>プログラム</a:t>
            </a:r>
            <a:r>
              <a:rPr lang="ja-JP" altLang="en-US" sz="3600" dirty="0">
                <a:solidFill>
                  <a:srgbClr val="FF0000"/>
                </a:solidFill>
              </a:rPr>
              <a:t>の終了</a:t>
            </a:r>
            <a:endParaRPr lang="en-US" altLang="ja-JP" sz="3600" dirty="0">
              <a:solidFill>
                <a:srgbClr val="FF0000"/>
              </a:solidFill>
            </a:endParaRPr>
          </a:p>
          <a:p>
            <a:pPr marL="0" indent="0">
              <a:lnSpc>
                <a:spcPts val="5200"/>
              </a:lnSpc>
              <a:buNone/>
            </a:pPr>
            <a:r>
              <a:rPr lang="ja-JP" altLang="en-US" sz="3600" dirty="0"/>
              <a:t>ローカル</a:t>
            </a:r>
            <a:r>
              <a:rPr lang="ja-JP" altLang="en-US" sz="3600" dirty="0" smtClean="0"/>
              <a:t>変数</a:t>
            </a:r>
            <a:r>
              <a:rPr lang="en-US" altLang="ja-JP" sz="3600" dirty="0" smtClean="0"/>
              <a:t>		</a:t>
            </a:r>
            <a:r>
              <a:rPr lang="ja-JP" altLang="en-US" sz="3600" dirty="0" smtClean="0"/>
              <a:t>➡</a:t>
            </a:r>
            <a:r>
              <a:rPr lang="en-US" altLang="ja-JP" sz="3600" dirty="0" smtClean="0"/>
              <a:t>	</a:t>
            </a:r>
            <a:r>
              <a:rPr lang="ja-JP" altLang="en-US" sz="3600" dirty="0" smtClean="0">
                <a:solidFill>
                  <a:srgbClr val="FF0000"/>
                </a:solidFill>
              </a:rPr>
              <a:t>関数</a:t>
            </a:r>
            <a:r>
              <a:rPr lang="ja-JP" altLang="en-US" sz="3600" dirty="0">
                <a:solidFill>
                  <a:srgbClr val="FF0000"/>
                </a:solidFill>
              </a:rPr>
              <a:t>の終了</a:t>
            </a:r>
            <a:endParaRPr lang="en-US" altLang="ja-JP" sz="3600" dirty="0">
              <a:solidFill>
                <a:srgbClr val="FF0000"/>
              </a:solidFill>
            </a:endParaRPr>
          </a:p>
        </p:txBody>
      </p:sp>
    </p:spTree>
    <p:extLst>
      <p:ext uri="{BB962C8B-B14F-4D97-AF65-F5344CB8AC3E}">
        <p14:creationId xmlns:p14="http://schemas.microsoft.com/office/powerpoint/2010/main" val="38549787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a:t>
            </a:r>
            <a:r>
              <a:rPr lang="ja-JP" altLang="en-US" dirty="0"/>
              <a:t>領域</a:t>
            </a:r>
            <a:endParaRPr kumimoji="1" lang="ja-JP" altLang="en-US" dirty="0"/>
          </a:p>
        </p:txBody>
      </p:sp>
      <p:sp>
        <p:nvSpPr>
          <p:cNvPr id="3" name="コンテンツ プレースホルダー 2"/>
          <p:cNvSpPr>
            <a:spLocks noGrp="1"/>
          </p:cNvSpPr>
          <p:nvPr>
            <p:ph idx="1"/>
          </p:nvPr>
        </p:nvSpPr>
        <p:spPr>
          <a:xfrm>
            <a:off x="5753100" y="1825398"/>
            <a:ext cx="6311900" cy="928234"/>
          </a:xfrm>
          <a:ln>
            <a:solidFill>
              <a:schemeClr val="accent1"/>
            </a:solidFill>
          </a:ln>
        </p:spPr>
        <p:txBody>
          <a:bodyPr>
            <a:normAutofit/>
          </a:bodyPr>
          <a:lstStyle/>
          <a:p>
            <a:pPr marL="0" indent="0">
              <a:buNone/>
            </a:pPr>
            <a:r>
              <a:rPr lang="ja-JP" altLang="en-US" sz="2400" dirty="0" smtClean="0"/>
              <a:t>マシン語の命令が記憶される領域</a:t>
            </a:r>
            <a:r>
              <a:rPr lang="en-US" altLang="ja-JP" sz="2400" dirty="0" smtClean="0"/>
              <a:t/>
            </a:r>
            <a:br>
              <a:rPr lang="en-US" altLang="ja-JP" sz="2400" dirty="0" smtClean="0"/>
            </a:br>
            <a:r>
              <a:rPr lang="ja-JP" altLang="en-US" sz="2400" dirty="0" smtClean="0"/>
              <a:t>この領域の命令を読取りプログラムが動作する</a:t>
            </a:r>
            <a:endParaRPr kumimoji="1" lang="ja-JP" altLang="en-US" sz="2400" dirty="0"/>
          </a:p>
        </p:txBody>
      </p:sp>
      <p:sp>
        <p:nvSpPr>
          <p:cNvPr id="5" name="正方形/長方形 4"/>
          <p:cNvSpPr/>
          <p:nvPr/>
        </p:nvSpPr>
        <p:spPr>
          <a:xfrm>
            <a:off x="1233714" y="1690688"/>
            <a:ext cx="4426857" cy="11976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テキスト領域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1233714" y="2888343"/>
            <a:ext cx="4426857" cy="1197655"/>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静的領域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正方形/長方形 6"/>
          <p:cNvSpPr/>
          <p:nvPr/>
        </p:nvSpPr>
        <p:spPr>
          <a:xfrm>
            <a:off x="1233713" y="4085998"/>
            <a:ext cx="4426857" cy="119765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ヒープ領域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8" name="正方形/長方形 7"/>
          <p:cNvSpPr/>
          <p:nvPr/>
        </p:nvSpPr>
        <p:spPr>
          <a:xfrm>
            <a:off x="1233712" y="5283653"/>
            <a:ext cx="4426857" cy="119765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スタック領域</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9" name="コンテンツ プレースホルダー 2"/>
          <p:cNvSpPr txBox="1">
            <a:spLocks/>
          </p:cNvSpPr>
          <p:nvPr/>
        </p:nvSpPr>
        <p:spPr>
          <a:xfrm>
            <a:off x="5753100" y="3239746"/>
            <a:ext cx="6311900" cy="494847"/>
          </a:xfrm>
          <a:prstGeom prst="rect">
            <a:avLst/>
          </a:prstGeom>
          <a:ln>
            <a:solidFill>
              <a:schemeClr val="accent2">
                <a:lumMod val="75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smtClean="0"/>
              <a:t>グローバル変数などが記憶される領域</a:t>
            </a:r>
            <a:endParaRPr lang="ja-JP" altLang="en-US" sz="2400" dirty="0"/>
          </a:p>
        </p:txBody>
      </p:sp>
      <p:sp>
        <p:nvSpPr>
          <p:cNvPr id="10" name="コンテンツ プレースホルダー 2"/>
          <p:cNvSpPr txBox="1">
            <a:spLocks/>
          </p:cNvSpPr>
          <p:nvPr/>
        </p:nvSpPr>
        <p:spPr>
          <a:xfrm>
            <a:off x="5753100" y="4330701"/>
            <a:ext cx="6311900" cy="774699"/>
          </a:xfrm>
          <a:prstGeom prst="rect">
            <a:avLst/>
          </a:prstGeom>
          <a:ln>
            <a:solidFill>
              <a:schemeClr val="accent3">
                <a:lumMod val="50000"/>
              </a:schemeClr>
            </a:solidFill>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smtClean="0"/>
              <a:t>プログラム内で動的にメモリを取得する際に</a:t>
            </a:r>
            <a:r>
              <a:rPr lang="en-US" altLang="ja-JP" sz="2400" dirty="0" smtClean="0"/>
              <a:t/>
            </a:r>
            <a:br>
              <a:rPr lang="en-US" altLang="ja-JP" sz="2400" dirty="0" smtClean="0"/>
            </a:br>
            <a:r>
              <a:rPr lang="ja-JP" altLang="en-US" sz="2400" dirty="0" smtClean="0"/>
              <a:t>使用する領域</a:t>
            </a:r>
            <a:endParaRPr lang="ja-JP" altLang="en-US" sz="2400" dirty="0"/>
          </a:p>
        </p:txBody>
      </p:sp>
      <p:sp>
        <p:nvSpPr>
          <p:cNvPr id="11" name="コンテンツ プレースホルダー 2"/>
          <p:cNvSpPr txBox="1">
            <a:spLocks/>
          </p:cNvSpPr>
          <p:nvPr/>
        </p:nvSpPr>
        <p:spPr>
          <a:xfrm>
            <a:off x="5753100" y="5422900"/>
            <a:ext cx="6311900" cy="933450"/>
          </a:xfrm>
          <a:prstGeom prst="rect">
            <a:avLst/>
          </a:prstGeom>
          <a:ln>
            <a:solidFill>
              <a:schemeClr val="accent3">
                <a:lumMod val="50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smtClean="0"/>
              <a:t>ローカル変数などが記憶される領域</a:t>
            </a:r>
            <a:r>
              <a:rPr lang="en-US" altLang="ja-JP" sz="2400" dirty="0" smtClean="0"/>
              <a:t/>
            </a:r>
            <a:br>
              <a:rPr lang="en-US" altLang="ja-JP" sz="2400" dirty="0" smtClean="0"/>
            </a:br>
            <a:r>
              <a:rPr lang="ja-JP" altLang="en-US" sz="2400" dirty="0" smtClean="0"/>
              <a:t>関数の終了とともにメモリを開放する</a:t>
            </a:r>
            <a:endParaRPr lang="ja-JP" altLang="en-US" sz="2400" dirty="0"/>
          </a:p>
        </p:txBody>
      </p:sp>
      <p:sp>
        <p:nvSpPr>
          <p:cNvPr id="12" name="スライド番号プレースホルダー 11"/>
          <p:cNvSpPr>
            <a:spLocks noGrp="1"/>
          </p:cNvSpPr>
          <p:nvPr>
            <p:ph type="sldNum" sz="quarter" idx="12"/>
          </p:nvPr>
        </p:nvSpPr>
        <p:spPr/>
        <p:txBody>
          <a:bodyPr/>
          <a:lstStyle/>
          <a:p>
            <a:fld id="{DDAA87E6-26F4-4CAD-96E5-E55ED5D15559}" type="slidenum">
              <a:rPr kumimoji="1" lang="ja-JP" altLang="en-US" smtClean="0"/>
              <a:t>161</a:t>
            </a:fld>
            <a:endParaRPr kumimoji="1" lang="ja-JP" altLang="en-US"/>
          </a:p>
        </p:txBody>
      </p:sp>
    </p:spTree>
    <p:extLst>
      <p:ext uri="{BB962C8B-B14F-4D97-AF65-F5344CB8AC3E}">
        <p14:creationId xmlns:p14="http://schemas.microsoft.com/office/powerpoint/2010/main" val="12306559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静的変数</a:t>
            </a:r>
            <a:endParaRPr kumimoji="1" lang="ja-JP" altLang="en-US" dirty="0"/>
          </a:p>
        </p:txBody>
      </p:sp>
      <p:sp>
        <p:nvSpPr>
          <p:cNvPr id="3" name="コンテンツ プレースホルダ 2"/>
          <p:cNvSpPr>
            <a:spLocks noGrp="1"/>
          </p:cNvSpPr>
          <p:nvPr>
            <p:ph idx="1"/>
          </p:nvPr>
        </p:nvSpPr>
        <p:spPr>
          <a:xfrm>
            <a:off x="990600" y="1600200"/>
            <a:ext cx="10363200" cy="4642338"/>
          </a:xfrm>
        </p:spPr>
        <p:txBody>
          <a:bodyPr>
            <a:normAutofit/>
          </a:bodyPr>
          <a:lstStyle/>
          <a:p>
            <a:pPr marL="0" indent="0">
              <a:buNone/>
            </a:pPr>
            <a:r>
              <a:rPr lang="ja-JP" altLang="en-US" sz="3600" dirty="0" smtClean="0"/>
              <a:t>ローカル</a:t>
            </a:r>
            <a:r>
              <a:rPr lang="ja-JP" altLang="en-US" sz="3600" dirty="0"/>
              <a:t>変数の寿命を延ばすために</a:t>
            </a:r>
            <a:r>
              <a:rPr lang="ja-JP" altLang="en-US" sz="3600" dirty="0" smtClean="0"/>
              <a:t>は</a:t>
            </a:r>
            <a:r>
              <a:rPr lang="en-US" altLang="ja-JP" sz="3600" dirty="0" smtClean="0"/>
              <a:t/>
            </a:r>
            <a:br>
              <a:rPr lang="en-US" altLang="ja-JP" sz="3600" dirty="0" smtClean="0"/>
            </a:br>
            <a:r>
              <a:rPr lang="ja-JP" altLang="en-US" sz="3600" dirty="0" smtClean="0">
                <a:solidFill>
                  <a:srgbClr val="FF0000"/>
                </a:solidFill>
              </a:rPr>
              <a:t>静的</a:t>
            </a:r>
            <a:r>
              <a:rPr lang="ja-JP" altLang="en-US" sz="3600" dirty="0">
                <a:solidFill>
                  <a:srgbClr val="FF0000"/>
                </a:solidFill>
              </a:rPr>
              <a:t>変数</a:t>
            </a:r>
            <a:r>
              <a:rPr lang="ja-JP" altLang="en-US" sz="3600" dirty="0"/>
              <a:t>を用いる</a:t>
            </a:r>
            <a:endParaRPr lang="en-US" altLang="ja-JP" sz="3600" dirty="0"/>
          </a:p>
          <a:p>
            <a:pPr marL="0" indent="0">
              <a:buNone/>
            </a:pPr>
            <a:endParaRPr lang="en-US" altLang="ja-JP" sz="3600" dirty="0"/>
          </a:p>
          <a:p>
            <a:pPr marL="0" indent="0">
              <a:buNone/>
            </a:pPr>
            <a:r>
              <a:rPr lang="ja-JP" altLang="en-US" sz="3600" dirty="0" smtClean="0"/>
              <a:t>静的変数を宣言すると変数を</a:t>
            </a:r>
            <a:r>
              <a:rPr lang="ja-JP" altLang="en-US" dirty="0" smtClean="0"/>
              <a:t>スタック</a:t>
            </a:r>
            <a:r>
              <a:rPr lang="ja-JP" altLang="en-US" dirty="0"/>
              <a:t>領域では</a:t>
            </a:r>
            <a:r>
              <a:rPr lang="ja-JP" altLang="en-US" dirty="0" smtClean="0"/>
              <a:t>なく</a:t>
            </a:r>
            <a:endParaRPr lang="en-US" altLang="ja-JP" dirty="0" smtClean="0"/>
          </a:p>
          <a:p>
            <a:pPr marL="0" indent="0">
              <a:buNone/>
            </a:pPr>
            <a:r>
              <a:rPr lang="ja-JP" altLang="en-US" dirty="0"/>
              <a:t>静的</a:t>
            </a:r>
            <a:r>
              <a:rPr lang="ja-JP" altLang="en-US" sz="3600" dirty="0" smtClean="0"/>
              <a:t>領域に置くことができる。</a:t>
            </a:r>
            <a:endParaRPr lang="en-US" altLang="ja-JP"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162</a:t>
            </a:fld>
            <a:endParaRPr kumimoji="1" lang="ja-JP" altLang="en-US"/>
          </a:p>
        </p:txBody>
      </p:sp>
    </p:spTree>
    <p:extLst>
      <p:ext uri="{BB962C8B-B14F-4D97-AF65-F5344CB8AC3E}">
        <p14:creationId xmlns:p14="http://schemas.microsoft.com/office/powerpoint/2010/main" val="355382077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静的変数の宣言</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en-US" altLang="ja-JP" sz="3600" dirty="0" smtClean="0"/>
              <a:t>function </a:t>
            </a:r>
            <a:r>
              <a:rPr lang="en-US" altLang="ja-JP" sz="3600" dirty="0" err="1" smtClean="0"/>
              <a:t>countUp</a:t>
            </a:r>
            <a:r>
              <a:rPr lang="en-US" altLang="ja-JP" sz="3600" dirty="0" smtClean="0"/>
              <a:t>()</a:t>
            </a:r>
            <a:endParaRPr lang="en-US" altLang="ja-JP" sz="3600" dirty="0"/>
          </a:p>
          <a:p>
            <a:pPr marL="0" indent="0">
              <a:buNone/>
            </a:pPr>
            <a:r>
              <a:rPr lang="en-US" altLang="ja-JP" sz="3600" dirty="0"/>
              <a:t>{</a:t>
            </a:r>
          </a:p>
          <a:p>
            <a:pPr marL="0" indent="0">
              <a:buNone/>
            </a:pPr>
            <a:r>
              <a:rPr lang="en-US" altLang="ja-JP" sz="3600" dirty="0"/>
              <a:t>	</a:t>
            </a:r>
            <a:r>
              <a:rPr lang="en-US" altLang="ja-JP" sz="3600" dirty="0" smtClean="0">
                <a:solidFill>
                  <a:schemeClr val="accent1">
                    <a:lumMod val="50000"/>
                  </a:schemeClr>
                </a:solidFill>
              </a:rPr>
              <a:t>static </a:t>
            </a:r>
            <a:r>
              <a:rPr lang="en-US" altLang="ja-JP" sz="3600" dirty="0" smtClean="0">
                <a:solidFill>
                  <a:schemeClr val="tx2"/>
                </a:solidFill>
              </a:rPr>
              <a:t>$count </a:t>
            </a:r>
            <a:r>
              <a:rPr lang="en-US" altLang="ja-JP" sz="3600" dirty="0"/>
              <a:t>= 0</a:t>
            </a:r>
            <a:r>
              <a:rPr lang="en-US" altLang="ja-JP" sz="3600" dirty="0" smtClean="0"/>
              <a:t>;</a:t>
            </a:r>
          </a:p>
          <a:p>
            <a:pPr marL="0" indent="0">
              <a:buNone/>
            </a:pPr>
            <a:r>
              <a:rPr lang="en-US" altLang="ja-JP" dirty="0"/>
              <a:t>	</a:t>
            </a:r>
            <a:r>
              <a:rPr lang="en-US" altLang="ja-JP" dirty="0" smtClean="0"/>
              <a:t>$count += 1;</a:t>
            </a:r>
          </a:p>
          <a:p>
            <a:pPr marL="0" indent="0">
              <a:buNone/>
            </a:pPr>
            <a:r>
              <a:rPr lang="en-US" altLang="ja-JP" sz="3600" dirty="0"/>
              <a:t>	</a:t>
            </a:r>
            <a:r>
              <a:rPr lang="en-US" altLang="ja-JP" sz="3600" dirty="0" smtClean="0"/>
              <a:t>return $count;</a:t>
            </a:r>
            <a:endParaRPr lang="en-US" altLang="ja-JP" sz="3600" dirty="0"/>
          </a:p>
          <a:p>
            <a:pPr marL="0" indent="0">
              <a:buNone/>
            </a:pPr>
            <a:r>
              <a:rPr lang="en-US" altLang="ja-JP" sz="3600" dirty="0"/>
              <a:t>} </a:t>
            </a:r>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163</a:t>
            </a:fld>
            <a:endParaRPr kumimoji="1" lang="ja-JP" altLang="en-US"/>
          </a:p>
        </p:txBody>
      </p:sp>
    </p:spTree>
    <p:extLst>
      <p:ext uri="{BB962C8B-B14F-4D97-AF65-F5344CB8AC3E}">
        <p14:creationId xmlns:p14="http://schemas.microsoft.com/office/powerpoint/2010/main" val="28895986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みよう：静的変数</a:t>
            </a:r>
            <a:endParaRPr kumimoji="1" lang="ja-JP" altLang="en-US" dirty="0"/>
          </a:p>
        </p:txBody>
      </p:sp>
      <p:sp>
        <p:nvSpPr>
          <p:cNvPr id="3" name="コンテンツ プレースホルダー 2"/>
          <p:cNvSpPr>
            <a:spLocks noGrp="1"/>
          </p:cNvSpPr>
          <p:nvPr>
            <p:ph idx="1"/>
          </p:nvPr>
        </p:nvSpPr>
        <p:spPr>
          <a:xfrm>
            <a:off x="7772400" y="1200151"/>
            <a:ext cx="3657600" cy="4679442"/>
          </a:xfrm>
        </p:spPr>
        <p:txBody>
          <a:bodyPr/>
          <a:lstStyle/>
          <a:p>
            <a:pPr marL="0" indent="0">
              <a:buNone/>
            </a:pPr>
            <a:r>
              <a:rPr kumimoji="1" lang="en-US" altLang="ja-JP" dirty="0" smtClean="0"/>
              <a:t>16_static.php</a:t>
            </a:r>
            <a:r>
              <a:rPr kumimoji="1" lang="ja-JP" altLang="en-US" dirty="0" smtClean="0"/>
              <a:t>を作成しコードを</a:t>
            </a:r>
            <a:r>
              <a:rPr kumimoji="1" lang="en-US" altLang="ja-JP" dirty="0" smtClean="0"/>
              <a:t/>
            </a:r>
            <a:br>
              <a:rPr kumimoji="1" lang="en-US" altLang="ja-JP" dirty="0" smtClean="0"/>
            </a:br>
            <a:r>
              <a:rPr kumimoji="1" lang="ja-JP" altLang="en-US" dirty="0" smtClean="0"/>
              <a:t>入力しましょう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164</a:t>
            </a:fld>
            <a:endParaRPr kumimoji="1" lang="ja-JP" altLang="en-US"/>
          </a:p>
        </p:txBody>
      </p:sp>
      <p:pic>
        <p:nvPicPr>
          <p:cNvPr id="5" name="図 4"/>
          <p:cNvPicPr>
            <a:picLocks noChangeAspect="1"/>
          </p:cNvPicPr>
          <p:nvPr/>
        </p:nvPicPr>
        <p:blipFill>
          <a:blip r:embed="rId2"/>
          <a:stretch>
            <a:fillRect/>
          </a:stretch>
        </p:blipFill>
        <p:spPr>
          <a:xfrm>
            <a:off x="0" y="874914"/>
            <a:ext cx="5024810" cy="5983086"/>
          </a:xfrm>
          <a:prstGeom prst="rect">
            <a:avLst/>
          </a:prstGeom>
        </p:spPr>
      </p:pic>
    </p:spTree>
    <p:extLst>
      <p:ext uri="{BB962C8B-B14F-4D97-AF65-F5344CB8AC3E}">
        <p14:creationId xmlns:p14="http://schemas.microsoft.com/office/powerpoint/2010/main" val="2016560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647700" y="1335882"/>
            <a:ext cx="11112500" cy="5375274"/>
          </a:xfrm>
        </p:spPr>
        <p:txBody>
          <a:bodyPr>
            <a:normAutofit lnSpcReduction="10000"/>
          </a:bodyPr>
          <a:lstStyle/>
          <a:p>
            <a:pPr marL="0" indent="0">
              <a:buNone/>
            </a:pPr>
            <a:r>
              <a:rPr lang="ja-JP" altLang="en-US" sz="3600" dirty="0" smtClean="0">
                <a:solidFill>
                  <a:srgbClr val="FF0000"/>
                </a:solidFill>
              </a:rPr>
              <a:t>寿命</a:t>
            </a:r>
            <a:r>
              <a:rPr lang="en-US" altLang="ja-JP" sz="3600" dirty="0" smtClean="0">
                <a:solidFill>
                  <a:srgbClr val="FF0000"/>
                </a:solidFill>
              </a:rPr>
              <a:t>		</a:t>
            </a:r>
            <a:r>
              <a:rPr lang="ja-JP" altLang="en-US" sz="3600" dirty="0" smtClean="0"/>
              <a:t>➡</a:t>
            </a:r>
            <a:r>
              <a:rPr lang="en-US" altLang="ja-JP" sz="3600" dirty="0" smtClean="0"/>
              <a:t>	</a:t>
            </a:r>
            <a:r>
              <a:rPr lang="ja-JP" altLang="en-US" sz="3600" dirty="0" smtClean="0"/>
              <a:t>変数がメモリ上に存在できる期限。</a:t>
            </a:r>
            <a:endParaRPr lang="en-US" altLang="ja-JP" sz="3600" dirty="0" smtClean="0"/>
          </a:p>
          <a:p>
            <a:pPr marL="0" indent="0">
              <a:buNone/>
            </a:pPr>
            <a:r>
              <a:rPr lang="en-US" altLang="ja-JP" dirty="0"/>
              <a:t>	</a:t>
            </a:r>
            <a:r>
              <a:rPr lang="en-US" altLang="ja-JP" dirty="0" smtClean="0"/>
              <a:t>			</a:t>
            </a:r>
            <a:r>
              <a:rPr lang="ja-JP" altLang="en-US" dirty="0" smtClean="0"/>
              <a:t>ローカル</a:t>
            </a:r>
            <a:r>
              <a:rPr lang="en-US" altLang="ja-JP" dirty="0" smtClean="0"/>
              <a:t>		</a:t>
            </a:r>
            <a:r>
              <a:rPr lang="ja-JP" altLang="en-US" dirty="0" smtClean="0"/>
              <a:t>➡関数終了まで</a:t>
            </a:r>
            <a:endParaRPr lang="en-US" altLang="ja-JP" dirty="0" smtClean="0"/>
          </a:p>
          <a:p>
            <a:pPr marL="0" indent="0">
              <a:buNone/>
            </a:pPr>
            <a:r>
              <a:rPr lang="en-US" altLang="ja-JP" sz="3600" dirty="0"/>
              <a:t>	</a:t>
            </a:r>
            <a:r>
              <a:rPr lang="en-US" altLang="ja-JP" sz="3600" dirty="0" smtClean="0"/>
              <a:t>			</a:t>
            </a:r>
            <a:r>
              <a:rPr lang="ja-JP" altLang="en-US" sz="3600" dirty="0" smtClean="0"/>
              <a:t>グローバル</a:t>
            </a:r>
            <a:r>
              <a:rPr lang="en-US" altLang="ja-JP" sz="3600" dirty="0" smtClean="0"/>
              <a:t>	</a:t>
            </a:r>
            <a:r>
              <a:rPr lang="ja-JP" altLang="en-US" dirty="0" smtClean="0"/>
              <a:t>➡プログラム終了まで</a:t>
            </a:r>
            <a:endParaRPr lang="en-US" altLang="ja-JP" sz="3600" dirty="0"/>
          </a:p>
          <a:p>
            <a:pPr marL="0" indent="0">
              <a:buNone/>
            </a:pPr>
            <a:endParaRPr lang="en-US" altLang="ja-JP" sz="3600" dirty="0" smtClean="0">
              <a:solidFill>
                <a:srgbClr val="FF0000"/>
              </a:solidFill>
            </a:endParaRPr>
          </a:p>
          <a:p>
            <a:pPr marL="0" indent="0">
              <a:buNone/>
            </a:pPr>
            <a:r>
              <a:rPr lang="ja-JP" altLang="en-US" sz="3600" dirty="0" smtClean="0">
                <a:solidFill>
                  <a:srgbClr val="FF0000"/>
                </a:solidFill>
              </a:rPr>
              <a:t>静的変数</a:t>
            </a:r>
            <a:r>
              <a:rPr lang="en-US" altLang="ja-JP" sz="3600" dirty="0" smtClean="0">
                <a:solidFill>
                  <a:srgbClr val="FF0000"/>
                </a:solidFill>
              </a:rPr>
              <a:t>	</a:t>
            </a:r>
            <a:r>
              <a:rPr lang="ja-JP" altLang="en-US" sz="3600" dirty="0" smtClean="0"/>
              <a:t>➡</a:t>
            </a:r>
            <a:r>
              <a:rPr lang="en-US" altLang="ja-JP" sz="3600" dirty="0" smtClean="0"/>
              <a:t>	</a:t>
            </a:r>
            <a:r>
              <a:rPr lang="ja-JP" altLang="en-US" dirty="0"/>
              <a:t>静的</a:t>
            </a:r>
            <a:r>
              <a:rPr lang="ja-JP" altLang="en-US" dirty="0" smtClean="0"/>
              <a:t>領域に置かれた変数のこと</a:t>
            </a:r>
            <a:endParaRPr lang="en-US" altLang="ja-JP" dirty="0" smtClean="0"/>
          </a:p>
          <a:p>
            <a:pPr marL="0" indent="0">
              <a:buNone/>
            </a:pPr>
            <a:endParaRPr lang="en-US" altLang="ja-JP" dirty="0" smtClean="0">
              <a:solidFill>
                <a:srgbClr val="FF0000"/>
              </a:solidFill>
            </a:endParaRPr>
          </a:p>
          <a:p>
            <a:pPr marL="0" indent="0">
              <a:buNone/>
            </a:pPr>
            <a:r>
              <a:rPr lang="en-US" altLang="ja-JP" dirty="0" smtClean="0">
                <a:solidFill>
                  <a:srgbClr val="FF0000"/>
                </a:solidFill>
              </a:rPr>
              <a:t>static		</a:t>
            </a:r>
            <a:r>
              <a:rPr lang="ja-JP" altLang="en-US" dirty="0" smtClean="0"/>
              <a:t>➡</a:t>
            </a:r>
            <a:r>
              <a:rPr lang="en-US" altLang="ja-JP" dirty="0" smtClean="0"/>
              <a:t>	</a:t>
            </a:r>
            <a:r>
              <a:rPr lang="ja-JP" altLang="en-US" dirty="0" smtClean="0"/>
              <a:t>ローカル変数の宣言時に使用すると、</a:t>
            </a:r>
            <a:r>
              <a:rPr lang="en-US" altLang="ja-JP" dirty="0" smtClean="0"/>
              <a:t/>
            </a:r>
            <a:br>
              <a:rPr lang="en-US" altLang="ja-JP" dirty="0" smtClean="0"/>
            </a:br>
            <a:r>
              <a:rPr lang="en-US" altLang="ja-JP" dirty="0" smtClean="0"/>
              <a:t>				</a:t>
            </a:r>
            <a:r>
              <a:rPr lang="ja-JP" altLang="en-US" dirty="0" smtClean="0"/>
              <a:t>寿命をプログラム終了までにできる。</a:t>
            </a:r>
            <a:endParaRPr lang="en-US" altLang="ja-JP" dirty="0"/>
          </a:p>
          <a:p>
            <a:pPr marL="0" indent="0">
              <a:buNone/>
            </a:pPr>
            <a:endParaRPr lang="en-US" altLang="ja-JP" dirty="0" smtClean="0"/>
          </a:p>
          <a:p>
            <a:pPr marL="0" indent="0">
              <a:buNone/>
            </a:pPr>
            <a:endParaRPr lang="en-US" altLang="ja-JP" sz="3600" dirty="0"/>
          </a:p>
          <a:p>
            <a:pPr marL="0" indent="0">
              <a:buNone/>
            </a:pP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165</a:t>
            </a:fld>
            <a:endParaRPr kumimoji="1" lang="ja-JP" altLang="en-US"/>
          </a:p>
        </p:txBody>
      </p:sp>
    </p:spTree>
    <p:extLst>
      <p:ext uri="{BB962C8B-B14F-4D97-AF65-F5344CB8AC3E}">
        <p14:creationId xmlns:p14="http://schemas.microsoft.com/office/powerpoint/2010/main" val="42117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FDF343-A311-436A-B89D-7268A675981B}"/>
              </a:ext>
            </a:extLst>
          </p:cNvPr>
          <p:cNvSpPr>
            <a:spLocks noGrp="1"/>
          </p:cNvSpPr>
          <p:nvPr>
            <p:ph type="title"/>
          </p:nvPr>
        </p:nvSpPr>
        <p:spPr/>
        <p:txBody>
          <a:bodyPr/>
          <a:lstStyle/>
          <a:p>
            <a:r>
              <a:rPr kumimoji="1" lang="en-US" altLang="ja-JP" dirty="0"/>
              <a:t>HTML/CSS/JavaScript</a:t>
            </a:r>
            <a:r>
              <a:rPr kumimoji="1" lang="ja-JP" altLang="en-US" dirty="0"/>
              <a:t>ほか</a:t>
            </a:r>
          </a:p>
        </p:txBody>
      </p:sp>
      <p:sp>
        <p:nvSpPr>
          <p:cNvPr id="3" name="コンテンツ プレースホルダー 2">
            <a:extLst>
              <a:ext uri="{FF2B5EF4-FFF2-40B4-BE49-F238E27FC236}">
                <a16:creationId xmlns:a16="http://schemas.microsoft.com/office/drawing/2014/main" id="{466B57E9-BB71-44D5-BE20-0ABFD85A7BFA}"/>
              </a:ext>
            </a:extLst>
          </p:cNvPr>
          <p:cNvSpPr>
            <a:spLocks noGrp="1"/>
          </p:cNvSpPr>
          <p:nvPr>
            <p:ph idx="1"/>
          </p:nvPr>
        </p:nvSpPr>
        <p:spPr>
          <a:xfrm>
            <a:off x="838199" y="1030014"/>
            <a:ext cx="10954407" cy="5731652"/>
          </a:xfrm>
        </p:spPr>
        <p:txBody>
          <a:bodyPr>
            <a:normAutofit/>
          </a:bodyPr>
          <a:lstStyle/>
          <a:p>
            <a:r>
              <a:rPr kumimoji="1" lang="en-US" altLang="ja-JP" sz="3200" dirty="0">
                <a:solidFill>
                  <a:srgbClr val="FF0000"/>
                </a:solidFill>
              </a:rPr>
              <a:t>HTML</a:t>
            </a:r>
          </a:p>
          <a:p>
            <a:pPr lvl="1"/>
            <a:r>
              <a:rPr lang="en-US" altLang="ja-JP" sz="3200" dirty="0"/>
              <a:t>Web</a:t>
            </a:r>
            <a:r>
              <a:rPr lang="ja-JP" altLang="en-US" sz="3200" dirty="0" smtClean="0"/>
              <a:t>ページの</a:t>
            </a:r>
            <a:r>
              <a:rPr lang="ja-JP" altLang="en-US" sz="3200" dirty="0">
                <a:solidFill>
                  <a:srgbClr val="FF0000"/>
                </a:solidFill>
              </a:rPr>
              <a:t>内容</a:t>
            </a:r>
            <a:r>
              <a:rPr lang="ja-JP" altLang="en-US" sz="3200" dirty="0" smtClean="0"/>
              <a:t>や情報が</a:t>
            </a:r>
            <a:r>
              <a:rPr lang="ja-JP" altLang="en-US" sz="3200" dirty="0"/>
              <a:t>記述されたファイル</a:t>
            </a:r>
            <a:endParaRPr lang="en-US" altLang="ja-JP" sz="3200" dirty="0"/>
          </a:p>
          <a:p>
            <a:r>
              <a:rPr kumimoji="1" lang="ja-JP" altLang="en-US" sz="3200" dirty="0"/>
              <a:t>画像・動画</a:t>
            </a:r>
            <a:endParaRPr kumimoji="1" lang="en-US" altLang="ja-JP" sz="3200" dirty="0"/>
          </a:p>
          <a:p>
            <a:pPr lvl="1"/>
            <a:r>
              <a:rPr lang="en-US" altLang="ja-JP" sz="3200" dirty="0"/>
              <a:t>HTML</a:t>
            </a:r>
            <a:r>
              <a:rPr lang="ja-JP" altLang="en-US" sz="3200" dirty="0"/>
              <a:t>に埋め込まれている画像や動画</a:t>
            </a:r>
            <a:endParaRPr lang="en-US" altLang="ja-JP" sz="3200" dirty="0"/>
          </a:p>
          <a:p>
            <a:r>
              <a:rPr kumimoji="1" lang="en-US" altLang="ja-JP" sz="3200" dirty="0">
                <a:solidFill>
                  <a:srgbClr val="FF0000"/>
                </a:solidFill>
              </a:rPr>
              <a:t>CSS</a:t>
            </a:r>
          </a:p>
          <a:p>
            <a:pPr lvl="1"/>
            <a:r>
              <a:rPr kumimoji="1" lang="en-US" altLang="ja-JP" sz="3200" dirty="0"/>
              <a:t>Web</a:t>
            </a:r>
            <a:r>
              <a:rPr kumimoji="1" lang="ja-JP" altLang="en-US" sz="3200" dirty="0"/>
              <a:t>ページを</a:t>
            </a:r>
            <a:r>
              <a:rPr kumimoji="1" lang="ja-JP" altLang="en-US" sz="3200" dirty="0">
                <a:solidFill>
                  <a:srgbClr val="FF0000"/>
                </a:solidFill>
              </a:rPr>
              <a:t>装飾</a:t>
            </a:r>
            <a:r>
              <a:rPr kumimoji="1" lang="ja-JP" altLang="en-US" sz="3200" dirty="0"/>
              <a:t>する為の情報が記述されたファイル</a:t>
            </a:r>
            <a:endParaRPr kumimoji="1" lang="en-US" altLang="ja-JP" sz="3200" dirty="0"/>
          </a:p>
          <a:p>
            <a:r>
              <a:rPr lang="en-US" altLang="ja-JP" sz="3200" dirty="0">
                <a:solidFill>
                  <a:srgbClr val="FF0000"/>
                </a:solidFill>
              </a:rPr>
              <a:t>JavaScript</a:t>
            </a:r>
          </a:p>
          <a:p>
            <a:pPr lvl="1"/>
            <a:r>
              <a:rPr kumimoji="1" lang="en-US" altLang="ja-JP" sz="3200" dirty="0"/>
              <a:t>Web</a:t>
            </a:r>
            <a:r>
              <a:rPr kumimoji="1" lang="ja-JP" altLang="en-US" sz="3200" dirty="0"/>
              <a:t>ブラウザ上で実行される</a:t>
            </a:r>
            <a:r>
              <a:rPr kumimoji="1" lang="ja-JP" altLang="en-US" sz="3200" dirty="0">
                <a:solidFill>
                  <a:srgbClr val="FF0000"/>
                </a:solidFill>
              </a:rPr>
              <a:t>プログラム</a:t>
            </a:r>
            <a:r>
              <a:rPr kumimoji="1" lang="ja-JP" altLang="en-US" sz="3200" dirty="0"/>
              <a:t>が記述</a:t>
            </a:r>
            <a:r>
              <a:rPr kumimoji="1" lang="ja-JP" altLang="en-US" sz="3200" dirty="0" smtClean="0"/>
              <a:t>された</a:t>
            </a:r>
            <a:r>
              <a:rPr kumimoji="1" lang="en-US" altLang="ja-JP" sz="3200" dirty="0" smtClean="0"/>
              <a:t/>
            </a:r>
            <a:br>
              <a:rPr kumimoji="1" lang="en-US" altLang="ja-JP" sz="3200" dirty="0" smtClean="0"/>
            </a:br>
            <a:r>
              <a:rPr kumimoji="1" lang="ja-JP" altLang="en-US" sz="3200" dirty="0" smtClean="0"/>
              <a:t>ファイル</a:t>
            </a:r>
            <a:endParaRPr kumimoji="1" lang="ja-JP" altLang="en-US" sz="3200" dirty="0"/>
          </a:p>
        </p:txBody>
      </p:sp>
      <p:sp>
        <p:nvSpPr>
          <p:cNvPr id="7" name="スライド番号プレースホルダー 6"/>
          <p:cNvSpPr>
            <a:spLocks noGrp="1"/>
          </p:cNvSpPr>
          <p:nvPr>
            <p:ph type="sldNum" sz="quarter" idx="12"/>
          </p:nvPr>
        </p:nvSpPr>
        <p:spPr/>
        <p:txBody>
          <a:bodyPr/>
          <a:lstStyle/>
          <a:p>
            <a:fld id="{91D6BFD3-6DDC-47C7-B5D8-E8A248B0BAD4}" type="slidenum">
              <a:rPr kumimoji="1" lang="ja-JP" altLang="en-US" smtClean="0"/>
              <a:t>17</a:t>
            </a:fld>
            <a:endParaRPr kumimoji="1" lang="ja-JP" altLang="en-US"/>
          </a:p>
        </p:txBody>
      </p:sp>
    </p:spTree>
    <p:extLst>
      <p:ext uri="{BB962C8B-B14F-4D97-AF65-F5344CB8AC3E}">
        <p14:creationId xmlns:p14="http://schemas.microsoft.com/office/powerpoint/2010/main" val="5524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98F2D9-A368-4CBF-BF67-48A54580FF2A}"/>
              </a:ext>
            </a:extLst>
          </p:cNvPr>
          <p:cNvSpPr>
            <a:spLocks noGrp="1"/>
          </p:cNvSpPr>
          <p:nvPr>
            <p:ph type="title"/>
          </p:nvPr>
        </p:nvSpPr>
        <p:spPr/>
        <p:txBody>
          <a:bodyPr/>
          <a:lstStyle/>
          <a:p>
            <a:r>
              <a:rPr lang="en-US" altLang="ja-JP" dirty="0"/>
              <a:t>HTML</a:t>
            </a:r>
            <a:r>
              <a:rPr lang="ja-JP" altLang="en-US" dirty="0"/>
              <a:t>による情報の表示</a:t>
            </a:r>
            <a:endParaRPr kumimoji="1" lang="ja-JP" altLang="en-US" dirty="0"/>
          </a:p>
        </p:txBody>
      </p:sp>
      <p:pic>
        <p:nvPicPr>
          <p:cNvPr id="5" name="図 4">
            <a:extLst>
              <a:ext uri="{FF2B5EF4-FFF2-40B4-BE49-F238E27FC236}">
                <a16:creationId xmlns:a16="http://schemas.microsoft.com/office/drawing/2014/main" id="{D6E23567-FA9F-410E-A19C-092AFE581A65}"/>
              </a:ext>
            </a:extLst>
          </p:cNvPr>
          <p:cNvPicPr>
            <a:picLocks noChangeAspect="1"/>
          </p:cNvPicPr>
          <p:nvPr/>
        </p:nvPicPr>
        <p:blipFill rotWithShape="1">
          <a:blip r:embed="rId2"/>
          <a:srcRect t="7917"/>
          <a:stretch/>
        </p:blipFill>
        <p:spPr>
          <a:xfrm>
            <a:off x="1181100" y="1411248"/>
            <a:ext cx="10515600" cy="544675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18</a:t>
            </a:fld>
            <a:endParaRPr kumimoji="1" lang="ja-JP" altLang="en-US"/>
          </a:p>
        </p:txBody>
      </p:sp>
    </p:spTree>
    <p:extLst>
      <p:ext uri="{BB962C8B-B14F-4D97-AF65-F5344CB8AC3E}">
        <p14:creationId xmlns:p14="http://schemas.microsoft.com/office/powerpoint/2010/main" val="4166141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6473EA-D501-4C09-A839-B6680A325128}"/>
              </a:ext>
            </a:extLst>
          </p:cNvPr>
          <p:cNvSpPr>
            <a:spLocks noGrp="1"/>
          </p:cNvSpPr>
          <p:nvPr>
            <p:ph type="title"/>
          </p:nvPr>
        </p:nvSpPr>
        <p:spPr/>
        <p:txBody>
          <a:bodyPr/>
          <a:lstStyle/>
          <a:p>
            <a:r>
              <a:rPr kumimoji="1" lang="en-US" altLang="ja-JP" dirty="0"/>
              <a:t>CSS</a:t>
            </a:r>
            <a:r>
              <a:rPr kumimoji="1" lang="ja-JP" altLang="en-US" dirty="0"/>
              <a:t>による装飾</a:t>
            </a:r>
          </a:p>
        </p:txBody>
      </p:sp>
      <p:pic>
        <p:nvPicPr>
          <p:cNvPr id="5" name="図 4">
            <a:extLst>
              <a:ext uri="{FF2B5EF4-FFF2-40B4-BE49-F238E27FC236}">
                <a16:creationId xmlns:a16="http://schemas.microsoft.com/office/drawing/2014/main" id="{43DDEB17-9DCC-4C23-8C57-63DAA9B78269}"/>
              </a:ext>
            </a:extLst>
          </p:cNvPr>
          <p:cNvPicPr>
            <a:picLocks noChangeAspect="1"/>
          </p:cNvPicPr>
          <p:nvPr/>
        </p:nvPicPr>
        <p:blipFill rotWithShape="1">
          <a:blip r:embed="rId2"/>
          <a:srcRect t="8611" r="5935"/>
          <a:stretch/>
        </p:blipFill>
        <p:spPr>
          <a:xfrm>
            <a:off x="1285875" y="1460019"/>
            <a:ext cx="9058275" cy="4950306"/>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19</a:t>
            </a:fld>
            <a:endParaRPr kumimoji="1" lang="ja-JP" altLang="en-US"/>
          </a:p>
        </p:txBody>
      </p:sp>
    </p:spTree>
    <p:extLst>
      <p:ext uri="{BB962C8B-B14F-4D97-AF65-F5344CB8AC3E}">
        <p14:creationId xmlns:p14="http://schemas.microsoft.com/office/powerpoint/2010/main" val="1959837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本セミナ</a:t>
            </a:r>
            <a:r>
              <a:rPr lang="ja-JP" altLang="en-US" dirty="0" smtClean="0"/>
              <a:t>の目的</a:t>
            </a:r>
            <a:endParaRPr kumimoji="1" lang="ja-JP" altLang="en-US" dirty="0"/>
          </a:p>
        </p:txBody>
      </p:sp>
      <p:sp>
        <p:nvSpPr>
          <p:cNvPr id="3" name="コンテンツ プレースホルダー 2"/>
          <p:cNvSpPr>
            <a:spLocks noGrp="1"/>
          </p:cNvSpPr>
          <p:nvPr>
            <p:ph idx="1"/>
          </p:nvPr>
        </p:nvSpPr>
        <p:spPr>
          <a:xfrm>
            <a:off x="838200" y="1092892"/>
            <a:ext cx="10515600" cy="2256256"/>
          </a:xfrm>
        </p:spPr>
        <p:txBody>
          <a:bodyPr>
            <a:normAutofit/>
          </a:bodyPr>
          <a:lstStyle/>
          <a:p>
            <a:pPr marL="0" indent="0">
              <a:spcBef>
                <a:spcPts val="1200"/>
              </a:spcBef>
              <a:buNone/>
            </a:pPr>
            <a:r>
              <a:rPr lang="en-US" altLang="ja-JP" sz="4000" dirty="0"/>
              <a:t>Web</a:t>
            </a:r>
            <a:r>
              <a:rPr lang="ja-JP" altLang="en-US" sz="4000" dirty="0"/>
              <a:t>開発</a:t>
            </a:r>
            <a:r>
              <a:rPr lang="ja-JP" altLang="en-US" sz="4000" dirty="0" smtClean="0"/>
              <a:t>と</a:t>
            </a:r>
            <a:r>
              <a:rPr lang="en-US" altLang="ja-JP" sz="4000" dirty="0" smtClean="0"/>
              <a:t>DB</a:t>
            </a:r>
            <a:r>
              <a:rPr lang="ja-JP" altLang="en-US" sz="4000" dirty="0" smtClean="0"/>
              <a:t>連携</a:t>
            </a:r>
            <a:r>
              <a:rPr lang="ja-JP" altLang="en-US" sz="4000" dirty="0"/>
              <a:t>のスキルを習得し</a:t>
            </a:r>
            <a:r>
              <a:rPr lang="ja-JP" altLang="en-US" sz="4000" dirty="0" smtClean="0"/>
              <a:t>、</a:t>
            </a:r>
            <a:r>
              <a:rPr lang="en-US" altLang="ja-JP" sz="4000" dirty="0" smtClean="0"/>
              <a:t/>
            </a:r>
            <a:br>
              <a:rPr lang="en-US" altLang="ja-JP" sz="4000" dirty="0" smtClean="0"/>
            </a:br>
            <a:r>
              <a:rPr lang="ja-JP" altLang="en-US" sz="4000" dirty="0" smtClean="0"/>
              <a:t>生産支援システムを始めとする</a:t>
            </a:r>
            <a:r>
              <a:rPr lang="en-US" altLang="ja-JP" sz="4000" dirty="0" smtClean="0"/>
              <a:t/>
            </a:r>
            <a:br>
              <a:rPr lang="en-US" altLang="ja-JP" sz="4000" dirty="0" smtClean="0"/>
            </a:br>
            <a:r>
              <a:rPr lang="en-US" altLang="ja-JP" sz="4000" dirty="0" smtClean="0"/>
              <a:t>We</a:t>
            </a:r>
            <a:r>
              <a:rPr lang="en-US" altLang="ja-JP" sz="4000" dirty="0"/>
              <a:t>b</a:t>
            </a:r>
            <a:r>
              <a:rPr lang="ja-JP" altLang="en-US" sz="4000" dirty="0" smtClean="0"/>
              <a:t>システムによる作業の効率化</a:t>
            </a:r>
            <a:r>
              <a:rPr kumimoji="1" lang="ja-JP" altLang="en-US" sz="4000" dirty="0" smtClean="0"/>
              <a:t>を目的とする。</a:t>
            </a:r>
            <a:endParaRPr kumimoji="1" lang="ja-JP" altLang="en-US" sz="4000" dirty="0"/>
          </a:p>
        </p:txBody>
      </p:sp>
      <p:pic>
        <p:nvPicPr>
          <p:cNvPr id="1028" name="Picture 4" descr="デスクワー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963" y="4365159"/>
            <a:ext cx="1852519" cy="185251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7"/>
          <p:cNvSpPr>
            <a:spLocks noGrp="1"/>
          </p:cNvSpPr>
          <p:nvPr>
            <p:ph type="sldNum" sz="quarter" idx="12"/>
          </p:nvPr>
        </p:nvSpPr>
        <p:spPr/>
        <p:txBody>
          <a:bodyPr/>
          <a:lstStyle/>
          <a:p>
            <a:fld id="{DDAA87E6-26F4-4CAD-96E5-E55ED5D15559}" type="slidenum">
              <a:rPr kumimoji="1" lang="ja-JP" altLang="en-US" smtClean="0"/>
              <a:t>2</a:t>
            </a:fld>
            <a:endParaRPr kumimoji="1" lang="ja-JP" altLang="en-US"/>
          </a:p>
        </p:txBody>
      </p:sp>
      <p:pic>
        <p:nvPicPr>
          <p:cNvPr id="1030" name="Picture 6" descr="株価、業績など"/>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532" y="3567125"/>
            <a:ext cx="1689689" cy="168968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p:cNvGrpSpPr/>
          <p:nvPr/>
        </p:nvGrpSpPr>
        <p:grpSpPr>
          <a:xfrm>
            <a:off x="980122" y="3349148"/>
            <a:ext cx="3936925" cy="3475289"/>
            <a:chOff x="1232370" y="3567125"/>
            <a:chExt cx="3936925" cy="3475289"/>
          </a:xfrm>
        </p:grpSpPr>
        <p:grpSp>
          <p:nvGrpSpPr>
            <p:cNvPr id="11" name="グループ化 10"/>
            <p:cNvGrpSpPr/>
            <p:nvPr/>
          </p:nvGrpSpPr>
          <p:grpSpPr>
            <a:xfrm>
              <a:off x="1411063" y="3567125"/>
              <a:ext cx="3758232" cy="3106131"/>
              <a:chOff x="569887" y="3833345"/>
              <a:chExt cx="3758232" cy="3106131"/>
            </a:xfrm>
          </p:grpSpPr>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7" y="3833345"/>
                <a:ext cx="1341794" cy="134179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958" y="4565900"/>
                <a:ext cx="1218481" cy="121848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02578" y="3895002"/>
                <a:ext cx="1341794" cy="1341794"/>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073" y="4565899"/>
                <a:ext cx="1218481" cy="1218481"/>
              </a:xfrm>
              <a:prstGeom prst="rect">
                <a:avLst/>
              </a:prstGeom>
            </p:spPr>
          </p:pic>
          <p:pic>
            <p:nvPicPr>
              <p:cNvPr id="10" name="Picture 2" descr="荷物を運ぶ配達員"/>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3782" y="5175139"/>
                <a:ext cx="1764337" cy="176433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檄を飛ばす監督"/>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7932"/>
            <a:stretch/>
          </p:blipFill>
          <p:spPr bwMode="auto">
            <a:xfrm flipH="1">
              <a:off x="1232370" y="4996489"/>
              <a:ext cx="907334" cy="1742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社長、部長"/>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2117" y="5106430"/>
              <a:ext cx="1935984" cy="19359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社長、部長"/>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3906" y="5023945"/>
            <a:ext cx="1800492" cy="180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2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EC854-586B-4A3F-B0FE-8CD3511BFA36}"/>
              </a:ext>
            </a:extLst>
          </p:cNvPr>
          <p:cNvSpPr>
            <a:spLocks noGrp="1"/>
          </p:cNvSpPr>
          <p:nvPr>
            <p:ph type="title"/>
          </p:nvPr>
        </p:nvSpPr>
        <p:spPr/>
        <p:txBody>
          <a:bodyPr/>
          <a:lstStyle/>
          <a:p>
            <a:r>
              <a:rPr lang="en-US" altLang="ja-JP" dirty="0"/>
              <a:t>URL(Uniform Resource </a:t>
            </a:r>
            <a:r>
              <a:rPr lang="en-US" altLang="ja-JP" dirty="0" smtClean="0"/>
              <a:t>Locator)</a:t>
            </a:r>
            <a:endParaRPr kumimoji="1" lang="ja-JP" altLang="en-US" dirty="0"/>
          </a:p>
        </p:txBody>
      </p:sp>
      <p:sp>
        <p:nvSpPr>
          <p:cNvPr id="3" name="コンテンツ プレースホルダー 2">
            <a:extLst>
              <a:ext uri="{FF2B5EF4-FFF2-40B4-BE49-F238E27FC236}">
                <a16:creationId xmlns:a16="http://schemas.microsoft.com/office/drawing/2014/main" id="{1CCAC34E-8038-4AC0-B260-47BE29F1D3EC}"/>
              </a:ext>
            </a:extLst>
          </p:cNvPr>
          <p:cNvSpPr>
            <a:spLocks noGrp="1"/>
          </p:cNvSpPr>
          <p:nvPr>
            <p:ph idx="1"/>
          </p:nvPr>
        </p:nvSpPr>
        <p:spPr>
          <a:xfrm>
            <a:off x="609600" y="2858618"/>
            <a:ext cx="11172568" cy="3871236"/>
          </a:xfrm>
        </p:spPr>
        <p:txBody>
          <a:bodyPr>
            <a:normAutofit fontScale="85000" lnSpcReduction="10000"/>
          </a:bodyPr>
          <a:lstStyle/>
          <a:p>
            <a:pPr marL="0" indent="0" fontAlgn="base" latinLnBrk="1">
              <a:buNone/>
            </a:pPr>
            <a:r>
              <a:rPr lang="ja-JP" altLang="en-US" dirty="0">
                <a:solidFill>
                  <a:srgbClr val="FF0000"/>
                </a:solidFill>
              </a:rPr>
              <a:t>インターネット上の</a:t>
            </a:r>
            <a:r>
              <a:rPr lang="en-US" altLang="ja-JP" dirty="0">
                <a:solidFill>
                  <a:srgbClr val="FF0000"/>
                </a:solidFill>
              </a:rPr>
              <a:t>Web</a:t>
            </a:r>
            <a:r>
              <a:rPr lang="ja-JP" altLang="en-US" dirty="0" smtClean="0">
                <a:solidFill>
                  <a:srgbClr val="FF0000"/>
                </a:solidFill>
              </a:rPr>
              <a:t>ページやファイル</a:t>
            </a:r>
            <a:r>
              <a:rPr lang="ja-JP" altLang="en-US" dirty="0">
                <a:solidFill>
                  <a:srgbClr val="FF0000"/>
                </a:solidFill>
              </a:rPr>
              <a:t>の</a:t>
            </a:r>
            <a:r>
              <a:rPr lang="ja-JP" altLang="en-US" dirty="0" smtClean="0">
                <a:solidFill>
                  <a:srgbClr val="FF0000"/>
                </a:solidFill>
              </a:rPr>
              <a:t>位置</a:t>
            </a:r>
            <a:r>
              <a:rPr lang="ja-JP" altLang="en-US" dirty="0">
                <a:solidFill>
                  <a:srgbClr val="FF0000"/>
                </a:solidFill>
              </a:rPr>
              <a:t>、</a:t>
            </a:r>
            <a:r>
              <a:rPr lang="ja-JP" altLang="en-US" dirty="0" smtClean="0">
                <a:solidFill>
                  <a:srgbClr val="FF0000"/>
                </a:solidFill>
              </a:rPr>
              <a:t>場所</a:t>
            </a:r>
            <a:r>
              <a:rPr lang="ja-JP" altLang="en-US" dirty="0">
                <a:solidFill>
                  <a:srgbClr val="FF0000"/>
                </a:solidFill>
              </a:rPr>
              <a:t>を示す</a:t>
            </a:r>
            <a:r>
              <a:rPr lang="ja-JP" altLang="en-US" dirty="0" smtClean="0">
                <a:solidFill>
                  <a:srgbClr val="FF0000"/>
                </a:solidFill>
              </a:rPr>
              <a:t>もの</a:t>
            </a:r>
            <a:endParaRPr kumimoji="1" lang="en-US" altLang="ja-JP" dirty="0" smtClean="0"/>
          </a:p>
          <a:p>
            <a:pPr marL="0" indent="0">
              <a:lnSpc>
                <a:spcPct val="120000"/>
              </a:lnSpc>
              <a:buNone/>
            </a:pPr>
            <a:endParaRPr lang="en-US" altLang="ja-JP" dirty="0" smtClean="0"/>
          </a:p>
          <a:p>
            <a:pPr marL="0" indent="0">
              <a:lnSpc>
                <a:spcPct val="120000"/>
              </a:lnSpc>
              <a:buNone/>
            </a:pPr>
            <a:r>
              <a:rPr lang="ja-JP" altLang="en-US" dirty="0" smtClean="0"/>
              <a:t>近年</a:t>
            </a:r>
            <a:r>
              <a:rPr lang="ja-JP" altLang="en-US" dirty="0"/>
              <a:t>、</a:t>
            </a:r>
            <a:r>
              <a:rPr lang="en-US" altLang="ja-JP" dirty="0"/>
              <a:t>https</a:t>
            </a:r>
            <a:r>
              <a:rPr lang="ja-JP" altLang="en-US" dirty="0"/>
              <a:t>のプロトコルを用いる</a:t>
            </a:r>
            <a:r>
              <a:rPr lang="en-US" altLang="ja-JP" dirty="0"/>
              <a:t>Web</a:t>
            </a:r>
            <a:r>
              <a:rPr lang="ja-JP" altLang="en-US" dirty="0"/>
              <a:t>サイトが多い</a:t>
            </a:r>
            <a:endParaRPr lang="en-US" altLang="ja-JP" dirty="0"/>
          </a:p>
          <a:p>
            <a:pPr marL="457200" lvl="1" indent="0">
              <a:lnSpc>
                <a:spcPct val="120000"/>
              </a:lnSpc>
              <a:buNone/>
            </a:pPr>
            <a:r>
              <a:rPr lang="en-US" altLang="ja-JP" dirty="0"/>
              <a:t>http</a:t>
            </a:r>
            <a:r>
              <a:rPr lang="ja-JP" altLang="en-US" dirty="0"/>
              <a:t>をセキュアにしたものが</a:t>
            </a:r>
            <a:r>
              <a:rPr lang="en-US" altLang="ja-JP" dirty="0"/>
              <a:t>https</a:t>
            </a:r>
          </a:p>
          <a:p>
            <a:pPr marL="457200" lvl="1" indent="0">
              <a:lnSpc>
                <a:spcPct val="120000"/>
              </a:lnSpc>
              <a:buNone/>
            </a:pPr>
            <a:r>
              <a:rPr kumimoji="1" lang="en-US" altLang="ja-JP" dirty="0"/>
              <a:t>Google</a:t>
            </a:r>
            <a:r>
              <a:rPr kumimoji="1" lang="ja-JP" altLang="en-US" dirty="0"/>
              <a:t>等も</a:t>
            </a:r>
            <a:r>
              <a:rPr kumimoji="1" lang="en-US" altLang="ja-JP" dirty="0"/>
              <a:t>Web</a:t>
            </a:r>
            <a:r>
              <a:rPr kumimoji="1" lang="ja-JP" altLang="en-US" dirty="0"/>
              <a:t>サイトへアクセスするプロトコルには</a:t>
            </a:r>
            <a:r>
              <a:rPr lang="en-US" altLang="ja-JP" dirty="0"/>
              <a:t>https</a:t>
            </a:r>
            <a:r>
              <a:rPr lang="ja-JP" altLang="en-US" dirty="0"/>
              <a:t>を推奨している</a:t>
            </a:r>
            <a:endParaRPr lang="en-US" altLang="ja-JP" dirty="0"/>
          </a:p>
          <a:p>
            <a:pPr marL="0" indent="0">
              <a:lnSpc>
                <a:spcPct val="120000"/>
              </a:lnSpc>
              <a:buNone/>
            </a:pPr>
            <a:r>
              <a:rPr kumimoji="1" lang="ja-JP" altLang="en-US" dirty="0"/>
              <a:t>パス名に記載されているファイルを</a:t>
            </a:r>
            <a:r>
              <a:rPr kumimoji="1" lang="en-US" altLang="ja-JP" dirty="0"/>
              <a:t>Web</a:t>
            </a:r>
            <a:r>
              <a:rPr kumimoji="1" lang="ja-JP" altLang="en-US" dirty="0"/>
              <a:t>ブラウザで表示して</a:t>
            </a:r>
            <a:r>
              <a:rPr kumimoji="1" lang="ja-JP" altLang="en-US" dirty="0" smtClean="0"/>
              <a:t>いる</a:t>
            </a:r>
            <a:endParaRPr kumimoji="1" lang="ja-JP" altLang="en-US" dirty="0"/>
          </a:p>
        </p:txBody>
      </p:sp>
      <p:grpSp>
        <p:nvGrpSpPr>
          <p:cNvPr id="4" name="グループ化 3">
            <a:extLst>
              <a:ext uri="{FF2B5EF4-FFF2-40B4-BE49-F238E27FC236}">
                <a16:creationId xmlns:a16="http://schemas.microsoft.com/office/drawing/2014/main" id="{69AA8408-0F7E-422B-8AC7-6A1A76C95E19}"/>
              </a:ext>
            </a:extLst>
          </p:cNvPr>
          <p:cNvGrpSpPr/>
          <p:nvPr/>
        </p:nvGrpSpPr>
        <p:grpSpPr>
          <a:xfrm>
            <a:off x="1258060" y="1401755"/>
            <a:ext cx="9675879" cy="1224136"/>
            <a:chOff x="323528" y="1988840"/>
            <a:chExt cx="8496944" cy="1224136"/>
          </a:xfrm>
        </p:grpSpPr>
        <p:sp>
          <p:nvSpPr>
            <p:cNvPr id="5" name="正方形/長方形 4">
              <a:extLst>
                <a:ext uri="{FF2B5EF4-FFF2-40B4-BE49-F238E27FC236}">
                  <a16:creationId xmlns:a16="http://schemas.microsoft.com/office/drawing/2014/main" id="{9DF14125-D15E-4586-8C98-70026DB6566B}"/>
                </a:ext>
              </a:extLst>
            </p:cNvPr>
            <p:cNvSpPr/>
            <p:nvPr/>
          </p:nvSpPr>
          <p:spPr>
            <a:xfrm>
              <a:off x="323528" y="1988840"/>
              <a:ext cx="8496944" cy="12241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テキスト ボックス 5">
              <a:extLst>
                <a:ext uri="{FF2B5EF4-FFF2-40B4-BE49-F238E27FC236}">
                  <a16:creationId xmlns:a16="http://schemas.microsoft.com/office/drawing/2014/main" id="{8C949D96-9BC9-4614-B1DD-144EE786A146}"/>
                </a:ext>
              </a:extLst>
            </p:cNvPr>
            <p:cNvSpPr txBox="1"/>
            <p:nvPr/>
          </p:nvSpPr>
          <p:spPr>
            <a:xfrm>
              <a:off x="933291" y="2277742"/>
              <a:ext cx="7131183" cy="646331"/>
            </a:xfrm>
            <a:prstGeom prst="rect">
              <a:avLst/>
            </a:prstGeom>
            <a:noFill/>
          </p:spPr>
          <p:txBody>
            <a:bodyPr wrap="none" rtlCol="0">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http://www.hogehoge.co.jp/index.html</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3" name="スライド番号プレースホルダー 12"/>
          <p:cNvSpPr>
            <a:spLocks noGrp="1"/>
          </p:cNvSpPr>
          <p:nvPr>
            <p:ph type="sldNum" sz="quarter" idx="12"/>
          </p:nvPr>
        </p:nvSpPr>
        <p:spPr/>
        <p:txBody>
          <a:bodyPr/>
          <a:lstStyle/>
          <a:p>
            <a:fld id="{91D6BFD3-6DDC-47C7-B5D8-E8A248B0BAD4}" type="slidenum">
              <a:rPr kumimoji="1" lang="ja-JP" altLang="en-US" smtClean="0"/>
              <a:t>20</a:t>
            </a:fld>
            <a:endParaRPr kumimoji="1" lang="ja-JP" altLang="en-US"/>
          </a:p>
        </p:txBody>
      </p:sp>
    </p:spTree>
    <p:extLst>
      <p:ext uri="{BB962C8B-B14F-4D97-AF65-F5344CB8AC3E}">
        <p14:creationId xmlns:p14="http://schemas.microsoft.com/office/powerpoint/2010/main" val="6082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F4F57-90A0-4B0F-AF3F-B20530AF5D8F}"/>
              </a:ext>
            </a:extLst>
          </p:cNvPr>
          <p:cNvSpPr>
            <a:spLocks noGrp="1"/>
          </p:cNvSpPr>
          <p:nvPr>
            <p:ph type="title"/>
          </p:nvPr>
        </p:nvSpPr>
        <p:spPr/>
        <p:txBody>
          <a:bodyPr/>
          <a:lstStyle/>
          <a:p>
            <a:r>
              <a:rPr kumimoji="1" lang="en-US" altLang="ja-JP" dirty="0"/>
              <a:t>IP</a:t>
            </a:r>
            <a:r>
              <a:rPr kumimoji="1" lang="ja-JP" altLang="en-US" dirty="0"/>
              <a:t>アドレスとは</a:t>
            </a:r>
          </a:p>
        </p:txBody>
      </p:sp>
      <p:sp>
        <p:nvSpPr>
          <p:cNvPr id="3" name="コンテンツ プレースホルダー 2">
            <a:extLst>
              <a:ext uri="{FF2B5EF4-FFF2-40B4-BE49-F238E27FC236}">
                <a16:creationId xmlns:a16="http://schemas.microsoft.com/office/drawing/2014/main" id="{FC429996-9FB2-403A-82F7-093DFDBEE13E}"/>
              </a:ext>
            </a:extLst>
          </p:cNvPr>
          <p:cNvSpPr>
            <a:spLocks noGrp="1"/>
          </p:cNvSpPr>
          <p:nvPr>
            <p:ph idx="1"/>
          </p:nvPr>
        </p:nvSpPr>
        <p:spPr>
          <a:xfrm>
            <a:off x="838200" y="2770002"/>
            <a:ext cx="10833100" cy="3964430"/>
          </a:xfrm>
        </p:spPr>
        <p:txBody>
          <a:bodyPr>
            <a:normAutofit/>
          </a:bodyPr>
          <a:lstStyle/>
          <a:p>
            <a:pPr marL="0" indent="0">
              <a:buNone/>
            </a:pPr>
            <a:r>
              <a:rPr kumimoji="1" lang="ja-JP" altLang="en-US" dirty="0" smtClean="0">
                <a:solidFill>
                  <a:srgbClr val="FF0000"/>
                </a:solidFill>
              </a:rPr>
              <a:t>インターネット</a:t>
            </a:r>
            <a:r>
              <a:rPr lang="ja-JP" altLang="en-US" dirty="0">
                <a:solidFill>
                  <a:srgbClr val="FF0000"/>
                </a:solidFill>
              </a:rPr>
              <a:t>における</a:t>
            </a:r>
            <a:r>
              <a:rPr kumimoji="1" lang="ja-JP" altLang="en-US" dirty="0" smtClean="0">
                <a:solidFill>
                  <a:srgbClr val="FF0000"/>
                </a:solidFill>
              </a:rPr>
              <a:t>住所</a:t>
            </a:r>
            <a:endParaRPr kumimoji="1" lang="en-US" altLang="ja-JP" dirty="0">
              <a:solidFill>
                <a:srgbClr val="FF0000"/>
              </a:solidFill>
            </a:endParaRPr>
          </a:p>
          <a:p>
            <a:pPr marL="0" indent="0">
              <a:buNone/>
            </a:pPr>
            <a:r>
              <a:rPr lang="ja-JP" altLang="en-US" dirty="0"/>
              <a:t>基本的にはユニークなモノ</a:t>
            </a:r>
            <a:endParaRPr lang="en-US" altLang="ja-JP" dirty="0"/>
          </a:p>
          <a:p>
            <a:pPr marL="457200" lvl="1" indent="0">
              <a:buNone/>
            </a:pPr>
            <a:r>
              <a:rPr kumimoji="1" lang="en-US" altLang="ja-JP" dirty="0" smtClean="0"/>
              <a:t>IPv4</a:t>
            </a:r>
            <a:r>
              <a:rPr kumimoji="1" lang="ja-JP" altLang="en-US" dirty="0"/>
              <a:t>の場合</a:t>
            </a:r>
            <a:endParaRPr kumimoji="1" lang="en-US" altLang="ja-JP" dirty="0"/>
          </a:p>
          <a:p>
            <a:pPr marL="914400" lvl="2" indent="0">
              <a:buNone/>
            </a:pPr>
            <a:r>
              <a:rPr kumimoji="1" lang="en-US" altLang="ja-JP" dirty="0"/>
              <a:t>2</a:t>
            </a:r>
            <a:r>
              <a:rPr kumimoji="1" lang="ja-JP" altLang="en-US" dirty="0"/>
              <a:t>の</a:t>
            </a:r>
            <a:r>
              <a:rPr kumimoji="1" lang="en-US" altLang="ja-JP" dirty="0"/>
              <a:t>32</a:t>
            </a:r>
            <a:r>
              <a:rPr kumimoji="1" lang="ja-JP" altLang="en-US" dirty="0"/>
              <a:t>乗個</a:t>
            </a:r>
            <a:r>
              <a:rPr kumimoji="1" lang="en-US" altLang="ja-JP" dirty="0"/>
              <a:t>(</a:t>
            </a:r>
            <a:r>
              <a:rPr kumimoji="1" lang="ja-JP" altLang="en-US" dirty="0"/>
              <a:t>約</a:t>
            </a:r>
            <a:r>
              <a:rPr kumimoji="1" lang="en-US" altLang="ja-JP" dirty="0"/>
              <a:t>42</a:t>
            </a:r>
            <a:r>
              <a:rPr kumimoji="1" lang="ja-JP" altLang="en-US" dirty="0"/>
              <a:t>億個</a:t>
            </a:r>
            <a:r>
              <a:rPr kumimoji="1" lang="en-US" altLang="ja-JP" dirty="0"/>
              <a:t>)</a:t>
            </a:r>
          </a:p>
          <a:p>
            <a:pPr marL="457200" lvl="1" indent="0">
              <a:buNone/>
            </a:pPr>
            <a:r>
              <a:rPr kumimoji="1" lang="en-US" altLang="ja-JP" dirty="0"/>
              <a:t>IPv6</a:t>
            </a:r>
            <a:r>
              <a:rPr kumimoji="1" lang="ja-JP" altLang="en-US" dirty="0"/>
              <a:t>の</a:t>
            </a:r>
            <a:r>
              <a:rPr kumimoji="1" lang="ja-JP" altLang="en-US" dirty="0" smtClean="0"/>
              <a:t>場合</a:t>
            </a:r>
            <a:endParaRPr kumimoji="1" lang="en-US" altLang="ja-JP" dirty="0" smtClean="0"/>
          </a:p>
          <a:p>
            <a:pPr marL="914400" lvl="2" indent="0">
              <a:buNone/>
            </a:pPr>
            <a:r>
              <a:rPr kumimoji="1" lang="en-US" altLang="ja-JP" dirty="0" smtClean="0"/>
              <a:t>2</a:t>
            </a:r>
            <a:r>
              <a:rPr kumimoji="1" lang="ja-JP" altLang="en-US" dirty="0"/>
              <a:t>の</a:t>
            </a:r>
            <a:r>
              <a:rPr kumimoji="1" lang="en-US" altLang="ja-JP" dirty="0"/>
              <a:t>128</a:t>
            </a:r>
            <a:r>
              <a:rPr kumimoji="1" lang="ja-JP" altLang="en-US" dirty="0"/>
              <a:t>乗</a:t>
            </a:r>
            <a:r>
              <a:rPr kumimoji="1" lang="ja-JP" altLang="en-US" dirty="0" smtClean="0"/>
              <a:t>個</a:t>
            </a:r>
            <a:r>
              <a:rPr kumimoji="1" lang="en-US" altLang="ja-JP" dirty="0" smtClean="0"/>
              <a:t>(</a:t>
            </a:r>
            <a:r>
              <a:rPr lang="ja-JP" altLang="en-US" dirty="0" smtClean="0"/>
              <a:t>約</a:t>
            </a:r>
            <a:r>
              <a:rPr lang="en-US" altLang="ja-JP" dirty="0" smtClean="0"/>
              <a:t>340</a:t>
            </a:r>
            <a:r>
              <a:rPr lang="ja-JP" altLang="en-US" dirty="0" smtClean="0"/>
              <a:t>澗個）</a:t>
            </a:r>
            <a:endParaRPr kumimoji="1" lang="ja-JP" altLang="en-US" dirty="0"/>
          </a:p>
        </p:txBody>
      </p:sp>
      <p:grpSp>
        <p:nvGrpSpPr>
          <p:cNvPr id="7" name="グループ化 6">
            <a:extLst>
              <a:ext uri="{FF2B5EF4-FFF2-40B4-BE49-F238E27FC236}">
                <a16:creationId xmlns:a16="http://schemas.microsoft.com/office/drawing/2014/main" id="{3AAAAF55-BBB2-4A40-B647-1E79E9CFA273}"/>
              </a:ext>
            </a:extLst>
          </p:cNvPr>
          <p:cNvGrpSpPr/>
          <p:nvPr/>
        </p:nvGrpSpPr>
        <p:grpSpPr>
          <a:xfrm>
            <a:off x="3719736" y="1640737"/>
            <a:ext cx="4752528" cy="1029842"/>
            <a:chOff x="2195736" y="1512508"/>
            <a:chExt cx="4752528" cy="1029842"/>
          </a:xfrm>
        </p:grpSpPr>
        <p:sp>
          <p:nvSpPr>
            <p:cNvPr id="5" name="正方形/長方形 4">
              <a:extLst>
                <a:ext uri="{FF2B5EF4-FFF2-40B4-BE49-F238E27FC236}">
                  <a16:creationId xmlns:a16="http://schemas.microsoft.com/office/drawing/2014/main" id="{CD3DAB18-639A-4250-AFC5-341A6C209D20}"/>
                </a:ext>
              </a:extLst>
            </p:cNvPr>
            <p:cNvSpPr/>
            <p:nvPr/>
          </p:nvSpPr>
          <p:spPr>
            <a:xfrm>
              <a:off x="2195736" y="1512508"/>
              <a:ext cx="4752528" cy="102984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F6E56ED-06F2-47E2-A749-69E026E26CAB}"/>
                </a:ext>
              </a:extLst>
            </p:cNvPr>
            <p:cNvSpPr txBox="1"/>
            <p:nvPr/>
          </p:nvSpPr>
          <p:spPr>
            <a:xfrm>
              <a:off x="2517591" y="1611930"/>
              <a:ext cx="4108817" cy="830997"/>
            </a:xfrm>
            <a:prstGeom prst="rect">
              <a:avLst/>
            </a:prstGeom>
            <a:noFill/>
          </p:spPr>
          <p:txBody>
            <a:bodyPr wrap="none" rtlCol="0">
              <a:spAutoFit/>
            </a:bodyPr>
            <a:lstStyle/>
            <a:p>
              <a:r>
                <a:rPr lang="en-US" altLang="ja-JP" sz="4800" dirty="0">
                  <a:latin typeface="Tahoma" panose="020B0604030504040204" pitchFamily="34" charset="0"/>
                  <a:ea typeface="Tahoma" panose="020B0604030504040204" pitchFamily="34" charset="0"/>
                  <a:cs typeface="Tahoma" panose="020B0604030504040204" pitchFamily="34" charset="0"/>
                </a:rPr>
                <a:t>192.168.0.101</a:t>
              </a:r>
              <a:endParaRPr kumimoji="1" lang="ja-JP" altLang="en-US" sz="4800" dirty="0">
                <a:latin typeface="Tahoma" panose="020B0604030504040204" pitchFamily="34" charset="0"/>
                <a:cs typeface="Tahoma" panose="020B0604030504040204" pitchFamily="34" charset="0"/>
              </a:endParaRPr>
            </a:p>
          </p:txBody>
        </p:sp>
      </p:gr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21</a:t>
            </a:fld>
            <a:endParaRPr kumimoji="1" lang="ja-JP" altLang="en-US"/>
          </a:p>
        </p:txBody>
      </p:sp>
    </p:spTree>
    <p:extLst>
      <p:ext uri="{BB962C8B-B14F-4D97-AF65-F5344CB8AC3E}">
        <p14:creationId xmlns:p14="http://schemas.microsoft.com/office/powerpoint/2010/main" val="205202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07F64-1653-4C6F-A867-E771A2965717}"/>
              </a:ext>
            </a:extLst>
          </p:cNvPr>
          <p:cNvSpPr>
            <a:spLocks noGrp="1"/>
          </p:cNvSpPr>
          <p:nvPr>
            <p:ph type="title"/>
          </p:nvPr>
        </p:nvSpPr>
        <p:spPr/>
        <p:txBody>
          <a:bodyPr/>
          <a:lstStyle/>
          <a:p>
            <a:r>
              <a:rPr kumimoji="1" lang="en-US" altLang="ja-JP" dirty="0"/>
              <a:t>Web</a:t>
            </a:r>
            <a:r>
              <a:rPr kumimoji="1" lang="ja-JP" altLang="en-US" dirty="0"/>
              <a:t>ページが表示されるまでの仕組み</a:t>
            </a:r>
          </a:p>
        </p:txBody>
      </p:sp>
      <p:sp>
        <p:nvSpPr>
          <p:cNvPr id="3" name="コンテンツ プレースホルダー 2">
            <a:extLst>
              <a:ext uri="{FF2B5EF4-FFF2-40B4-BE49-F238E27FC236}">
                <a16:creationId xmlns:a16="http://schemas.microsoft.com/office/drawing/2014/main" id="{B788978E-2718-47A5-8808-69CD817F1ED4}"/>
              </a:ext>
            </a:extLst>
          </p:cNvPr>
          <p:cNvSpPr>
            <a:spLocks noGrp="1"/>
          </p:cNvSpPr>
          <p:nvPr>
            <p:ph idx="1"/>
          </p:nvPr>
        </p:nvSpPr>
        <p:spPr>
          <a:xfrm>
            <a:off x="503717" y="4787565"/>
            <a:ext cx="11506200" cy="1821273"/>
          </a:xfrm>
        </p:spPr>
        <p:txBody>
          <a:bodyPr>
            <a:normAutofit fontScale="92500" lnSpcReduction="10000"/>
          </a:bodyPr>
          <a:lstStyle/>
          <a:p>
            <a:pPr marL="0" indent="0">
              <a:buNone/>
            </a:pPr>
            <a:r>
              <a:rPr kumimoji="1" lang="en-US" altLang="ja-JP" dirty="0"/>
              <a:t>DNS</a:t>
            </a:r>
            <a:r>
              <a:rPr kumimoji="1" lang="ja-JP" altLang="en-US" dirty="0"/>
              <a:t>サーバ</a:t>
            </a:r>
            <a:r>
              <a:rPr kumimoji="1" lang="en-US" altLang="ja-JP" dirty="0"/>
              <a:t>(Domain Name </a:t>
            </a:r>
            <a:r>
              <a:rPr kumimoji="1" lang="en-US" altLang="ja-JP" dirty="0" smtClean="0"/>
              <a:t>System</a:t>
            </a:r>
            <a:r>
              <a:rPr kumimoji="1" lang="ja-JP" altLang="en-US" dirty="0" smtClean="0"/>
              <a:t>　サーバ</a:t>
            </a:r>
            <a:r>
              <a:rPr kumimoji="1" lang="en-US" altLang="ja-JP" dirty="0" smtClean="0"/>
              <a:t>)</a:t>
            </a:r>
            <a:endParaRPr kumimoji="1" lang="en-US" altLang="ja-JP" dirty="0"/>
          </a:p>
          <a:p>
            <a:pPr marL="457200" lvl="1" indent="0">
              <a:buNone/>
            </a:pPr>
            <a:r>
              <a:rPr kumimoji="1" lang="en-US" altLang="ja-JP" dirty="0"/>
              <a:t>URL</a:t>
            </a:r>
            <a:r>
              <a:rPr lang="ja-JP" altLang="en-US" dirty="0"/>
              <a:t>と</a:t>
            </a:r>
            <a:r>
              <a:rPr kumimoji="1" lang="en-US" altLang="ja-JP" dirty="0"/>
              <a:t>IP</a:t>
            </a:r>
            <a:r>
              <a:rPr kumimoji="1" lang="ja-JP" altLang="en-US" dirty="0"/>
              <a:t>アドレスを対応付ける役割を持つ</a:t>
            </a:r>
            <a:endParaRPr kumimoji="1" lang="en-US" altLang="ja-JP" dirty="0"/>
          </a:p>
          <a:p>
            <a:pPr marL="457200" lvl="1" indent="0">
              <a:buNone/>
            </a:pPr>
            <a:r>
              <a:rPr lang="en-US" altLang="ja-JP" dirty="0"/>
              <a:t>DNS</a:t>
            </a:r>
            <a:r>
              <a:rPr lang="ja-JP" altLang="en-US" dirty="0"/>
              <a:t>サーバからもらった</a:t>
            </a:r>
            <a:r>
              <a:rPr lang="en-US" altLang="ja-JP" dirty="0"/>
              <a:t>IP</a:t>
            </a:r>
            <a:r>
              <a:rPr lang="ja-JP" altLang="en-US" dirty="0"/>
              <a:t>アドレスで</a:t>
            </a:r>
            <a:r>
              <a:rPr lang="en-US" altLang="ja-JP" dirty="0"/>
              <a:t>Web</a:t>
            </a:r>
            <a:r>
              <a:rPr lang="ja-JP" altLang="en-US" dirty="0"/>
              <a:t>サーバへとアクセスする</a:t>
            </a:r>
            <a:endParaRPr kumimoji="1" lang="ja-JP" altLang="en-US" dirty="0"/>
          </a:p>
          <a:p>
            <a:endParaRPr kumimoji="1" lang="ja-JP" altLang="en-US" dirty="0"/>
          </a:p>
        </p:txBody>
      </p:sp>
      <p:grpSp>
        <p:nvGrpSpPr>
          <p:cNvPr id="32" name="グループ化 31">
            <a:extLst>
              <a:ext uri="{FF2B5EF4-FFF2-40B4-BE49-F238E27FC236}">
                <a16:creationId xmlns:a16="http://schemas.microsoft.com/office/drawing/2014/main" id="{88DD543F-259E-43E0-BB46-B4CAA99C0596}"/>
              </a:ext>
            </a:extLst>
          </p:cNvPr>
          <p:cNvGrpSpPr/>
          <p:nvPr/>
        </p:nvGrpSpPr>
        <p:grpSpPr>
          <a:xfrm>
            <a:off x="3337525" y="2936350"/>
            <a:ext cx="1361492" cy="868391"/>
            <a:chOff x="971600" y="1268760"/>
            <a:chExt cx="1573324" cy="936104"/>
          </a:xfrm>
        </p:grpSpPr>
        <p:sp>
          <p:nvSpPr>
            <p:cNvPr id="33" name="フレーム 32">
              <a:extLst>
                <a:ext uri="{FF2B5EF4-FFF2-40B4-BE49-F238E27FC236}">
                  <a16:creationId xmlns:a16="http://schemas.microsoft.com/office/drawing/2014/main" id="{A6CBC7C9-88BF-4DFB-B24F-B4959D6B7CDD}"/>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solidFill>
                  <a:schemeClr val="tx1"/>
                </a:solidFill>
              </a:endParaRPr>
            </a:p>
          </p:txBody>
        </p:sp>
        <p:sp>
          <p:nvSpPr>
            <p:cNvPr id="34" name="正方形/長方形 33">
              <a:extLst>
                <a:ext uri="{FF2B5EF4-FFF2-40B4-BE49-F238E27FC236}">
                  <a16:creationId xmlns:a16="http://schemas.microsoft.com/office/drawing/2014/main" id="{CDBB1BB2-E93A-4127-B2E7-4524A962ABE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5" name="正方形/長方形 34">
              <a:extLst>
                <a:ext uri="{FF2B5EF4-FFF2-40B4-BE49-F238E27FC236}">
                  <a16:creationId xmlns:a16="http://schemas.microsoft.com/office/drawing/2014/main" id="{0A5C1420-7E7D-4ECA-98A7-B2DAD0D34A58}"/>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6" name="正方形/長方形 35">
              <a:extLst>
                <a:ext uri="{FF2B5EF4-FFF2-40B4-BE49-F238E27FC236}">
                  <a16:creationId xmlns:a16="http://schemas.microsoft.com/office/drawing/2014/main" id="{4998507F-DEC6-4F31-9EE1-60B2B063315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grpSp>
        <p:nvGrpSpPr>
          <p:cNvPr id="37" name="グループ化 36">
            <a:extLst>
              <a:ext uri="{FF2B5EF4-FFF2-40B4-BE49-F238E27FC236}">
                <a16:creationId xmlns:a16="http://schemas.microsoft.com/office/drawing/2014/main" id="{A4015750-943E-45E6-BC1C-D76D7D077038}"/>
              </a:ext>
            </a:extLst>
          </p:cNvPr>
          <p:cNvGrpSpPr/>
          <p:nvPr/>
        </p:nvGrpSpPr>
        <p:grpSpPr>
          <a:xfrm>
            <a:off x="7721171" y="2936350"/>
            <a:ext cx="614134" cy="868391"/>
            <a:chOff x="4582394" y="1249186"/>
            <a:chExt cx="709685" cy="936104"/>
          </a:xfrm>
        </p:grpSpPr>
        <p:sp>
          <p:nvSpPr>
            <p:cNvPr id="38" name="正方形/長方形 37">
              <a:extLst>
                <a:ext uri="{FF2B5EF4-FFF2-40B4-BE49-F238E27FC236}">
                  <a16:creationId xmlns:a16="http://schemas.microsoft.com/office/drawing/2014/main" id="{A3BFC690-37D1-4CCD-B566-B365B7FAF4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9" name="正方形/長方形 38">
              <a:extLst>
                <a:ext uri="{FF2B5EF4-FFF2-40B4-BE49-F238E27FC236}">
                  <a16:creationId xmlns:a16="http://schemas.microsoft.com/office/drawing/2014/main" id="{F3F711A5-AB8E-4BD4-91BC-FC831EE02404}"/>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0" name="正方形/長方形 39">
              <a:extLst>
                <a:ext uri="{FF2B5EF4-FFF2-40B4-BE49-F238E27FC236}">
                  <a16:creationId xmlns:a16="http://schemas.microsoft.com/office/drawing/2014/main" id="{5E3D6EAC-AC32-4206-8159-A09129C0B858}"/>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1" name="テキスト ボックス 40">
            <a:extLst>
              <a:ext uri="{FF2B5EF4-FFF2-40B4-BE49-F238E27FC236}">
                <a16:creationId xmlns:a16="http://schemas.microsoft.com/office/drawing/2014/main" id="{C8B3CD52-98FC-4EF5-A4BE-804B018D4C94}"/>
              </a:ext>
            </a:extLst>
          </p:cNvPr>
          <p:cNvSpPr txBox="1"/>
          <p:nvPr/>
        </p:nvSpPr>
        <p:spPr>
          <a:xfrm>
            <a:off x="3435419" y="3865012"/>
            <a:ext cx="1180394" cy="371167"/>
          </a:xfrm>
          <a:prstGeom prst="rect">
            <a:avLst/>
          </a:prstGeom>
          <a:noFill/>
        </p:spPr>
        <p:txBody>
          <a:bodyPr wrap="none" rtlCol="0">
            <a:spAutoFit/>
          </a:bodyPr>
          <a:lstStyle/>
          <a:p>
            <a:r>
              <a:rPr lang="ja-JP" altLang="en-US" sz="1350" dirty="0"/>
              <a:t>クライアント</a:t>
            </a:r>
          </a:p>
        </p:txBody>
      </p:sp>
      <p:sp>
        <p:nvSpPr>
          <p:cNvPr id="42" name="テキスト ボックス 41">
            <a:extLst>
              <a:ext uri="{FF2B5EF4-FFF2-40B4-BE49-F238E27FC236}">
                <a16:creationId xmlns:a16="http://schemas.microsoft.com/office/drawing/2014/main" id="{E746009B-03A5-42F3-8245-02D764195549}"/>
              </a:ext>
            </a:extLst>
          </p:cNvPr>
          <p:cNvSpPr txBox="1"/>
          <p:nvPr/>
        </p:nvSpPr>
        <p:spPr>
          <a:xfrm>
            <a:off x="7471918" y="3865012"/>
            <a:ext cx="1180468" cy="371167"/>
          </a:xfrm>
          <a:prstGeom prst="rect">
            <a:avLst/>
          </a:prstGeom>
          <a:noFill/>
        </p:spPr>
        <p:txBody>
          <a:bodyPr wrap="none" rtlCol="0">
            <a:spAutoFit/>
          </a:bodyPr>
          <a:lstStyle/>
          <a:p>
            <a:r>
              <a:rPr lang="en-US" altLang="ja-JP" sz="1350" dirty="0"/>
              <a:t>Web</a:t>
            </a:r>
            <a:r>
              <a:rPr lang="ja-JP" altLang="en-US" sz="1350" dirty="0"/>
              <a:t>サーバ</a:t>
            </a:r>
          </a:p>
        </p:txBody>
      </p:sp>
      <p:cxnSp>
        <p:nvCxnSpPr>
          <p:cNvPr id="43" name="直線矢印コネクタ 42">
            <a:extLst>
              <a:ext uri="{FF2B5EF4-FFF2-40B4-BE49-F238E27FC236}">
                <a16:creationId xmlns:a16="http://schemas.microsoft.com/office/drawing/2014/main" id="{01BFF461-A13F-4CB9-87B3-702C6B70DFFA}"/>
              </a:ext>
            </a:extLst>
          </p:cNvPr>
          <p:cNvCxnSpPr/>
          <p:nvPr/>
        </p:nvCxnSpPr>
        <p:spPr>
          <a:xfrm>
            <a:off x="5041716" y="3540117"/>
            <a:ext cx="243020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4" name="テキスト ボックス 43">
            <a:extLst>
              <a:ext uri="{FF2B5EF4-FFF2-40B4-BE49-F238E27FC236}">
                <a16:creationId xmlns:a16="http://schemas.microsoft.com/office/drawing/2014/main" id="{DFF495F5-D8C4-43BC-849D-045CAE9512B4}"/>
              </a:ext>
            </a:extLst>
          </p:cNvPr>
          <p:cNvSpPr txBox="1"/>
          <p:nvPr/>
        </p:nvSpPr>
        <p:spPr>
          <a:xfrm>
            <a:off x="5293589" y="3272098"/>
            <a:ext cx="2280167" cy="300082"/>
          </a:xfrm>
          <a:prstGeom prst="rect">
            <a:avLst/>
          </a:prstGeom>
          <a:noFill/>
        </p:spPr>
        <p:txBody>
          <a:bodyPr wrap="square" rtlCol="0">
            <a:spAutoFit/>
          </a:bodyPr>
          <a:lstStyle/>
          <a:p>
            <a:r>
              <a:rPr lang="en-US" altLang="ja-JP" sz="1350" dirty="0"/>
              <a:t>IP</a:t>
            </a:r>
            <a:r>
              <a:rPr lang="ja-JP" altLang="en-US" sz="1350" dirty="0" smtClean="0"/>
              <a:t>アドレスによりアクセス</a:t>
            </a:r>
            <a:endParaRPr lang="ja-JP" altLang="en-US" sz="1350" dirty="0"/>
          </a:p>
        </p:txBody>
      </p:sp>
      <p:grpSp>
        <p:nvGrpSpPr>
          <p:cNvPr id="45" name="グループ化 44">
            <a:extLst>
              <a:ext uri="{FF2B5EF4-FFF2-40B4-BE49-F238E27FC236}">
                <a16:creationId xmlns:a16="http://schemas.microsoft.com/office/drawing/2014/main" id="{44758D36-B5F8-4A81-9FDB-20C1918E8315}"/>
              </a:ext>
            </a:extLst>
          </p:cNvPr>
          <p:cNvGrpSpPr/>
          <p:nvPr/>
        </p:nvGrpSpPr>
        <p:grpSpPr>
          <a:xfrm>
            <a:off x="7721171" y="1533833"/>
            <a:ext cx="614134" cy="868391"/>
            <a:chOff x="4582394" y="1249186"/>
            <a:chExt cx="709685" cy="936104"/>
          </a:xfrm>
        </p:grpSpPr>
        <p:sp>
          <p:nvSpPr>
            <p:cNvPr id="46" name="正方形/長方形 45">
              <a:extLst>
                <a:ext uri="{FF2B5EF4-FFF2-40B4-BE49-F238E27FC236}">
                  <a16:creationId xmlns:a16="http://schemas.microsoft.com/office/drawing/2014/main" id="{3EF075C4-9987-460D-9084-7A2F7BB3359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7" name="正方形/長方形 46">
              <a:extLst>
                <a:ext uri="{FF2B5EF4-FFF2-40B4-BE49-F238E27FC236}">
                  <a16:creationId xmlns:a16="http://schemas.microsoft.com/office/drawing/2014/main" id="{1873D0C9-760F-4D9F-9C3A-E4317E9006F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8" name="正方形/長方形 47">
              <a:extLst>
                <a:ext uri="{FF2B5EF4-FFF2-40B4-BE49-F238E27FC236}">
                  <a16:creationId xmlns:a16="http://schemas.microsoft.com/office/drawing/2014/main" id="{C58586E9-5991-4DDF-9521-7FEA4FC92D99}"/>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9" name="テキスト ボックス 48">
            <a:extLst>
              <a:ext uri="{FF2B5EF4-FFF2-40B4-BE49-F238E27FC236}">
                <a16:creationId xmlns:a16="http://schemas.microsoft.com/office/drawing/2014/main" id="{AC6D22A7-B5DD-4942-BA13-42DBC68D4FC4}"/>
              </a:ext>
            </a:extLst>
          </p:cNvPr>
          <p:cNvSpPr txBox="1"/>
          <p:nvPr/>
        </p:nvSpPr>
        <p:spPr>
          <a:xfrm>
            <a:off x="7432267" y="2462495"/>
            <a:ext cx="1148950" cy="371167"/>
          </a:xfrm>
          <a:prstGeom prst="rect">
            <a:avLst/>
          </a:prstGeom>
          <a:noFill/>
        </p:spPr>
        <p:txBody>
          <a:bodyPr wrap="none" rtlCol="0">
            <a:spAutoFit/>
          </a:bodyPr>
          <a:lstStyle/>
          <a:p>
            <a:r>
              <a:rPr lang="en-US" altLang="ja-JP" sz="1350" dirty="0"/>
              <a:t>DNS</a:t>
            </a:r>
            <a:r>
              <a:rPr lang="ja-JP" altLang="en-US" sz="1350" dirty="0"/>
              <a:t>サーバ</a:t>
            </a:r>
          </a:p>
        </p:txBody>
      </p:sp>
      <p:cxnSp>
        <p:nvCxnSpPr>
          <p:cNvPr id="50" name="直線矢印コネクタ 49">
            <a:extLst>
              <a:ext uri="{FF2B5EF4-FFF2-40B4-BE49-F238E27FC236}">
                <a16:creationId xmlns:a16="http://schemas.microsoft.com/office/drawing/2014/main" id="{B23BE0C3-3087-4598-AEC0-B441DDBDF354}"/>
              </a:ext>
            </a:extLst>
          </p:cNvPr>
          <p:cNvCxnSpPr>
            <a:cxnSpLocks/>
          </p:cNvCxnSpPr>
          <p:nvPr/>
        </p:nvCxnSpPr>
        <p:spPr>
          <a:xfrm flipV="1">
            <a:off x="4825133" y="1943415"/>
            <a:ext cx="2604950" cy="10919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1" name="直線矢印コネクタ 50">
            <a:extLst>
              <a:ext uri="{FF2B5EF4-FFF2-40B4-BE49-F238E27FC236}">
                <a16:creationId xmlns:a16="http://schemas.microsoft.com/office/drawing/2014/main" id="{B2457F0D-5D9E-40C3-B9B0-488CE764C790}"/>
              </a:ext>
            </a:extLst>
          </p:cNvPr>
          <p:cNvCxnSpPr>
            <a:cxnSpLocks/>
          </p:cNvCxnSpPr>
          <p:nvPr/>
        </p:nvCxnSpPr>
        <p:spPr>
          <a:xfrm flipV="1">
            <a:off x="4862290" y="2181562"/>
            <a:ext cx="2628839" cy="1101994"/>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2" name="テキスト ボックス 51">
            <a:extLst>
              <a:ext uri="{FF2B5EF4-FFF2-40B4-BE49-F238E27FC236}">
                <a16:creationId xmlns:a16="http://schemas.microsoft.com/office/drawing/2014/main" id="{F9AB1786-DCC4-4D67-B759-9322FEBFC883}"/>
              </a:ext>
            </a:extLst>
          </p:cNvPr>
          <p:cNvSpPr txBox="1"/>
          <p:nvPr/>
        </p:nvSpPr>
        <p:spPr>
          <a:xfrm>
            <a:off x="5041716" y="1812230"/>
            <a:ext cx="1992853" cy="507831"/>
          </a:xfrm>
          <a:prstGeom prst="rect">
            <a:avLst/>
          </a:prstGeom>
          <a:noFill/>
        </p:spPr>
        <p:txBody>
          <a:bodyPr wrap="none" rtlCol="0">
            <a:spAutoFit/>
          </a:bodyPr>
          <a:lstStyle/>
          <a:p>
            <a:r>
              <a:rPr lang="en-US" altLang="ja-JP" sz="1350" dirty="0"/>
              <a:t>http://</a:t>
            </a:r>
            <a:r>
              <a:rPr lang="en-US" altLang="ja-JP" sz="1350" dirty="0" smtClean="0"/>
              <a:t>www.hoge.co.jp</a:t>
            </a:r>
          </a:p>
          <a:p>
            <a:r>
              <a:rPr lang="ja-JP" altLang="en-US" sz="1350" dirty="0" smtClean="0"/>
              <a:t>の</a:t>
            </a:r>
            <a:r>
              <a:rPr lang="ja-JP" altLang="en-US" sz="1350" dirty="0"/>
              <a:t>照会</a:t>
            </a:r>
          </a:p>
        </p:txBody>
      </p:sp>
      <p:sp>
        <p:nvSpPr>
          <p:cNvPr id="53" name="テキスト ボックス 52">
            <a:extLst>
              <a:ext uri="{FF2B5EF4-FFF2-40B4-BE49-F238E27FC236}">
                <a16:creationId xmlns:a16="http://schemas.microsoft.com/office/drawing/2014/main" id="{11265064-F504-49E1-A1D4-3803F1017FA0}"/>
              </a:ext>
            </a:extLst>
          </p:cNvPr>
          <p:cNvSpPr txBox="1"/>
          <p:nvPr/>
        </p:nvSpPr>
        <p:spPr>
          <a:xfrm>
            <a:off x="6153474" y="2801221"/>
            <a:ext cx="1182505" cy="300082"/>
          </a:xfrm>
          <a:prstGeom prst="rect">
            <a:avLst/>
          </a:prstGeom>
          <a:noFill/>
        </p:spPr>
        <p:txBody>
          <a:bodyPr wrap="square" rtlCol="0">
            <a:spAutoFit/>
          </a:bodyPr>
          <a:lstStyle/>
          <a:p>
            <a:r>
              <a:rPr lang="en-US" altLang="ja-JP" sz="1350" dirty="0"/>
              <a:t>IP</a:t>
            </a:r>
            <a:r>
              <a:rPr lang="ja-JP" altLang="en-US" sz="1350" dirty="0"/>
              <a:t>アドレス</a:t>
            </a:r>
          </a:p>
        </p:txBody>
      </p:sp>
      <p:cxnSp>
        <p:nvCxnSpPr>
          <p:cNvPr id="54" name="直線矢印コネクタ 53">
            <a:extLst>
              <a:ext uri="{FF2B5EF4-FFF2-40B4-BE49-F238E27FC236}">
                <a16:creationId xmlns:a16="http://schemas.microsoft.com/office/drawing/2014/main" id="{B675B399-F539-4458-9602-726FF251EB87}"/>
              </a:ext>
            </a:extLst>
          </p:cNvPr>
          <p:cNvCxnSpPr/>
          <p:nvPr/>
        </p:nvCxnSpPr>
        <p:spPr>
          <a:xfrm>
            <a:off x="5041716" y="3796175"/>
            <a:ext cx="2430202" cy="0"/>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5" name="テキスト ボックス 54">
            <a:extLst>
              <a:ext uri="{FF2B5EF4-FFF2-40B4-BE49-F238E27FC236}">
                <a16:creationId xmlns:a16="http://schemas.microsoft.com/office/drawing/2014/main" id="{37AAF5D2-78E1-4CD2-912E-537CBF4B7E31}"/>
              </a:ext>
            </a:extLst>
          </p:cNvPr>
          <p:cNvSpPr txBox="1"/>
          <p:nvPr/>
        </p:nvSpPr>
        <p:spPr>
          <a:xfrm>
            <a:off x="5496633" y="3870811"/>
            <a:ext cx="1705449" cy="628130"/>
          </a:xfrm>
          <a:prstGeom prst="rect">
            <a:avLst/>
          </a:prstGeom>
          <a:noFill/>
        </p:spPr>
        <p:txBody>
          <a:bodyPr wrap="none" rtlCol="0">
            <a:spAutoFit/>
          </a:bodyPr>
          <a:lstStyle/>
          <a:p>
            <a:pPr algn="ctr"/>
            <a:r>
              <a:rPr lang="ja-JP" altLang="en-US" sz="1350" dirty="0"/>
              <a:t>各種データ</a:t>
            </a:r>
            <a:r>
              <a:rPr lang="en-US" altLang="ja-JP" sz="1350" dirty="0"/>
              <a:t/>
            </a:r>
            <a:br>
              <a:rPr lang="en-US" altLang="ja-JP" sz="1350" dirty="0"/>
            </a:br>
            <a:r>
              <a:rPr lang="en-US" altLang="ja-JP" sz="1350" dirty="0"/>
              <a:t>(HTML, </a:t>
            </a:r>
            <a:r>
              <a:rPr lang="ja-JP" altLang="en-US" sz="1350" dirty="0"/>
              <a:t>画像ほか</a:t>
            </a:r>
            <a:r>
              <a:rPr lang="en-US" altLang="ja-JP" sz="1350" dirty="0"/>
              <a:t>)</a:t>
            </a:r>
            <a:endParaRPr lang="ja-JP" altLang="en-US" sz="1350" dirty="0"/>
          </a:p>
        </p:txBody>
      </p:sp>
      <p:sp>
        <p:nvSpPr>
          <p:cNvPr id="59" name="テキスト ボックス 58">
            <a:extLst>
              <a:ext uri="{FF2B5EF4-FFF2-40B4-BE49-F238E27FC236}">
                <a16:creationId xmlns:a16="http://schemas.microsoft.com/office/drawing/2014/main" id="{6AE9FED8-E095-4537-BBCE-79BCCA9F65BE}"/>
              </a:ext>
            </a:extLst>
          </p:cNvPr>
          <p:cNvSpPr txBox="1"/>
          <p:nvPr/>
        </p:nvSpPr>
        <p:spPr>
          <a:xfrm>
            <a:off x="4715568" y="1684628"/>
            <a:ext cx="432619" cy="369332"/>
          </a:xfrm>
          <a:prstGeom prst="rect">
            <a:avLst/>
          </a:prstGeom>
          <a:noFill/>
        </p:spPr>
        <p:txBody>
          <a:bodyPr wrap="square" rtlCol="0">
            <a:spAutoFit/>
          </a:bodyPr>
          <a:lstStyle/>
          <a:p>
            <a:r>
              <a:rPr lang="ja-JP" altLang="en-US" dirty="0"/>
              <a:t>①</a:t>
            </a:r>
            <a:endParaRPr kumimoji="1" lang="ja-JP" altLang="en-US" dirty="0"/>
          </a:p>
        </p:txBody>
      </p:sp>
      <p:sp>
        <p:nvSpPr>
          <p:cNvPr id="60" name="テキスト ボックス 59">
            <a:extLst>
              <a:ext uri="{FF2B5EF4-FFF2-40B4-BE49-F238E27FC236}">
                <a16:creationId xmlns:a16="http://schemas.microsoft.com/office/drawing/2014/main" id="{5919035F-D0CF-4721-9953-AE09F8DF541C}"/>
              </a:ext>
            </a:extLst>
          </p:cNvPr>
          <p:cNvSpPr txBox="1"/>
          <p:nvPr/>
        </p:nvSpPr>
        <p:spPr>
          <a:xfrm>
            <a:off x="5904221" y="2783890"/>
            <a:ext cx="432619" cy="369332"/>
          </a:xfrm>
          <a:prstGeom prst="rect">
            <a:avLst/>
          </a:prstGeom>
          <a:noFill/>
        </p:spPr>
        <p:txBody>
          <a:bodyPr wrap="square" rtlCol="0">
            <a:spAutoFit/>
          </a:bodyPr>
          <a:lstStyle/>
          <a:p>
            <a:r>
              <a:rPr kumimoji="1" lang="ja-JP" altLang="en-US" dirty="0"/>
              <a:t>②</a:t>
            </a:r>
          </a:p>
        </p:txBody>
      </p:sp>
      <p:sp>
        <p:nvSpPr>
          <p:cNvPr id="61" name="テキスト ボックス 60">
            <a:extLst>
              <a:ext uri="{FF2B5EF4-FFF2-40B4-BE49-F238E27FC236}">
                <a16:creationId xmlns:a16="http://schemas.microsoft.com/office/drawing/2014/main" id="{D9FCF68F-8933-4687-B824-2C1B406D6CB9}"/>
              </a:ext>
            </a:extLst>
          </p:cNvPr>
          <p:cNvSpPr txBox="1"/>
          <p:nvPr/>
        </p:nvSpPr>
        <p:spPr>
          <a:xfrm>
            <a:off x="5044337" y="3225645"/>
            <a:ext cx="432619" cy="369332"/>
          </a:xfrm>
          <a:prstGeom prst="rect">
            <a:avLst/>
          </a:prstGeom>
          <a:noFill/>
        </p:spPr>
        <p:txBody>
          <a:bodyPr wrap="square" rtlCol="0">
            <a:spAutoFit/>
          </a:bodyPr>
          <a:lstStyle/>
          <a:p>
            <a:r>
              <a:rPr lang="ja-JP" altLang="en-US" dirty="0"/>
              <a:t>③</a:t>
            </a:r>
            <a:endParaRPr kumimoji="1" lang="ja-JP" altLang="en-US" dirty="0"/>
          </a:p>
        </p:txBody>
      </p:sp>
      <p:sp>
        <p:nvSpPr>
          <p:cNvPr id="62" name="テキスト ボックス 61">
            <a:extLst>
              <a:ext uri="{FF2B5EF4-FFF2-40B4-BE49-F238E27FC236}">
                <a16:creationId xmlns:a16="http://schemas.microsoft.com/office/drawing/2014/main" id="{E186FE8F-478C-4EE8-A009-45998997F6C5}"/>
              </a:ext>
            </a:extLst>
          </p:cNvPr>
          <p:cNvSpPr txBox="1"/>
          <p:nvPr/>
        </p:nvSpPr>
        <p:spPr>
          <a:xfrm>
            <a:off x="5582040" y="3844949"/>
            <a:ext cx="432619" cy="369332"/>
          </a:xfrm>
          <a:prstGeom prst="rect">
            <a:avLst/>
          </a:prstGeom>
          <a:noFill/>
        </p:spPr>
        <p:txBody>
          <a:bodyPr wrap="square" rtlCol="0">
            <a:spAutoFit/>
          </a:bodyPr>
          <a:lstStyle/>
          <a:p>
            <a:r>
              <a:rPr lang="ja-JP" altLang="en-US" dirty="0"/>
              <a:t>④</a:t>
            </a:r>
            <a:endParaRPr kumimoji="1" lang="ja-JP" altLang="en-US"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22</a:t>
            </a:fld>
            <a:endParaRPr kumimoji="1" lang="ja-JP" altLang="en-US"/>
          </a:p>
        </p:txBody>
      </p:sp>
    </p:spTree>
    <p:extLst>
      <p:ext uri="{BB962C8B-B14F-4D97-AF65-F5344CB8AC3E}">
        <p14:creationId xmlns:p14="http://schemas.microsoft.com/office/powerpoint/2010/main" val="6086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500"/>
                                        <p:tgtEl>
                                          <p:spTgt spid="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5" grpId="0"/>
      <p:bldP spid="59" grpId="0"/>
      <p:bldP spid="60"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DCB3F-40C1-46A2-8AC5-9BCB29E75ADD}"/>
              </a:ext>
            </a:extLst>
          </p:cNvPr>
          <p:cNvSpPr>
            <a:spLocks noGrp="1"/>
          </p:cNvSpPr>
          <p:nvPr>
            <p:ph type="title"/>
          </p:nvPr>
        </p:nvSpPr>
        <p:spPr/>
        <p:txBody>
          <a:bodyPr/>
          <a:lstStyle/>
          <a:p>
            <a:r>
              <a:rPr kumimoji="1" lang="en-US" altLang="ja-JP" dirty="0"/>
              <a:t>Web</a:t>
            </a:r>
            <a:r>
              <a:rPr kumimoji="1" lang="ja-JP" altLang="en-US" dirty="0"/>
              <a:t>サーバとは</a:t>
            </a:r>
          </a:p>
        </p:txBody>
      </p:sp>
      <p:sp>
        <p:nvSpPr>
          <p:cNvPr id="3" name="コンテンツ プレースホルダー 2">
            <a:extLst>
              <a:ext uri="{FF2B5EF4-FFF2-40B4-BE49-F238E27FC236}">
                <a16:creationId xmlns:a16="http://schemas.microsoft.com/office/drawing/2014/main" id="{FBDF7999-2CA6-475B-8845-D7473703A51A}"/>
              </a:ext>
            </a:extLst>
          </p:cNvPr>
          <p:cNvSpPr>
            <a:spLocks noGrp="1"/>
          </p:cNvSpPr>
          <p:nvPr>
            <p:ph idx="1"/>
          </p:nvPr>
        </p:nvSpPr>
        <p:spPr>
          <a:xfrm>
            <a:off x="407773" y="965200"/>
            <a:ext cx="11784227" cy="5892800"/>
          </a:xfrm>
        </p:spPr>
        <p:txBody>
          <a:bodyPr>
            <a:normAutofit fontScale="70000" lnSpcReduction="20000"/>
          </a:bodyPr>
          <a:lstStyle/>
          <a:p>
            <a:r>
              <a:rPr kumimoji="1" lang="ja-JP" altLang="en-US" dirty="0"/>
              <a:t>機器の基本構成としては、</a:t>
            </a:r>
            <a:r>
              <a:rPr kumimoji="1" lang="en-US" altLang="ja-JP" dirty="0"/>
              <a:t>Web</a:t>
            </a:r>
            <a:r>
              <a:rPr kumimoji="1" lang="ja-JP" altLang="en-US" dirty="0"/>
              <a:t>サーバ</a:t>
            </a:r>
            <a:r>
              <a:rPr kumimoji="1" lang="ja-JP" altLang="en-US" dirty="0" smtClean="0"/>
              <a:t>も普通の</a:t>
            </a:r>
            <a:r>
              <a:rPr kumimoji="1" lang="en-US" altLang="ja-JP" dirty="0" smtClean="0"/>
              <a:t>PC</a:t>
            </a:r>
            <a:r>
              <a:rPr kumimoji="1" lang="ja-JP" altLang="en-US" dirty="0"/>
              <a:t>も同じ</a:t>
            </a:r>
            <a:endParaRPr kumimoji="1" lang="en-US" altLang="ja-JP" dirty="0"/>
          </a:p>
          <a:p>
            <a:pPr lvl="1"/>
            <a:r>
              <a:rPr lang="en-US" altLang="ja-JP" dirty="0"/>
              <a:t>CPU, </a:t>
            </a:r>
            <a:r>
              <a:rPr lang="ja-JP" altLang="en-US" dirty="0"/>
              <a:t>メモリ</a:t>
            </a:r>
            <a:r>
              <a:rPr lang="en-US" altLang="ja-JP" dirty="0"/>
              <a:t>, SSD/HDD</a:t>
            </a:r>
            <a:r>
              <a:rPr lang="ja-JP" altLang="en-US" dirty="0"/>
              <a:t>等で構成される</a:t>
            </a:r>
            <a:endParaRPr lang="en-US" altLang="ja-JP" dirty="0"/>
          </a:p>
          <a:p>
            <a:pPr lvl="1"/>
            <a:r>
              <a:rPr kumimoji="1" lang="en-US" altLang="ja-JP" dirty="0"/>
              <a:t>Web</a:t>
            </a:r>
            <a:r>
              <a:rPr kumimoji="1" lang="ja-JP" altLang="en-US" dirty="0"/>
              <a:t>サーバ用のソフトウェアをインストールすれば</a:t>
            </a:r>
            <a:r>
              <a:rPr kumimoji="1" lang="ja-JP" altLang="en-US" dirty="0" smtClean="0"/>
              <a:t>、普通の</a:t>
            </a:r>
            <a:r>
              <a:rPr kumimoji="1" lang="en-US" altLang="ja-JP" dirty="0" smtClean="0"/>
              <a:t>PC</a:t>
            </a:r>
            <a:r>
              <a:rPr kumimoji="1" lang="ja-JP" altLang="en-US" dirty="0"/>
              <a:t>も</a:t>
            </a:r>
            <a:r>
              <a:rPr kumimoji="1" lang="en-US" altLang="ja-JP" dirty="0"/>
              <a:t>Web</a:t>
            </a:r>
            <a:r>
              <a:rPr kumimoji="1" lang="ja-JP" altLang="en-US" dirty="0"/>
              <a:t>サーバになる</a:t>
            </a:r>
            <a:endParaRPr kumimoji="1" lang="en-US" altLang="ja-JP" dirty="0"/>
          </a:p>
          <a:p>
            <a:pPr lvl="1"/>
            <a:r>
              <a:rPr lang="en-US" altLang="ja-JP" dirty="0"/>
              <a:t>Web</a:t>
            </a:r>
            <a:r>
              <a:rPr lang="ja-JP" altLang="en-US" dirty="0"/>
              <a:t>サーバ用のソフトウェアとは</a:t>
            </a:r>
            <a:r>
              <a:rPr lang="en-US" altLang="ja-JP" dirty="0"/>
              <a:t>…</a:t>
            </a:r>
          </a:p>
          <a:p>
            <a:pPr lvl="2"/>
            <a:r>
              <a:rPr kumimoji="1" lang="en-US" altLang="ja-JP" dirty="0"/>
              <a:t>Apache, </a:t>
            </a:r>
            <a:r>
              <a:rPr kumimoji="1" lang="en-US" altLang="ja-JP" dirty="0" err="1"/>
              <a:t>nginx</a:t>
            </a:r>
            <a:r>
              <a:rPr kumimoji="1" lang="en-US" altLang="ja-JP" dirty="0"/>
              <a:t>, IIS</a:t>
            </a:r>
            <a:r>
              <a:rPr kumimoji="1" lang="ja-JP" altLang="en-US" dirty="0" smtClean="0"/>
              <a:t>など</a:t>
            </a:r>
            <a:endParaRPr kumimoji="1" lang="en-US" altLang="ja-JP" dirty="0" smtClean="0"/>
          </a:p>
          <a:p>
            <a:pPr lvl="2"/>
            <a:endParaRPr kumimoji="1" lang="en-US" altLang="ja-JP" dirty="0"/>
          </a:p>
          <a:p>
            <a:r>
              <a:rPr lang="ja-JP" altLang="en-US" dirty="0"/>
              <a:t>実業務で使われている</a:t>
            </a:r>
            <a:r>
              <a:rPr lang="en-US" altLang="ja-JP" dirty="0"/>
              <a:t>Web</a:t>
            </a:r>
            <a:r>
              <a:rPr lang="ja-JP" altLang="en-US" dirty="0"/>
              <a:t>サーバは信頼性の高い専用品である事が大半</a:t>
            </a:r>
            <a:endParaRPr lang="en-US" altLang="ja-JP" dirty="0"/>
          </a:p>
          <a:p>
            <a:pPr lvl="1"/>
            <a:r>
              <a:rPr kumimoji="1" lang="en-US" altLang="ja-JP" dirty="0"/>
              <a:t>CPU</a:t>
            </a:r>
            <a:r>
              <a:rPr kumimoji="1" lang="ja-JP" altLang="en-US" dirty="0"/>
              <a:t>やメモリ等、スペックが高い</a:t>
            </a:r>
            <a:endParaRPr kumimoji="1" lang="en-US" altLang="ja-JP" dirty="0"/>
          </a:p>
          <a:p>
            <a:pPr lvl="1"/>
            <a:r>
              <a:rPr lang="ja-JP" altLang="en-US" dirty="0"/>
              <a:t>信頼性が高く、壊れづらい</a:t>
            </a:r>
            <a:endParaRPr lang="en-US" altLang="ja-JP" dirty="0"/>
          </a:p>
          <a:p>
            <a:pPr lvl="1"/>
            <a:r>
              <a:rPr kumimoji="1" lang="ja-JP" altLang="en-US" dirty="0"/>
              <a:t>保守性を考慮し、長期間にわたって同様の部品が入手</a:t>
            </a:r>
            <a:r>
              <a:rPr kumimoji="1" lang="ja-JP" altLang="en-US" dirty="0" smtClean="0"/>
              <a:t>可能なものを使用</a:t>
            </a:r>
            <a:endParaRPr kumimoji="1" lang="en-US" altLang="ja-JP" dirty="0" smtClean="0"/>
          </a:p>
          <a:p>
            <a:pPr lvl="1"/>
            <a:endParaRPr kumimoji="1" lang="en-US" altLang="ja-JP" dirty="0"/>
          </a:p>
          <a:p>
            <a:r>
              <a:rPr kumimoji="1" lang="en-US" altLang="ja-JP" dirty="0"/>
              <a:t>Web</a:t>
            </a:r>
            <a:r>
              <a:rPr kumimoji="1" lang="ja-JP" altLang="en-US" dirty="0"/>
              <a:t>サーバの</a:t>
            </a:r>
            <a:r>
              <a:rPr kumimoji="1" lang="en-US" altLang="ja-JP" dirty="0"/>
              <a:t>OS</a:t>
            </a:r>
            <a:r>
              <a:rPr kumimoji="1" lang="ja-JP" altLang="en-US" dirty="0"/>
              <a:t>には</a:t>
            </a:r>
            <a:r>
              <a:rPr kumimoji="1" lang="en-US" altLang="ja-JP" dirty="0"/>
              <a:t>Linux</a:t>
            </a:r>
            <a:r>
              <a:rPr kumimoji="1" lang="ja-JP" altLang="en-US" dirty="0"/>
              <a:t>系の</a:t>
            </a:r>
            <a:r>
              <a:rPr kumimoji="1" lang="en-US" altLang="ja-JP" dirty="0"/>
              <a:t>OS</a:t>
            </a:r>
            <a:r>
              <a:rPr kumimoji="1" lang="ja-JP" altLang="en-US" dirty="0"/>
              <a:t>を使うことが多い</a:t>
            </a:r>
            <a:endParaRPr kumimoji="1" lang="en-US" altLang="ja-JP" dirty="0"/>
          </a:p>
          <a:p>
            <a:pPr lvl="1"/>
            <a:r>
              <a:rPr lang="en-US" altLang="ja-JP" dirty="0"/>
              <a:t>Linux</a:t>
            </a:r>
            <a:r>
              <a:rPr lang="ja-JP" altLang="en-US" dirty="0"/>
              <a:t>系</a:t>
            </a:r>
            <a:r>
              <a:rPr lang="en-US" altLang="ja-JP" dirty="0"/>
              <a:t>OS</a:t>
            </a:r>
            <a:r>
              <a:rPr lang="ja-JP" altLang="en-US" dirty="0"/>
              <a:t>：</a:t>
            </a:r>
            <a:r>
              <a:rPr lang="en-US" altLang="ja-JP" dirty="0"/>
              <a:t>Ubuntu </a:t>
            </a:r>
            <a:r>
              <a:rPr lang="en-US" altLang="ja-JP" dirty="0">
                <a:solidFill>
                  <a:srgbClr val="FF0000"/>
                </a:solidFill>
              </a:rPr>
              <a:t>Cent</a:t>
            </a:r>
            <a:r>
              <a:rPr lang="en-US" altLang="ja-JP" dirty="0"/>
              <a:t> Debian…</a:t>
            </a:r>
          </a:p>
          <a:p>
            <a:pPr lvl="1"/>
            <a:r>
              <a:rPr kumimoji="1" lang="en-US" altLang="ja-JP" dirty="0"/>
              <a:t>Windows</a:t>
            </a:r>
            <a:r>
              <a:rPr kumimoji="1" lang="ja-JP" altLang="en-US" dirty="0"/>
              <a:t>も用いることはある</a:t>
            </a:r>
            <a:r>
              <a:rPr kumimoji="1" lang="en-US" altLang="ja-JP" dirty="0"/>
              <a:t>… Windows Server</a:t>
            </a:r>
          </a:p>
          <a:p>
            <a:endParaRPr kumimoji="1" lang="ja-JP" altLang="en-US" dirty="0"/>
          </a:p>
        </p:txBody>
      </p:sp>
      <p:pic>
        <p:nvPicPr>
          <p:cNvPr id="4" name="図 3">
            <a:extLst>
              <a:ext uri="{FF2B5EF4-FFF2-40B4-BE49-F238E27FC236}">
                <a16:creationId xmlns:a16="http://schemas.microsoft.com/office/drawing/2014/main" id="{362831FD-B24D-4CB6-BE73-5D020FB2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096" y="4015946"/>
            <a:ext cx="1041146" cy="2472722"/>
          </a:xfrm>
          <a:prstGeom prst="rect">
            <a:avLst/>
          </a:prstGeom>
        </p:spPr>
      </p:pic>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23</a:t>
            </a:fld>
            <a:endParaRPr kumimoji="1" lang="ja-JP" altLang="en-US"/>
          </a:p>
        </p:txBody>
      </p:sp>
    </p:spTree>
    <p:extLst>
      <p:ext uri="{BB962C8B-B14F-4D97-AF65-F5344CB8AC3E}">
        <p14:creationId xmlns:p14="http://schemas.microsoft.com/office/powerpoint/2010/main" val="25785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fade">
                                      <p:cBhvr>
                                        <p:cTn id="3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a:t>
            </a:r>
            <a:r>
              <a:rPr lang="ja-JP" altLang="en-US" dirty="0"/>
              <a:t>ブラウザの役割</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0B361732-8FA2-48F5-AC61-707389319C45}"/>
              </a:ext>
            </a:extLst>
          </p:cNvPr>
          <p:cNvSpPr>
            <a:spLocks noGrp="1"/>
          </p:cNvSpPr>
          <p:nvPr>
            <p:ph idx="1"/>
          </p:nvPr>
        </p:nvSpPr>
        <p:spPr>
          <a:xfrm>
            <a:off x="259492" y="1002082"/>
            <a:ext cx="11765359" cy="5686817"/>
          </a:xfrm>
        </p:spPr>
        <p:txBody>
          <a:bodyPr>
            <a:normAutofit fontScale="85000" lnSpcReduction="10000"/>
          </a:bodyPr>
          <a:lstStyle/>
          <a:p>
            <a:r>
              <a:rPr kumimoji="1" lang="en-US" altLang="ja-JP" dirty="0"/>
              <a:t>Web</a:t>
            </a:r>
            <a:r>
              <a:rPr kumimoji="1" lang="ja-JP" altLang="en-US" dirty="0"/>
              <a:t>ページの表示</a:t>
            </a:r>
            <a:endParaRPr kumimoji="1" lang="en-US" altLang="ja-JP" dirty="0"/>
          </a:p>
          <a:p>
            <a:pPr lvl="1"/>
            <a:r>
              <a:rPr lang="en-US" altLang="ja-JP" dirty="0"/>
              <a:t>Web</a:t>
            </a:r>
            <a:r>
              <a:rPr lang="ja-JP" altLang="en-US" dirty="0"/>
              <a:t>サーバにアクセスし、</a:t>
            </a:r>
            <a:r>
              <a:rPr lang="en-US" altLang="ja-JP" dirty="0"/>
              <a:t>HTML</a:t>
            </a:r>
            <a:r>
              <a:rPr lang="ja-JP" altLang="en-US" dirty="0"/>
              <a:t>等のデータを受け取り</a:t>
            </a:r>
            <a:r>
              <a:rPr lang="ja-JP" altLang="en-US" dirty="0" smtClean="0"/>
              <a:t>、</a:t>
            </a:r>
            <a:r>
              <a:rPr lang="en-US" altLang="ja-JP" dirty="0" smtClean="0"/>
              <a:t/>
            </a:r>
            <a:br>
              <a:rPr lang="en-US" altLang="ja-JP" dirty="0" smtClean="0"/>
            </a:br>
            <a:r>
              <a:rPr lang="ja-JP" altLang="en-US" dirty="0" smtClean="0"/>
              <a:t>それら</a:t>
            </a:r>
            <a:r>
              <a:rPr lang="ja-JP" altLang="en-US" dirty="0"/>
              <a:t>をブラウザ上に表示する</a:t>
            </a:r>
            <a:endParaRPr lang="en-US" altLang="ja-JP" dirty="0"/>
          </a:p>
          <a:p>
            <a:pPr lvl="1"/>
            <a:r>
              <a:rPr kumimoji="1" lang="ja-JP" altLang="en-US" dirty="0"/>
              <a:t>データを整形してブラウザ上に表示することを</a:t>
            </a:r>
            <a:r>
              <a:rPr kumimoji="1" lang="ja-JP" altLang="en-US" b="1" dirty="0"/>
              <a:t>「</a:t>
            </a:r>
            <a:r>
              <a:rPr kumimoji="1" lang="ja-JP" altLang="en-US" dirty="0">
                <a:solidFill>
                  <a:srgbClr val="FF0000"/>
                </a:solidFill>
              </a:rPr>
              <a:t>レンダリング</a:t>
            </a:r>
            <a:r>
              <a:rPr kumimoji="1" lang="ja-JP" altLang="en-US" b="1" dirty="0"/>
              <a:t>」</a:t>
            </a:r>
            <a:r>
              <a:rPr kumimoji="1" lang="ja-JP" altLang="en-US" dirty="0"/>
              <a:t>と呼ぶ</a:t>
            </a:r>
            <a:endParaRPr kumimoji="1" lang="en-US" altLang="ja-JP" dirty="0"/>
          </a:p>
          <a:p>
            <a:pPr lvl="1"/>
            <a:endParaRPr kumimoji="1" lang="en-US" altLang="ja-JP" dirty="0"/>
          </a:p>
          <a:p>
            <a:r>
              <a:rPr lang="ja-JP" altLang="en-US" dirty="0"/>
              <a:t>入力フォーム</a:t>
            </a:r>
            <a:endParaRPr lang="en-US" altLang="ja-JP" dirty="0"/>
          </a:p>
          <a:p>
            <a:pPr lvl="1"/>
            <a:r>
              <a:rPr kumimoji="1" lang="ja-JP" altLang="en-US" dirty="0"/>
              <a:t>ユーザへ入力フォームを提供し、</a:t>
            </a:r>
            <a:r>
              <a:rPr kumimoji="1" lang="ja-JP" altLang="en-US" dirty="0">
                <a:solidFill>
                  <a:srgbClr val="FF0000"/>
                </a:solidFill>
              </a:rPr>
              <a:t>入力されたデータを</a:t>
            </a:r>
            <a:r>
              <a:rPr kumimoji="1" lang="en-US" altLang="ja-JP" dirty="0">
                <a:solidFill>
                  <a:srgbClr val="FF0000"/>
                </a:solidFill>
              </a:rPr>
              <a:t>Web</a:t>
            </a:r>
            <a:r>
              <a:rPr kumimoji="1" lang="ja-JP" altLang="en-US" dirty="0">
                <a:solidFill>
                  <a:srgbClr val="FF0000"/>
                </a:solidFill>
              </a:rPr>
              <a:t>サーバへ送る</a:t>
            </a:r>
            <a:endParaRPr kumimoji="1" lang="en-US" altLang="ja-JP" dirty="0">
              <a:solidFill>
                <a:srgbClr val="FF0000"/>
              </a:solidFill>
            </a:endParaRPr>
          </a:p>
          <a:p>
            <a:pPr lvl="1"/>
            <a:endParaRPr kumimoji="1" lang="en-US" altLang="ja-JP" dirty="0">
              <a:solidFill>
                <a:srgbClr val="FF0000"/>
              </a:solidFill>
            </a:endParaRPr>
          </a:p>
          <a:p>
            <a:r>
              <a:rPr lang="ja-JP" altLang="en-US" dirty="0"/>
              <a:t>プログラムの実行</a:t>
            </a:r>
            <a:endParaRPr lang="en-US" altLang="ja-JP" dirty="0"/>
          </a:p>
          <a:p>
            <a:pPr lvl="1"/>
            <a:r>
              <a:rPr kumimoji="1" lang="ja-JP" altLang="en-US" dirty="0"/>
              <a:t>マウスやキーボードからの動きに合わせて動作するプログラムを実行する</a:t>
            </a:r>
            <a:endParaRPr kumimoji="1" lang="en-US" altLang="ja-JP" dirty="0"/>
          </a:p>
          <a:p>
            <a:pPr lvl="1"/>
            <a:r>
              <a:rPr lang="ja-JP" altLang="en-US" dirty="0"/>
              <a:t>基本的には、</a:t>
            </a:r>
            <a:r>
              <a:rPr lang="en-US" altLang="ja-JP" dirty="0"/>
              <a:t>JavaScript</a:t>
            </a:r>
            <a:r>
              <a:rPr lang="ja-JP" altLang="en-US" dirty="0"/>
              <a:t>の実行となる</a:t>
            </a:r>
            <a:endParaRPr lang="en-US" altLang="ja-JP" dirty="0"/>
          </a:p>
          <a:p>
            <a:endParaRPr kumimoji="1" lang="ja-JP" altLang="en-US" dirty="0"/>
          </a:p>
        </p:txBody>
      </p:sp>
    </p:spTree>
    <p:extLst>
      <p:ext uri="{BB962C8B-B14F-4D97-AF65-F5344CB8AC3E}">
        <p14:creationId xmlns:p14="http://schemas.microsoft.com/office/powerpoint/2010/main" val="3155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lang="ja-JP" altLang="en-US" dirty="0" smtClean="0"/>
              <a:t>三層</a:t>
            </a:r>
            <a:r>
              <a:rPr kumimoji="1" lang="ja-JP" altLang="en-US" dirty="0"/>
              <a:t>構成</a:t>
            </a:r>
          </a:p>
        </p:txBody>
      </p:sp>
      <p:grpSp>
        <p:nvGrpSpPr>
          <p:cNvPr id="49" name="グループ化 48"/>
          <p:cNvGrpSpPr/>
          <p:nvPr/>
        </p:nvGrpSpPr>
        <p:grpSpPr>
          <a:xfrm>
            <a:off x="1217621" y="905723"/>
            <a:ext cx="9800186" cy="3866088"/>
            <a:chOff x="1344621" y="1112637"/>
            <a:chExt cx="9800186" cy="3866088"/>
          </a:xfrm>
        </p:grpSpPr>
        <p:grpSp>
          <p:nvGrpSpPr>
            <p:cNvPr id="4" name="グループ化 3">
              <a:extLst>
                <a:ext uri="{FF2B5EF4-FFF2-40B4-BE49-F238E27FC236}">
                  <a16:creationId xmlns:a16="http://schemas.microsoft.com/office/drawing/2014/main" id="{4A2E60EA-38BF-4460-B9B7-F8A7EEF773FA}"/>
                </a:ext>
              </a:extLst>
            </p:cNvPr>
            <p:cNvGrpSpPr/>
            <p:nvPr/>
          </p:nvGrpSpPr>
          <p:grpSpPr>
            <a:xfrm>
              <a:off x="2073121" y="2020709"/>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7281120" y="2020709"/>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741920" y="3716090"/>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186246" y="3021784"/>
              <a:ext cx="1274708"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984034" y="3056411"/>
              <a:ext cx="1329210"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Web</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4042464" y="2679266"/>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258488" y="3001048"/>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4110152" y="2266760"/>
              <a:ext cx="3156633"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http://www.hoge.jp/a.php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338608" y="3757677"/>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344621" y="3627866"/>
              <a:ext cx="465276" cy="766082"/>
              <a:chOff x="217973" y="3216613"/>
              <a:chExt cx="465276" cy="766082"/>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28223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9424932" y="1520008"/>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9424932" y="3418019"/>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8138119" y="1790088"/>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8408722" y="1112637"/>
              <a:ext cx="2736085" cy="369332"/>
            </a:xfrm>
            <a:prstGeom prst="rect">
              <a:avLst/>
            </a:prstGeom>
            <a:noFill/>
          </p:spPr>
          <p:txBody>
            <a:bodyPr wrap="square" rtlCol="0">
              <a:spAutoFit/>
            </a:bodyPr>
            <a:lstStyle/>
            <a:p>
              <a:pPr algn="ctr"/>
              <a:r>
                <a:rPr lang="ja-JP" altLang="en-US" dirty="0" smtClean="0">
                  <a:latin typeface="UD デジタル 教科書体 NK-R" panose="02020400000000000000" pitchFamily="18" charset="-128"/>
                  <a:ea typeface="UD デジタル 教科書体 NK-R" panose="02020400000000000000" pitchFamily="18" charset="-128"/>
                </a:rPr>
                <a:t>アプリケーション</a:t>
              </a:r>
              <a:r>
                <a:rPr kumimoji="1" lang="ja-JP" altLang="en-US" dirty="0" smtClean="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081321" y="4332394"/>
              <a:ext cx="1451038" cy="646331"/>
            </a:xfrm>
            <a:prstGeom prst="rect">
              <a:avLst/>
            </a:prstGeom>
            <a:noFill/>
          </p:spPr>
          <p:txBody>
            <a:bodyPr wrap="none" rtlCol="0">
              <a:sp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データベース</a:t>
              </a:r>
              <a:endParaRPr kumimoji="1" lang="en-US" altLang="ja-JP" dirty="0">
                <a:latin typeface="UD デジタル 教科書体 NK-R" panose="02020400000000000000" pitchFamily="18" charset="-128"/>
                <a:ea typeface="UD デジタル 教科書体 NK-R" panose="02020400000000000000" pitchFamily="18" charset="-128"/>
              </a:endParaRPr>
            </a:p>
            <a:p>
              <a:pPr algn="ctr"/>
              <a:r>
                <a:rPr lang="ja-JP" altLang="en-US" dirty="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886497" y="2524240"/>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598465" y="2524240"/>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955898" y="2921191"/>
              <a:ext cx="655949"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SQL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715888" y="2914945"/>
              <a:ext cx="827471"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8144739" y="2092752"/>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8345222" y="2346580"/>
              <a:ext cx="864339"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687953" y="1475623"/>
              <a:ext cx="1289135"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入力データ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44" name="コンテンツ プレースホルダー 2"/>
          <p:cNvSpPr>
            <a:spLocks noGrp="1"/>
          </p:cNvSpPr>
          <p:nvPr>
            <p:ph idx="1"/>
          </p:nvPr>
        </p:nvSpPr>
        <p:spPr>
          <a:xfrm>
            <a:off x="1132147" y="4917981"/>
            <a:ext cx="11183257" cy="1821680"/>
          </a:xfrm>
        </p:spPr>
        <p:txBody>
          <a:bodyPr>
            <a:normAutofit/>
          </a:bodyPr>
          <a:lstStyle/>
          <a:p>
            <a:pPr marL="0" indent="0">
              <a:buNone/>
            </a:pPr>
            <a:r>
              <a:rPr kumimoji="1" lang="ja-JP" altLang="en-US" sz="2800" dirty="0"/>
              <a:t>簡易なコーポレートサイトなどの場合、</a:t>
            </a:r>
            <a:r>
              <a:rPr kumimoji="1" lang="en-US" altLang="ja-JP" sz="2800" dirty="0"/>
              <a:t>Web</a:t>
            </a:r>
            <a:r>
              <a:rPr kumimoji="1" lang="ja-JP" altLang="en-US" sz="2800" dirty="0"/>
              <a:t>サーバのみ</a:t>
            </a:r>
            <a:r>
              <a:rPr kumimoji="1" lang="ja-JP" altLang="en-US" sz="2800" dirty="0" smtClean="0"/>
              <a:t>で構成</a:t>
            </a:r>
            <a:endParaRPr kumimoji="1" lang="en-US" altLang="ja-JP" sz="2800" dirty="0" smtClean="0"/>
          </a:p>
          <a:p>
            <a:pPr marL="0" indent="0">
              <a:buNone/>
            </a:pPr>
            <a:r>
              <a:rPr lang="en-US" altLang="ja-JP" sz="2800" dirty="0" smtClean="0"/>
              <a:t>EC</a:t>
            </a:r>
            <a:r>
              <a:rPr lang="ja-JP" altLang="en-US" sz="2800" dirty="0" smtClean="0"/>
              <a:t>サイトなど、動的なサイトを構築する場合は、 </a:t>
            </a:r>
            <a:r>
              <a:rPr lang="en-US" altLang="ja-JP" sz="2800" dirty="0" smtClean="0">
                <a:solidFill>
                  <a:srgbClr val="FF0000"/>
                </a:solidFill>
              </a:rPr>
              <a:t>Web</a:t>
            </a:r>
            <a:r>
              <a:rPr lang="ja-JP" altLang="en-US" sz="2800" dirty="0" smtClean="0">
                <a:solidFill>
                  <a:srgbClr val="FF0000"/>
                </a:solidFill>
              </a:rPr>
              <a:t>サーバ </a:t>
            </a:r>
            <a:r>
              <a:rPr lang="ja-JP" altLang="en-US" sz="2800" dirty="0" smtClean="0"/>
              <a:t>の裏に </a:t>
            </a:r>
            <a:r>
              <a:rPr lang="en-US" altLang="ja-JP" sz="2800" dirty="0" smtClean="0"/>
              <a:t/>
            </a:r>
            <a:br>
              <a:rPr lang="en-US" altLang="ja-JP" sz="2800" dirty="0" smtClean="0"/>
            </a:br>
            <a:r>
              <a:rPr lang="ja-JP" altLang="en-US" sz="2800" dirty="0" smtClean="0">
                <a:solidFill>
                  <a:srgbClr val="FF0000"/>
                </a:solidFill>
              </a:rPr>
              <a:t>アプリケーションサーバ </a:t>
            </a:r>
            <a:r>
              <a:rPr lang="ja-JP" altLang="en-US" sz="2800" dirty="0" smtClean="0"/>
              <a:t>や </a:t>
            </a:r>
            <a:r>
              <a:rPr lang="ja-JP" altLang="en-US" sz="2800" dirty="0" smtClean="0">
                <a:solidFill>
                  <a:srgbClr val="FF0000"/>
                </a:solidFill>
              </a:rPr>
              <a:t>データベースサーバ </a:t>
            </a:r>
            <a:r>
              <a:rPr lang="ja-JP" altLang="en-US" sz="2800" dirty="0" smtClean="0"/>
              <a:t>などが存在する</a:t>
            </a:r>
            <a:endParaRPr kumimoji="1" lang="ja-JP" altLang="en-US" sz="2800" dirty="0"/>
          </a:p>
        </p:txBody>
      </p:sp>
      <p:sp>
        <p:nvSpPr>
          <p:cNvPr id="48" name="スライド番号プレースホルダー 47"/>
          <p:cNvSpPr>
            <a:spLocks noGrp="1"/>
          </p:cNvSpPr>
          <p:nvPr>
            <p:ph type="sldNum" sz="quarter" idx="12"/>
          </p:nvPr>
        </p:nvSpPr>
        <p:spPr/>
        <p:txBody>
          <a:bodyPr/>
          <a:lstStyle/>
          <a:p>
            <a:fld id="{91D6BFD3-6DDC-47C7-B5D8-E8A248B0BAD4}" type="slidenum">
              <a:rPr kumimoji="1" lang="ja-JP" altLang="en-US" smtClean="0"/>
              <a:t>25</a:t>
            </a:fld>
            <a:endParaRPr kumimoji="1" lang="ja-JP" altLang="en-US"/>
          </a:p>
        </p:txBody>
      </p:sp>
    </p:spTree>
    <p:extLst>
      <p:ext uri="{BB962C8B-B14F-4D97-AF65-F5344CB8AC3E}">
        <p14:creationId xmlns:p14="http://schemas.microsoft.com/office/powerpoint/2010/main" val="3737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環境構築</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26</a:t>
            </a:fld>
            <a:endParaRPr kumimoji="1" lang="ja-JP" altLang="en-US" dirty="0"/>
          </a:p>
        </p:txBody>
      </p:sp>
    </p:spTree>
    <p:extLst>
      <p:ext uri="{BB962C8B-B14F-4D97-AF65-F5344CB8AC3E}">
        <p14:creationId xmlns:p14="http://schemas.microsoft.com/office/powerpoint/2010/main" val="3637848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r>
              <a:rPr lang="en-US" altLang="ja-JP" dirty="0"/>
              <a:t>X</a:t>
            </a:r>
            <a:r>
              <a:rPr kumimoji="1" lang="en-US" altLang="ja-JP" dirty="0"/>
              <a:t>AMPP</a:t>
            </a:r>
            <a:endParaRPr kumimoji="1" lang="ja-JP" altLang="en-US" dirty="0"/>
          </a:p>
        </p:txBody>
      </p:sp>
      <p:sp>
        <p:nvSpPr>
          <p:cNvPr id="3" name="コンテンツ プレースホルダー 2"/>
          <p:cNvSpPr>
            <a:spLocks noGrp="1"/>
          </p:cNvSpPr>
          <p:nvPr>
            <p:ph idx="1"/>
          </p:nvPr>
        </p:nvSpPr>
        <p:spPr>
          <a:xfrm>
            <a:off x="441767" y="995423"/>
            <a:ext cx="11308466" cy="5660020"/>
          </a:xfrm>
        </p:spPr>
        <p:txBody>
          <a:bodyPr>
            <a:normAutofit/>
          </a:bodyPr>
          <a:lstStyle/>
          <a:p>
            <a:pPr marL="0" indent="0">
              <a:buNone/>
            </a:pPr>
            <a:r>
              <a:rPr lang="ja-JP" altLang="en-US" dirty="0"/>
              <a:t>動的</a:t>
            </a:r>
            <a:r>
              <a:rPr lang="en-US" altLang="ja-JP" dirty="0"/>
              <a:t>Web</a:t>
            </a:r>
            <a:r>
              <a:rPr lang="ja-JP" altLang="en-US" dirty="0"/>
              <a:t>サイト・</a:t>
            </a:r>
            <a:r>
              <a:rPr lang="en-US" altLang="ja-JP" dirty="0"/>
              <a:t>Web</a:t>
            </a:r>
            <a:r>
              <a:rPr lang="ja-JP" altLang="en-US" dirty="0"/>
              <a:t>アプリを作るのに適した環境を</a:t>
            </a:r>
            <a:r>
              <a:rPr lang="en-US" altLang="ja-JP" dirty="0"/>
              <a:t/>
            </a:r>
            <a:br>
              <a:rPr lang="en-US" altLang="ja-JP" dirty="0"/>
            </a:br>
            <a:r>
              <a:rPr lang="ja-JP" altLang="en-US" dirty="0"/>
              <a:t>パッケージ化したもの。</a:t>
            </a:r>
            <a:endParaRPr lang="en-US" altLang="ja-JP" dirty="0"/>
          </a:p>
          <a:p>
            <a:pPr marL="0" indent="0">
              <a:buNone/>
            </a:pPr>
            <a:endParaRPr lang="en-US" altLang="ja-JP" dirty="0"/>
          </a:p>
          <a:p>
            <a:pPr marL="0" indent="0">
              <a:buNone/>
            </a:pPr>
            <a:r>
              <a:rPr kumimoji="1" lang="en-US" altLang="ja-JP" dirty="0"/>
              <a:t>OS			</a:t>
            </a:r>
            <a:r>
              <a:rPr lang="ja-JP" altLang="en-US" dirty="0"/>
              <a:t>：</a:t>
            </a:r>
            <a:r>
              <a:rPr lang="en-US" altLang="ja-JP" dirty="0"/>
              <a:t>	</a:t>
            </a:r>
            <a:r>
              <a:rPr kumimoji="1" lang="en-US" altLang="ja-JP" dirty="0">
                <a:solidFill>
                  <a:srgbClr val="FF0000"/>
                </a:solidFill>
              </a:rPr>
              <a:t>X</a:t>
            </a:r>
            <a:r>
              <a:rPr kumimoji="1" lang="en-US" altLang="ja-JP" dirty="0"/>
              <a:t>(</a:t>
            </a:r>
            <a:r>
              <a:rPr kumimoji="1" lang="ja-JP" altLang="en-US" dirty="0"/>
              <a:t>なんでもいい：ｸﾛｽﾌﾟﾗｯﾄﾌｫｰﾑ</a:t>
            </a:r>
            <a:r>
              <a:rPr kumimoji="1" lang="en-US" altLang="ja-JP" dirty="0"/>
              <a:t>)</a:t>
            </a:r>
          </a:p>
          <a:p>
            <a:pPr marL="0" indent="0">
              <a:buNone/>
            </a:pPr>
            <a:r>
              <a:rPr lang="en-US" altLang="ja-JP" dirty="0"/>
              <a:t>WEB</a:t>
            </a:r>
            <a:r>
              <a:rPr lang="ja-JP" altLang="en-US" dirty="0"/>
              <a:t>サーバ</a:t>
            </a:r>
            <a:r>
              <a:rPr lang="en-US" altLang="ja-JP" dirty="0"/>
              <a:t>	</a:t>
            </a:r>
            <a:r>
              <a:rPr lang="ja-JP" altLang="en-US" dirty="0"/>
              <a:t>：</a:t>
            </a:r>
            <a:r>
              <a:rPr lang="en-US" altLang="ja-JP" dirty="0"/>
              <a:t>	</a:t>
            </a:r>
            <a:r>
              <a:rPr lang="en-US" altLang="ja-JP" dirty="0" err="1">
                <a:solidFill>
                  <a:srgbClr val="FF0000"/>
                </a:solidFill>
              </a:rPr>
              <a:t>A</a:t>
            </a:r>
            <a:r>
              <a:rPr lang="en-US" altLang="ja-JP" dirty="0" err="1"/>
              <a:t>pach</a:t>
            </a:r>
            <a:endParaRPr lang="en-US" altLang="ja-JP" dirty="0"/>
          </a:p>
          <a:p>
            <a:pPr marL="0" indent="0">
              <a:buNone/>
            </a:pPr>
            <a:r>
              <a:rPr lang="ja-JP" altLang="en-US" dirty="0"/>
              <a:t>データベース</a:t>
            </a:r>
            <a:r>
              <a:rPr lang="en-US" altLang="ja-JP" dirty="0"/>
              <a:t>	</a:t>
            </a:r>
            <a:r>
              <a:rPr lang="ja-JP" altLang="en-US" dirty="0"/>
              <a:t>：</a:t>
            </a:r>
            <a:r>
              <a:rPr lang="en-US" altLang="ja-JP" dirty="0"/>
              <a:t>	</a:t>
            </a:r>
            <a:r>
              <a:rPr lang="en-US" altLang="ja-JP" dirty="0" err="1">
                <a:solidFill>
                  <a:srgbClr val="FF0000"/>
                </a:solidFill>
              </a:rPr>
              <a:t>M</a:t>
            </a:r>
            <a:r>
              <a:rPr lang="en-US" altLang="ja-JP" dirty="0" err="1"/>
              <a:t>ariaDB</a:t>
            </a:r>
            <a:r>
              <a:rPr lang="en-US" altLang="ja-JP" dirty="0"/>
              <a:t>(MySQL)</a:t>
            </a:r>
          </a:p>
          <a:p>
            <a:pPr marL="0" indent="0">
              <a:buNone/>
            </a:pPr>
            <a:r>
              <a:rPr kumimoji="1" lang="ja-JP" altLang="en-US" dirty="0"/>
              <a:t>開発言語</a:t>
            </a:r>
            <a:r>
              <a:rPr kumimoji="1" lang="en-US" altLang="ja-JP" dirty="0"/>
              <a:t>	</a:t>
            </a:r>
            <a:r>
              <a:rPr kumimoji="1" lang="ja-JP" altLang="en-US" dirty="0"/>
              <a:t>：</a:t>
            </a:r>
            <a:r>
              <a:rPr kumimoji="1" lang="en-US" altLang="ja-JP" dirty="0"/>
              <a:t>	</a:t>
            </a:r>
            <a:r>
              <a:rPr kumimoji="1" lang="en-US" altLang="ja-JP" dirty="0">
                <a:solidFill>
                  <a:srgbClr val="FF0000"/>
                </a:solidFill>
              </a:rPr>
              <a:t>P</a:t>
            </a:r>
            <a:r>
              <a:rPr kumimoji="1" lang="en-US" altLang="ja-JP" dirty="0"/>
              <a:t>HP</a:t>
            </a:r>
          </a:p>
          <a:p>
            <a:pPr marL="0" indent="0">
              <a:buNone/>
            </a:pPr>
            <a:r>
              <a:rPr lang="en-US" altLang="ja-JP" dirty="0"/>
              <a:t>				</a:t>
            </a:r>
            <a:r>
              <a:rPr lang="en-US" altLang="ja-JP" dirty="0">
                <a:solidFill>
                  <a:srgbClr val="FF0000"/>
                </a:solidFill>
              </a:rPr>
              <a:t>P</a:t>
            </a:r>
            <a:r>
              <a:rPr lang="en-US" altLang="ja-JP" dirty="0"/>
              <a:t>erl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12956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LAMP , MAMP</a:t>
            </a:r>
            <a:endParaRPr kumimoji="1" lang="ja-JP" altLang="en-US" dirty="0"/>
          </a:p>
        </p:txBody>
      </p:sp>
      <p:sp>
        <p:nvSpPr>
          <p:cNvPr id="3" name="コンテンツ プレースホルダー 2"/>
          <p:cNvSpPr>
            <a:spLocks noGrp="1"/>
          </p:cNvSpPr>
          <p:nvPr>
            <p:ph idx="1"/>
          </p:nvPr>
        </p:nvSpPr>
        <p:spPr>
          <a:xfrm>
            <a:off x="613458" y="1825625"/>
            <a:ext cx="11207240" cy="4667772"/>
          </a:xfrm>
        </p:spPr>
        <p:txBody>
          <a:bodyPr/>
          <a:lstStyle/>
          <a:p>
            <a:pPr marL="0" indent="0">
              <a:buNone/>
            </a:pPr>
            <a:r>
              <a:rPr kumimoji="1" lang="en-US" altLang="ja-JP" dirty="0">
                <a:solidFill>
                  <a:srgbClr val="FF0000"/>
                </a:solidFill>
              </a:rPr>
              <a:t>L</a:t>
            </a:r>
            <a:r>
              <a:rPr kumimoji="1" lang="en-US" altLang="ja-JP" dirty="0"/>
              <a:t>AMP</a:t>
            </a:r>
            <a:r>
              <a:rPr kumimoji="1" lang="ja-JP" altLang="en-US" dirty="0"/>
              <a:t>環境</a:t>
            </a:r>
            <a:endParaRPr kumimoji="1" lang="en-US" altLang="ja-JP" dirty="0"/>
          </a:p>
          <a:p>
            <a:pPr marL="457200" lvl="1" indent="0">
              <a:buNone/>
            </a:pPr>
            <a:r>
              <a:rPr lang="en-US" altLang="ja-JP" dirty="0" err="1">
                <a:solidFill>
                  <a:srgbClr val="FF0000"/>
                </a:solidFill>
              </a:rPr>
              <a:t>L</a:t>
            </a:r>
            <a:r>
              <a:rPr lang="en-US" altLang="ja-JP" dirty="0" err="1"/>
              <a:t>inuxOS</a:t>
            </a:r>
            <a:r>
              <a:rPr lang="en-US" altLang="ja-JP" dirty="0"/>
              <a:t> </a:t>
            </a:r>
            <a:r>
              <a:rPr lang="ja-JP" altLang="en-US" dirty="0"/>
              <a:t>に</a:t>
            </a:r>
            <a:r>
              <a:rPr lang="en-US" altLang="ja-JP" dirty="0" err="1"/>
              <a:t>Apach</a:t>
            </a:r>
            <a:r>
              <a:rPr lang="ja-JP" altLang="en-US" dirty="0"/>
              <a:t> </a:t>
            </a:r>
            <a:r>
              <a:rPr lang="en-US" altLang="ja-JP" dirty="0"/>
              <a:t>,</a:t>
            </a:r>
            <a:r>
              <a:rPr lang="en-US" altLang="ja-JP" dirty="0" err="1"/>
              <a:t>MariaDB</a:t>
            </a:r>
            <a:r>
              <a:rPr lang="en-US" altLang="ja-JP" dirty="0"/>
              <a:t>(MySQL),PHP(</a:t>
            </a:r>
            <a:r>
              <a:rPr lang="en-US" altLang="ja-JP" dirty="0" err="1"/>
              <a:t>Perl,Python</a:t>
            </a:r>
            <a:r>
              <a:rPr lang="en-US" altLang="ja-JP" dirty="0"/>
              <a:t>)</a:t>
            </a:r>
          </a:p>
          <a:p>
            <a:pPr marL="457200" lvl="1" indent="0">
              <a:buNone/>
            </a:pPr>
            <a:endParaRPr lang="en-US" altLang="ja-JP" dirty="0"/>
          </a:p>
          <a:p>
            <a:pPr marL="0" indent="0">
              <a:buNone/>
            </a:pPr>
            <a:r>
              <a:rPr lang="en-US" altLang="ja-JP" dirty="0">
                <a:solidFill>
                  <a:srgbClr val="FF0000"/>
                </a:solidFill>
              </a:rPr>
              <a:t>M</a:t>
            </a:r>
            <a:r>
              <a:rPr lang="en-US" altLang="ja-JP" dirty="0"/>
              <a:t>AMP</a:t>
            </a:r>
            <a:r>
              <a:rPr lang="ja-JP" altLang="en-US" dirty="0"/>
              <a:t>環境</a:t>
            </a:r>
            <a:endParaRPr lang="en-US" altLang="ja-JP" dirty="0"/>
          </a:p>
          <a:p>
            <a:pPr marL="457200" lvl="1" indent="0">
              <a:buNone/>
            </a:pPr>
            <a:r>
              <a:rPr lang="en-US" altLang="ja-JP" dirty="0"/>
              <a:t>LAMP</a:t>
            </a:r>
            <a:r>
              <a:rPr lang="ja-JP" altLang="en-US" dirty="0"/>
              <a:t>の</a:t>
            </a:r>
            <a:r>
              <a:rPr lang="en-US" altLang="ja-JP" dirty="0"/>
              <a:t>OS</a:t>
            </a:r>
            <a:r>
              <a:rPr lang="ja-JP" altLang="en-US" dirty="0"/>
              <a:t>が</a:t>
            </a:r>
            <a:r>
              <a:rPr lang="en-US" altLang="ja-JP" dirty="0" err="1">
                <a:solidFill>
                  <a:srgbClr val="FF0000"/>
                </a:solidFill>
              </a:rPr>
              <a:t>M</a:t>
            </a:r>
            <a:r>
              <a:rPr lang="en-US" altLang="ja-JP" dirty="0" err="1"/>
              <a:t>acOS</a:t>
            </a:r>
            <a:r>
              <a:rPr lang="ja-JP" altLang="en-US" dirty="0"/>
              <a:t>になったもの</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2770763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の入手</a:t>
            </a:r>
            <a:endParaRPr kumimoji="1" lang="ja-JP" altLang="en-US" dirty="0"/>
          </a:p>
        </p:txBody>
      </p:sp>
      <p:sp>
        <p:nvSpPr>
          <p:cNvPr id="3" name="コンテンツ プレースホルダー 2"/>
          <p:cNvSpPr>
            <a:spLocks noGrp="1"/>
          </p:cNvSpPr>
          <p:nvPr>
            <p:ph idx="1"/>
          </p:nvPr>
        </p:nvSpPr>
        <p:spPr>
          <a:xfrm>
            <a:off x="863600" y="5060562"/>
            <a:ext cx="10642600" cy="1383792"/>
          </a:xfrm>
        </p:spPr>
        <p:txBody>
          <a:bodyPr>
            <a:normAutofit/>
          </a:bodyPr>
          <a:lstStyle/>
          <a:p>
            <a:pPr marL="0" indent="0">
              <a:buNone/>
            </a:pPr>
            <a:r>
              <a:rPr lang="en-US" altLang="ja-JP" dirty="0">
                <a:hlinkClick r:id="rId2"/>
              </a:rPr>
              <a:t>https://</a:t>
            </a:r>
            <a:r>
              <a:rPr lang="en-US" altLang="ja-JP" dirty="0" smtClean="0">
                <a:hlinkClick r:id="rId2"/>
              </a:rPr>
              <a:t>www.apachefriends.org/jp/index.html</a:t>
            </a:r>
            <a:r>
              <a:rPr lang="en-US" altLang="ja-JP" dirty="0" smtClean="0"/>
              <a:t> </a:t>
            </a:r>
            <a:r>
              <a:rPr lang="ja-JP" altLang="en-US" dirty="0" smtClean="0"/>
              <a:t>から</a:t>
            </a:r>
            <a:r>
              <a:rPr lang="en-US" altLang="ja-JP" dirty="0"/>
              <a:t/>
            </a:r>
            <a:br>
              <a:rPr lang="en-US" altLang="ja-JP" dirty="0"/>
            </a:br>
            <a:r>
              <a:rPr lang="en-US" altLang="ja-JP" dirty="0" smtClean="0"/>
              <a:t>OS</a:t>
            </a:r>
            <a:r>
              <a:rPr lang="ja-JP" altLang="en-US" dirty="0" smtClean="0"/>
              <a:t>に合わせて</a:t>
            </a:r>
            <a:r>
              <a:rPr lang="en-US" altLang="ja-JP" dirty="0" smtClean="0"/>
              <a:t>XAMPP</a:t>
            </a:r>
            <a:r>
              <a:rPr lang="ja-JP" altLang="en-US" dirty="0" smtClean="0"/>
              <a:t>を入手</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pic>
        <p:nvPicPr>
          <p:cNvPr id="5" name="図 4"/>
          <p:cNvPicPr>
            <a:picLocks noChangeAspect="1"/>
          </p:cNvPicPr>
          <p:nvPr/>
        </p:nvPicPr>
        <p:blipFill>
          <a:blip r:embed="rId3"/>
          <a:stretch>
            <a:fillRect/>
          </a:stretch>
        </p:blipFill>
        <p:spPr>
          <a:xfrm>
            <a:off x="2552311" y="1007877"/>
            <a:ext cx="7054450" cy="4052685"/>
          </a:xfrm>
          <a:prstGeom prst="rect">
            <a:avLst/>
          </a:prstGeom>
        </p:spPr>
      </p:pic>
    </p:spTree>
    <p:extLst>
      <p:ext uri="{BB962C8B-B14F-4D97-AF65-F5344CB8AC3E}">
        <p14:creationId xmlns:p14="http://schemas.microsoft.com/office/powerpoint/2010/main" val="166065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習得目標</a:t>
            </a:r>
            <a:endParaRPr kumimoji="1" lang="ja-JP" altLang="en-US" dirty="0"/>
          </a:p>
        </p:txBody>
      </p:sp>
      <p:sp>
        <p:nvSpPr>
          <p:cNvPr id="3" name="コンテンツ プレースホルダー 2"/>
          <p:cNvSpPr>
            <a:spLocks noGrp="1"/>
          </p:cNvSpPr>
          <p:nvPr>
            <p:ph idx="1"/>
          </p:nvPr>
        </p:nvSpPr>
        <p:spPr>
          <a:xfrm>
            <a:off x="141889" y="1362771"/>
            <a:ext cx="11908221" cy="4506019"/>
          </a:xfrm>
        </p:spPr>
        <p:txBody>
          <a:bodyPr>
            <a:normAutofit/>
          </a:bodyPr>
          <a:lstStyle/>
          <a:p>
            <a:pPr>
              <a:spcBef>
                <a:spcPts val="1800"/>
              </a:spcBef>
            </a:pPr>
            <a:r>
              <a:rPr lang="en-US" altLang="ja-JP" sz="4000" dirty="0"/>
              <a:t>Web</a:t>
            </a:r>
            <a:r>
              <a:rPr lang="ja-JP" altLang="en-US" sz="4000" dirty="0"/>
              <a:t>アプリケーションの</a:t>
            </a:r>
            <a:r>
              <a:rPr lang="ja-JP" altLang="en-US" sz="4000" dirty="0" smtClean="0"/>
              <a:t>概要を説明できる</a:t>
            </a:r>
            <a:endParaRPr lang="en-US" altLang="ja-JP" sz="4000" dirty="0" smtClean="0"/>
          </a:p>
          <a:p>
            <a:pPr>
              <a:spcBef>
                <a:spcPts val="1800"/>
              </a:spcBef>
            </a:pPr>
            <a:r>
              <a:rPr lang="en-US" altLang="ja-JP" sz="4000" dirty="0"/>
              <a:t>PHP</a:t>
            </a:r>
            <a:r>
              <a:rPr lang="ja-JP" altLang="en-US" sz="4000" dirty="0"/>
              <a:t>による動的な</a:t>
            </a:r>
            <a:r>
              <a:rPr lang="en-US" altLang="ja-JP" sz="4000" dirty="0"/>
              <a:t>Web</a:t>
            </a:r>
            <a:r>
              <a:rPr lang="ja-JP" altLang="en-US" sz="4000" dirty="0"/>
              <a:t>ページを作成</a:t>
            </a:r>
            <a:r>
              <a:rPr lang="ja-JP" altLang="en-US" sz="4000" dirty="0" smtClean="0"/>
              <a:t>できる</a:t>
            </a:r>
            <a:endParaRPr lang="en-US" altLang="ja-JP" sz="4000" dirty="0" smtClean="0"/>
          </a:p>
          <a:p>
            <a:pPr>
              <a:spcBef>
                <a:spcPts val="1800"/>
              </a:spcBef>
            </a:pPr>
            <a:r>
              <a:rPr lang="ja-JP" altLang="en-US" sz="4000" dirty="0" smtClean="0"/>
              <a:t>システムに合わせた</a:t>
            </a:r>
            <a:r>
              <a:rPr lang="ja-JP" altLang="en-US" sz="4000" dirty="0"/>
              <a:t>データベースの</a:t>
            </a:r>
            <a:r>
              <a:rPr lang="ja-JP" altLang="en-US" sz="4000" dirty="0" smtClean="0"/>
              <a:t>設計ができる</a:t>
            </a:r>
            <a:endParaRPr lang="en-US" altLang="ja-JP" sz="4000" dirty="0" smtClean="0"/>
          </a:p>
          <a:p>
            <a:pPr>
              <a:spcBef>
                <a:spcPts val="1800"/>
              </a:spcBef>
            </a:pPr>
            <a:r>
              <a:rPr kumimoji="1" lang="en-US" altLang="ja-JP" sz="4000" dirty="0" smtClean="0"/>
              <a:t>PHP</a:t>
            </a:r>
            <a:r>
              <a:rPr kumimoji="1" lang="ja-JP" altLang="en-US" sz="4000" dirty="0" smtClean="0"/>
              <a:t>とデータベースを連携させたシステムを作成できる</a:t>
            </a:r>
            <a:endParaRPr kumimoji="1" lang="ja-JP" altLang="en-US" sz="40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3</a:t>
            </a:fld>
            <a:endParaRPr kumimoji="1" lang="ja-JP" altLang="en-US"/>
          </a:p>
        </p:txBody>
      </p:sp>
    </p:spTree>
    <p:extLst>
      <p:ext uri="{BB962C8B-B14F-4D97-AF65-F5344CB8AC3E}">
        <p14:creationId xmlns:p14="http://schemas.microsoft.com/office/powerpoint/2010/main" val="38410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pic>
        <p:nvPicPr>
          <p:cNvPr id="5" name="図 4"/>
          <p:cNvPicPr>
            <a:picLocks noChangeAspect="1"/>
          </p:cNvPicPr>
          <p:nvPr/>
        </p:nvPicPr>
        <p:blipFill>
          <a:blip r:embed="rId2"/>
          <a:stretch>
            <a:fillRect/>
          </a:stretch>
        </p:blipFill>
        <p:spPr>
          <a:xfrm>
            <a:off x="1950589" y="1318815"/>
            <a:ext cx="933580" cy="962159"/>
          </a:xfrm>
          <a:prstGeom prst="rect">
            <a:avLst/>
          </a:prstGeom>
        </p:spPr>
      </p:pic>
      <p:sp>
        <p:nvSpPr>
          <p:cNvPr id="6" name="コンテンツ プレースホルダー 2"/>
          <p:cNvSpPr>
            <a:spLocks noGrp="1"/>
          </p:cNvSpPr>
          <p:nvPr>
            <p:ph idx="1"/>
          </p:nvPr>
        </p:nvSpPr>
        <p:spPr>
          <a:xfrm>
            <a:off x="4878552" y="1429290"/>
            <a:ext cx="6167821" cy="741211"/>
          </a:xfrm>
        </p:spPr>
        <p:txBody>
          <a:bodyPr>
            <a:normAutofit/>
          </a:bodyPr>
          <a:lstStyle/>
          <a:p>
            <a:pPr marL="0" indent="0">
              <a:buNone/>
            </a:pPr>
            <a:r>
              <a:rPr lang="ja-JP" altLang="en-US" dirty="0" smtClean="0"/>
              <a:t>ダウンロードしたファイルを起動</a:t>
            </a:r>
            <a:endParaRPr lang="en-US" altLang="ja-JP" dirty="0" smtClean="0"/>
          </a:p>
          <a:p>
            <a:pPr marL="0" indent="0">
              <a:buNone/>
            </a:pPr>
            <a:endParaRPr kumimoji="1" lang="ja-JP" altLang="en-US" dirty="0"/>
          </a:p>
        </p:txBody>
      </p:sp>
      <p:pic>
        <p:nvPicPr>
          <p:cNvPr id="7" name="図 6"/>
          <p:cNvPicPr>
            <a:picLocks noChangeAspect="1"/>
          </p:cNvPicPr>
          <p:nvPr/>
        </p:nvPicPr>
        <p:blipFill>
          <a:blip r:embed="rId3"/>
          <a:stretch>
            <a:fillRect/>
          </a:stretch>
        </p:blipFill>
        <p:spPr>
          <a:xfrm>
            <a:off x="986821" y="3987867"/>
            <a:ext cx="3390737" cy="1733230"/>
          </a:xfrm>
          <a:prstGeom prst="rect">
            <a:avLst/>
          </a:prstGeom>
        </p:spPr>
      </p:pic>
      <p:sp>
        <p:nvSpPr>
          <p:cNvPr id="8" name="コンテンツ プレースホルダー 2"/>
          <p:cNvSpPr txBox="1">
            <a:spLocks/>
          </p:cNvSpPr>
          <p:nvPr/>
        </p:nvSpPr>
        <p:spPr>
          <a:xfrm>
            <a:off x="5030952" y="4587826"/>
            <a:ext cx="2594304" cy="7412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err="1" smtClean="0"/>
              <a:t>はいを</a:t>
            </a:r>
            <a:r>
              <a:rPr lang="ja-JP" altLang="en-US" dirty="0" smtClean="0"/>
              <a:t>選択</a:t>
            </a:r>
            <a:endParaRPr lang="ja-JP" altLang="en-US" dirty="0"/>
          </a:p>
        </p:txBody>
      </p:sp>
    </p:spTree>
    <p:extLst>
      <p:ext uri="{BB962C8B-B14F-4D97-AF65-F5344CB8AC3E}">
        <p14:creationId xmlns:p14="http://schemas.microsoft.com/office/powerpoint/2010/main" val="3926941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
        <p:nvSpPr>
          <p:cNvPr id="8" name="コンテンツ プレースホルダー 2"/>
          <p:cNvSpPr txBox="1">
            <a:spLocks/>
          </p:cNvSpPr>
          <p:nvPr/>
        </p:nvSpPr>
        <p:spPr>
          <a:xfrm>
            <a:off x="1294994" y="3329978"/>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pic>
        <p:nvPicPr>
          <p:cNvPr id="3" name="図 2"/>
          <p:cNvPicPr>
            <a:picLocks noChangeAspect="1"/>
          </p:cNvPicPr>
          <p:nvPr/>
        </p:nvPicPr>
        <p:blipFill>
          <a:blip r:embed="rId2"/>
          <a:stretch>
            <a:fillRect/>
          </a:stretch>
        </p:blipFill>
        <p:spPr>
          <a:xfrm>
            <a:off x="720586" y="874914"/>
            <a:ext cx="2934386" cy="2455064"/>
          </a:xfrm>
          <a:prstGeom prst="rect">
            <a:avLst/>
          </a:prstGeom>
        </p:spPr>
      </p:pic>
      <p:pic>
        <p:nvPicPr>
          <p:cNvPr id="9" name="図 8"/>
          <p:cNvPicPr>
            <a:picLocks noChangeAspect="1"/>
          </p:cNvPicPr>
          <p:nvPr/>
        </p:nvPicPr>
        <p:blipFill>
          <a:blip r:embed="rId3"/>
          <a:stretch>
            <a:fillRect/>
          </a:stretch>
        </p:blipFill>
        <p:spPr>
          <a:xfrm>
            <a:off x="4646200" y="874914"/>
            <a:ext cx="2934386" cy="2455064"/>
          </a:xfrm>
          <a:prstGeom prst="rect">
            <a:avLst/>
          </a:prstGeom>
        </p:spPr>
      </p:pic>
      <p:pic>
        <p:nvPicPr>
          <p:cNvPr id="11" name="図 10"/>
          <p:cNvPicPr>
            <a:picLocks noChangeAspect="1"/>
          </p:cNvPicPr>
          <p:nvPr/>
        </p:nvPicPr>
        <p:blipFill>
          <a:blip r:embed="rId4"/>
          <a:stretch>
            <a:fillRect/>
          </a:stretch>
        </p:blipFill>
        <p:spPr>
          <a:xfrm>
            <a:off x="8571814" y="874914"/>
            <a:ext cx="2934386" cy="2455064"/>
          </a:xfrm>
          <a:prstGeom prst="rect">
            <a:avLst/>
          </a:prstGeom>
        </p:spPr>
      </p:pic>
      <p:pic>
        <p:nvPicPr>
          <p:cNvPr id="12" name="図 11"/>
          <p:cNvPicPr>
            <a:picLocks noChangeAspect="1"/>
          </p:cNvPicPr>
          <p:nvPr/>
        </p:nvPicPr>
        <p:blipFill>
          <a:blip r:embed="rId5"/>
          <a:stretch>
            <a:fillRect/>
          </a:stretch>
        </p:blipFill>
        <p:spPr>
          <a:xfrm>
            <a:off x="720586" y="3962126"/>
            <a:ext cx="2934386" cy="2455064"/>
          </a:xfrm>
          <a:prstGeom prst="rect">
            <a:avLst/>
          </a:prstGeom>
        </p:spPr>
      </p:pic>
      <p:pic>
        <p:nvPicPr>
          <p:cNvPr id="13" name="図 12"/>
          <p:cNvPicPr>
            <a:picLocks noChangeAspect="1"/>
          </p:cNvPicPr>
          <p:nvPr/>
        </p:nvPicPr>
        <p:blipFill>
          <a:blip r:embed="rId6"/>
          <a:stretch>
            <a:fillRect/>
          </a:stretch>
        </p:blipFill>
        <p:spPr>
          <a:xfrm>
            <a:off x="4646200" y="3962126"/>
            <a:ext cx="2934386" cy="2455064"/>
          </a:xfrm>
          <a:prstGeom prst="rect">
            <a:avLst/>
          </a:prstGeom>
        </p:spPr>
      </p:pic>
      <p:sp>
        <p:nvSpPr>
          <p:cNvPr id="14" name="右矢印 13"/>
          <p:cNvSpPr/>
          <p:nvPr/>
        </p:nvSpPr>
        <p:spPr>
          <a:xfrm>
            <a:off x="3740523" y="1840668"/>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7666137" y="1860130"/>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740522"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7"/>
          <a:stretch>
            <a:fillRect/>
          </a:stretch>
        </p:blipFill>
        <p:spPr>
          <a:xfrm>
            <a:off x="8571813" y="3962125"/>
            <a:ext cx="2934387" cy="2455065"/>
          </a:xfrm>
          <a:prstGeom prst="rect">
            <a:avLst/>
          </a:prstGeom>
        </p:spPr>
      </p:pic>
      <p:sp>
        <p:nvSpPr>
          <p:cNvPr id="19" name="コンテンツ プレースホルダー 2"/>
          <p:cNvSpPr txBox="1">
            <a:spLocks/>
          </p:cNvSpPr>
          <p:nvPr/>
        </p:nvSpPr>
        <p:spPr>
          <a:xfrm>
            <a:off x="524513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0" name="コンテンツ プレースホルダー 2"/>
          <p:cNvSpPr txBox="1">
            <a:spLocks/>
          </p:cNvSpPr>
          <p:nvPr/>
        </p:nvSpPr>
        <p:spPr>
          <a:xfrm>
            <a:off x="931964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1" name="コンテンツ プレースホルダー 2"/>
          <p:cNvSpPr txBox="1">
            <a:spLocks/>
          </p:cNvSpPr>
          <p:nvPr/>
        </p:nvSpPr>
        <p:spPr>
          <a:xfrm>
            <a:off x="1294994" y="6351703"/>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2" name="コンテンツ プレースホルダー 2"/>
          <p:cNvSpPr txBox="1">
            <a:spLocks/>
          </p:cNvSpPr>
          <p:nvPr/>
        </p:nvSpPr>
        <p:spPr>
          <a:xfrm>
            <a:off x="5397846" y="6349629"/>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3" name="右矢印 22"/>
          <p:cNvSpPr/>
          <p:nvPr/>
        </p:nvSpPr>
        <p:spPr>
          <a:xfrm>
            <a:off x="7666137"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コンテンツ プレースホルダー 2"/>
          <p:cNvSpPr txBox="1">
            <a:spLocks/>
          </p:cNvSpPr>
          <p:nvPr/>
        </p:nvSpPr>
        <p:spPr>
          <a:xfrm>
            <a:off x="9319643" y="6349628"/>
            <a:ext cx="1785569" cy="5062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Finish</a:t>
            </a:r>
            <a:r>
              <a:rPr lang="ja-JP" altLang="en-US" sz="2400" dirty="0" smtClean="0"/>
              <a:t>を選択</a:t>
            </a:r>
            <a:endParaRPr lang="ja-JP" altLang="en-US" sz="2400" dirty="0"/>
          </a:p>
        </p:txBody>
      </p:sp>
    </p:spTree>
    <p:extLst>
      <p:ext uri="{BB962C8B-B14F-4D97-AF65-F5344CB8AC3E}">
        <p14:creationId xmlns:p14="http://schemas.microsoft.com/office/powerpoint/2010/main" val="2037679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起動確認</a:t>
            </a:r>
            <a:endParaRPr kumimoji="1" lang="ja-JP" altLang="en-US" dirty="0"/>
          </a:p>
        </p:txBody>
      </p:sp>
      <p:sp>
        <p:nvSpPr>
          <p:cNvPr id="6" name="コンテンツ プレースホルダー 2">
            <a:extLst>
              <a:ext uri="{FF2B5EF4-FFF2-40B4-BE49-F238E27FC236}">
                <a16:creationId xmlns:a16="http://schemas.microsoft.com/office/drawing/2014/main" id="{55C6AAC1-9C07-4518-9F02-F1AED1BE3558}"/>
              </a:ext>
            </a:extLst>
          </p:cNvPr>
          <p:cNvSpPr>
            <a:spLocks noGrp="1"/>
          </p:cNvSpPr>
          <p:nvPr>
            <p:ph idx="1"/>
          </p:nvPr>
        </p:nvSpPr>
        <p:spPr>
          <a:xfrm>
            <a:off x="5672190" y="1473978"/>
            <a:ext cx="6387818" cy="3526285"/>
          </a:xfrm>
        </p:spPr>
        <p:txBody>
          <a:bodyPr>
            <a:normAutofit/>
          </a:bodyPr>
          <a:lstStyle/>
          <a:p>
            <a:pPr marL="0" indent="0">
              <a:buNone/>
            </a:pPr>
            <a:r>
              <a:rPr lang="en-US" altLang="ja-JP" dirty="0"/>
              <a:t>XAMPP</a:t>
            </a:r>
            <a:r>
              <a:rPr lang="ja-JP" altLang="en-US" dirty="0"/>
              <a:t>起動後</a:t>
            </a:r>
            <a:r>
              <a:rPr lang="en-US" altLang="ja-JP" dirty="0"/>
              <a:t> </a:t>
            </a:r>
          </a:p>
          <a:p>
            <a:pPr marL="0" indent="0">
              <a:buNone/>
            </a:pPr>
            <a:r>
              <a:rPr lang="en-US" altLang="ja-JP" dirty="0" smtClean="0"/>
              <a:t>Apache</a:t>
            </a:r>
            <a:r>
              <a:rPr lang="ja-JP" altLang="en-US" dirty="0" smtClean="0"/>
              <a:t>を</a:t>
            </a:r>
            <a:r>
              <a:rPr lang="en-US" altLang="ja-JP" dirty="0"/>
              <a:t>Start</a:t>
            </a:r>
          </a:p>
          <a:p>
            <a:pPr marL="0" indent="0">
              <a:buNone/>
            </a:pPr>
            <a:endParaRPr lang="en-US" altLang="ja-JP" sz="2800" dirty="0"/>
          </a:p>
          <a:p>
            <a:pPr marL="0" indent="0">
              <a:buNone/>
            </a:pPr>
            <a:endParaRPr lang="en-US" altLang="ja-JP" sz="2800" dirty="0"/>
          </a:p>
        </p:txBody>
      </p:sp>
      <p:grpSp>
        <p:nvGrpSpPr>
          <p:cNvPr id="4" name="グループ化 3"/>
          <p:cNvGrpSpPr/>
          <p:nvPr/>
        </p:nvGrpSpPr>
        <p:grpSpPr>
          <a:xfrm>
            <a:off x="162906" y="1473978"/>
            <a:ext cx="5427553" cy="3526285"/>
            <a:chOff x="648031" y="1473977"/>
            <a:chExt cx="6578635" cy="4274143"/>
          </a:xfrm>
        </p:grpSpPr>
        <p:pic>
          <p:nvPicPr>
            <p:cNvPr id="5" name="図 4">
              <a:extLst>
                <a:ext uri="{FF2B5EF4-FFF2-40B4-BE49-F238E27FC236}">
                  <a16:creationId xmlns:a16="http://schemas.microsoft.com/office/drawing/2014/main" id="{4378C42C-94A6-41B7-918C-F0EA1C6C3CF9}"/>
                </a:ext>
              </a:extLst>
            </p:cNvPr>
            <p:cNvPicPr>
              <a:picLocks noChangeAspect="1"/>
            </p:cNvPicPr>
            <p:nvPr/>
          </p:nvPicPr>
          <p:blipFill>
            <a:blip r:embed="rId3"/>
            <a:stretch>
              <a:fillRect/>
            </a:stretch>
          </p:blipFill>
          <p:spPr>
            <a:xfrm>
              <a:off x="648031" y="1473977"/>
              <a:ext cx="6578635" cy="4274143"/>
            </a:xfrm>
            <a:prstGeom prst="rect">
              <a:avLst/>
            </a:prstGeom>
          </p:spPr>
        </p:pic>
        <p:sp>
          <p:nvSpPr>
            <p:cNvPr id="7" name="正方形/長方形 6">
              <a:extLst>
                <a:ext uri="{FF2B5EF4-FFF2-40B4-BE49-F238E27FC236}">
                  <a16:creationId xmlns:a16="http://schemas.microsoft.com/office/drawing/2014/main" id="{5B3A4BE4-2924-4142-AAAB-F0D56804E3E3}"/>
                </a:ext>
              </a:extLst>
            </p:cNvPr>
            <p:cNvSpPr/>
            <p:nvPr/>
          </p:nvSpPr>
          <p:spPr>
            <a:xfrm>
              <a:off x="3680460" y="2484120"/>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
        <p:nvSpPr>
          <p:cNvPr id="10" name="コンテンツ プレースホルダー 2">
            <a:extLst>
              <a:ext uri="{FF2B5EF4-FFF2-40B4-BE49-F238E27FC236}">
                <a16:creationId xmlns:a16="http://schemas.microsoft.com/office/drawing/2014/main" id="{55C6AAC1-9C07-4518-9F02-F1AED1BE3558}"/>
              </a:ext>
            </a:extLst>
          </p:cNvPr>
          <p:cNvSpPr txBox="1">
            <a:spLocks/>
          </p:cNvSpPr>
          <p:nvPr/>
        </p:nvSpPr>
        <p:spPr>
          <a:xfrm>
            <a:off x="2920573" y="5707117"/>
            <a:ext cx="6387818" cy="9038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Apache</a:t>
            </a:r>
            <a:r>
              <a:rPr lang="ja-JP" altLang="en-US" dirty="0" smtClean="0"/>
              <a:t>の</a:t>
            </a:r>
            <a:r>
              <a:rPr lang="en-US" altLang="ja-JP" dirty="0" smtClean="0"/>
              <a:t>Admin</a:t>
            </a:r>
            <a:r>
              <a:rPr lang="ja-JP" altLang="en-US" dirty="0" smtClean="0"/>
              <a:t>をクリック</a:t>
            </a:r>
            <a:endParaRPr lang="en-US" altLang="ja-JP" dirty="0" smtClean="0"/>
          </a:p>
          <a:p>
            <a:pPr marL="0" indent="0">
              <a:buFont typeface="Arial" panose="020B0604020202020204" pitchFamily="34" charset="0"/>
              <a:buNone/>
            </a:pPr>
            <a:endParaRPr lang="en-US" altLang="ja-JP" sz="2800" dirty="0" smtClean="0"/>
          </a:p>
          <a:p>
            <a:pPr marL="0" indent="0">
              <a:buFont typeface="Arial" panose="020B0604020202020204" pitchFamily="34" charset="0"/>
              <a:buNone/>
            </a:pPr>
            <a:endParaRPr lang="en-US" altLang="ja-JP" sz="2800" dirty="0"/>
          </a:p>
        </p:txBody>
      </p:sp>
    </p:spTree>
    <p:extLst>
      <p:ext uri="{BB962C8B-B14F-4D97-AF65-F5344CB8AC3E}">
        <p14:creationId xmlns:p14="http://schemas.microsoft.com/office/powerpoint/2010/main" val="971658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起動</a:t>
            </a:r>
            <a:r>
              <a:rPr lang="ja-JP" altLang="en-US" dirty="0"/>
              <a:t>できない場合</a:t>
            </a:r>
            <a:endParaRPr kumimoji="1" lang="ja-JP" altLang="en-US" dirty="0"/>
          </a:p>
        </p:txBody>
      </p:sp>
      <p:sp>
        <p:nvSpPr>
          <p:cNvPr id="3" name="コンテンツ プレースホルダー 2"/>
          <p:cNvSpPr>
            <a:spLocks noGrp="1"/>
          </p:cNvSpPr>
          <p:nvPr>
            <p:ph idx="1"/>
          </p:nvPr>
        </p:nvSpPr>
        <p:spPr>
          <a:xfrm>
            <a:off x="5261640" y="1792728"/>
            <a:ext cx="6803751" cy="3270432"/>
          </a:xfrm>
        </p:spPr>
        <p:txBody>
          <a:bodyPr>
            <a:normAutofit/>
          </a:bodyPr>
          <a:lstStyle/>
          <a:p>
            <a:pPr marL="0" indent="0">
              <a:buNone/>
            </a:pPr>
            <a:r>
              <a:rPr lang="en-US" altLang="ja-JP" sz="2800" dirty="0" err="1"/>
              <a:t>config</a:t>
            </a:r>
            <a:r>
              <a:rPr lang="ja-JP" altLang="en-US" sz="2800" dirty="0"/>
              <a:t>から</a:t>
            </a:r>
            <a:r>
              <a:rPr lang="en-US" altLang="ja-JP" sz="2800" dirty="0"/>
              <a:t/>
            </a:r>
            <a:br>
              <a:rPr lang="en-US" altLang="ja-JP" sz="2800" dirty="0"/>
            </a:br>
            <a:r>
              <a:rPr lang="en-US" altLang="ja-JP" sz="2800" dirty="0" err="1"/>
              <a:t>httpd.conf</a:t>
            </a:r>
            <a:r>
              <a:rPr lang="ja-JP" altLang="en-US" sz="2800" dirty="0" err="1"/>
              <a:t>、</a:t>
            </a:r>
            <a:r>
              <a:rPr lang="en-US" altLang="ja-JP" sz="2800" dirty="0" err="1"/>
              <a:t>httpd-ssl.conf</a:t>
            </a:r>
            <a:r>
              <a:rPr lang="ja-JP" altLang="en-US" sz="2800" dirty="0"/>
              <a:t>を開く。</a:t>
            </a:r>
            <a:endParaRPr lang="en-US" altLang="ja-JP" sz="2800" dirty="0"/>
          </a:p>
          <a:p>
            <a:pPr marL="0" indent="0">
              <a:buNone/>
            </a:pPr>
            <a:r>
              <a:rPr lang="en-US" altLang="ja-JP" sz="2800" dirty="0" err="1"/>
              <a:t>httpd.conf</a:t>
            </a:r>
            <a:r>
              <a:rPr lang="ja-JP" altLang="en-US" sz="2800" dirty="0"/>
              <a:t>の</a:t>
            </a:r>
            <a:r>
              <a:rPr lang="en-US" altLang="ja-JP" sz="2800" dirty="0">
                <a:solidFill>
                  <a:srgbClr val="FF0000"/>
                </a:solidFill>
              </a:rPr>
              <a:t>Listen 80</a:t>
            </a:r>
            <a:r>
              <a:rPr lang="ja-JP" altLang="en-US" sz="2800" dirty="0" err="1"/>
              <a:t>、</a:t>
            </a:r>
            <a:endParaRPr lang="en-US" altLang="ja-JP" sz="2800" dirty="0"/>
          </a:p>
          <a:p>
            <a:pPr marL="0" indent="0">
              <a:buNone/>
            </a:pPr>
            <a:r>
              <a:rPr lang="en-US" altLang="ja-JP" sz="2800" dirty="0" err="1"/>
              <a:t>httpd-ssl.conf</a:t>
            </a:r>
            <a:r>
              <a:rPr lang="ja-JP" altLang="en-US" sz="2800" dirty="0"/>
              <a:t>の</a:t>
            </a:r>
            <a:r>
              <a:rPr lang="en-US" altLang="ja-JP" sz="2800" dirty="0">
                <a:solidFill>
                  <a:srgbClr val="FF0000"/>
                </a:solidFill>
              </a:rPr>
              <a:t>Listen 443 </a:t>
            </a:r>
            <a:r>
              <a:rPr lang="ja-JP" altLang="en-US" sz="2800" dirty="0"/>
              <a:t>という記述の</a:t>
            </a:r>
            <a:endParaRPr lang="en-US" altLang="ja-JP" sz="2800" dirty="0"/>
          </a:p>
          <a:p>
            <a:pPr marL="0" indent="0">
              <a:buNone/>
            </a:pPr>
            <a:r>
              <a:rPr lang="ja-JP" altLang="en-US" sz="2800" dirty="0"/>
              <a:t>数字部分を変更して保存。</a:t>
            </a:r>
            <a:endParaRPr lang="en-US" altLang="ja-JP" sz="2800" dirty="0"/>
          </a:p>
          <a:p>
            <a:pPr marL="0" indent="0">
              <a:buNone/>
            </a:pPr>
            <a:r>
              <a:rPr lang="ja-JP" altLang="en-US" sz="2800" dirty="0">
                <a:latin typeface="UD デジタル 教科書体 NK-R" panose="02020400000000000000" pitchFamily="18" charset="-128"/>
              </a:rPr>
              <a:t>今回は</a:t>
            </a:r>
            <a:r>
              <a:rPr lang="en-US" altLang="ja-JP" sz="2800" dirty="0">
                <a:ea typeface="Tahoma" panose="020B0604030504040204" pitchFamily="34" charset="0"/>
              </a:rPr>
              <a:t>80</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8080</a:t>
            </a:r>
            <a:r>
              <a:rPr lang="ja-JP" altLang="en-US" sz="2800" dirty="0" err="1">
                <a:ea typeface="Tahoma" panose="020B0604030504040204" pitchFamily="34" charset="0"/>
              </a:rPr>
              <a:t>、</a:t>
            </a:r>
            <a:r>
              <a:rPr lang="en-US" altLang="ja-JP" sz="2800" dirty="0">
                <a:ea typeface="Tahoma" panose="020B0604030504040204" pitchFamily="34" charset="0"/>
              </a:rPr>
              <a:t>443</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444</a:t>
            </a:r>
            <a:r>
              <a:rPr lang="ja-JP" altLang="en-US" sz="2800" dirty="0">
                <a:latin typeface="UD デジタル 教科書体 NK-R" panose="02020400000000000000" pitchFamily="18" charset="-128"/>
              </a:rPr>
              <a:t>とする</a:t>
            </a:r>
            <a:endParaRPr lang="en-US" altLang="ja-JP" sz="2800"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6241443" y="6092863"/>
            <a:ext cx="4844143"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a:t>
            </a:r>
            <a:r>
              <a:rPr lang="en-US" altLang="ja-JP" dirty="0" smtClean="0">
                <a:latin typeface="Tahoma" panose="020B0604030504040204" pitchFamily="34" charset="0"/>
                <a:ea typeface="Tahoma" panose="020B0604030504040204" pitchFamily="34" charset="0"/>
                <a:cs typeface="Tahoma" panose="020B0604030504040204" pitchFamily="34" charset="0"/>
                <a:hlinkClick r:id="rId2"/>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6" name="コンテンツ プレースホルダー 2"/>
          <p:cNvSpPr txBox="1">
            <a:spLocks/>
          </p:cNvSpPr>
          <p:nvPr/>
        </p:nvSpPr>
        <p:spPr>
          <a:xfrm>
            <a:off x="1006839" y="1074270"/>
            <a:ext cx="10178322" cy="7184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dirty="0"/>
              <a:t>多くの場合、使用するポートが被っていることが原因</a:t>
            </a:r>
          </a:p>
        </p:txBody>
      </p:sp>
      <p:pic>
        <p:nvPicPr>
          <p:cNvPr id="7" name="図 6"/>
          <p:cNvPicPr>
            <a:picLocks noChangeAspect="1"/>
          </p:cNvPicPr>
          <p:nvPr/>
        </p:nvPicPr>
        <p:blipFill>
          <a:blip r:embed="rId3"/>
          <a:stretch>
            <a:fillRect/>
          </a:stretch>
        </p:blipFill>
        <p:spPr>
          <a:xfrm>
            <a:off x="337457" y="1992083"/>
            <a:ext cx="4924183" cy="3071076"/>
          </a:xfrm>
          <a:prstGeom prst="rect">
            <a:avLst/>
          </a:prstGeom>
        </p:spPr>
      </p:pic>
      <p:sp>
        <p:nvSpPr>
          <p:cNvPr id="8" name="コンテンツ プレースホルダー 2"/>
          <p:cNvSpPr txBox="1">
            <a:spLocks/>
          </p:cNvSpPr>
          <p:nvPr/>
        </p:nvSpPr>
        <p:spPr>
          <a:xfrm>
            <a:off x="337457" y="5139559"/>
            <a:ext cx="7829081" cy="16291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ポートを変更すると</a:t>
            </a:r>
            <a:r>
              <a:rPr lang="en-US" altLang="ja-JP" sz="2800" dirty="0" smtClean="0"/>
              <a:t>Admin</a:t>
            </a:r>
            <a:r>
              <a:rPr lang="ja-JP" altLang="en-US" sz="2800" dirty="0" smtClean="0"/>
              <a:t>からは</a:t>
            </a:r>
            <a:r>
              <a:rPr lang="en-US" altLang="ja-JP" sz="2800" dirty="0"/>
              <a:t/>
            </a:r>
            <a:br>
              <a:rPr lang="en-US" altLang="ja-JP" sz="2800" dirty="0"/>
            </a:br>
            <a:r>
              <a:rPr lang="ja-JP" altLang="en-US" sz="2800" dirty="0" smtClean="0"/>
              <a:t>起動できないので</a:t>
            </a:r>
            <a:r>
              <a:rPr lang="en-US" altLang="ja-JP" sz="2800" dirty="0"/>
              <a:t/>
            </a:r>
            <a:br>
              <a:rPr lang="en-US" altLang="ja-JP" sz="2800" dirty="0"/>
            </a:br>
            <a:r>
              <a:rPr lang="ja-JP" altLang="en-US" sz="2800" dirty="0" smtClean="0"/>
              <a:t>ポート指定</a:t>
            </a:r>
            <a:r>
              <a:rPr lang="en-US" altLang="ja-JP" sz="2800" dirty="0" smtClean="0"/>
              <a:t>URL</a:t>
            </a:r>
            <a:r>
              <a:rPr lang="ja-JP" altLang="en-US" sz="2800" dirty="0" smtClean="0"/>
              <a:t>でアクセスする</a:t>
            </a:r>
            <a:endParaRPr lang="en-US" altLang="ja-JP" sz="2800" dirty="0">
              <a:latin typeface="UD デジタル 教科書体 NK-R" panose="02020400000000000000" pitchFamily="18" charset="-128"/>
            </a:endParaRPr>
          </a:p>
        </p:txBody>
      </p:sp>
    </p:spTree>
    <p:extLst>
      <p:ext uri="{BB962C8B-B14F-4D97-AF65-F5344CB8AC3E}">
        <p14:creationId xmlns:p14="http://schemas.microsoft.com/office/powerpoint/2010/main" val="1462172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Apache</a:t>
            </a:r>
            <a:r>
              <a:rPr kumimoji="1" lang="ja-JP" altLang="en-US" dirty="0" smtClean="0"/>
              <a:t>の起動</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2340182" y="874914"/>
            <a:ext cx="7511633" cy="467995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sp>
        <p:nvSpPr>
          <p:cNvPr id="6"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325819" y="5554865"/>
            <a:ext cx="11582400" cy="1303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smtClean="0">
                <a:cs typeface="Tahoma" panose="020B0604030504040204" pitchFamily="34" charset="0"/>
              </a:rPr>
              <a:t>正常にインストールされていれば、</a:t>
            </a:r>
            <a:r>
              <a:rPr lang="en-US" altLang="ja-JP" dirty="0" smtClean="0">
                <a:cs typeface="Tahoma" panose="020B0604030504040204" pitchFamily="34" charset="0"/>
              </a:rPr>
              <a:t>Web</a:t>
            </a:r>
            <a:r>
              <a:rPr lang="ja-JP" altLang="en-US" dirty="0" smtClean="0">
                <a:cs typeface="Tahoma" panose="020B0604030504040204" pitchFamily="34" charset="0"/>
              </a:rPr>
              <a:t>サーバーである</a:t>
            </a:r>
            <a:r>
              <a:rPr lang="en-US" altLang="ja-JP" dirty="0" smtClean="0">
                <a:cs typeface="Tahoma" panose="020B0604030504040204" pitchFamily="34" charset="0"/>
              </a:rPr>
              <a:t/>
            </a:r>
            <a:br>
              <a:rPr lang="en-US" altLang="ja-JP" dirty="0" smtClean="0">
                <a:cs typeface="Tahoma" panose="020B0604030504040204" pitchFamily="34" charset="0"/>
              </a:rPr>
            </a:br>
            <a:r>
              <a:rPr lang="en-US" altLang="ja-JP" dirty="0" smtClean="0">
                <a:latin typeface="Tahoma" panose="020B0604030504040204" pitchFamily="34" charset="0"/>
                <a:ea typeface="Tahoma" panose="020B0604030504040204" pitchFamily="34" charset="0"/>
                <a:cs typeface="Tahoma" panose="020B0604030504040204" pitchFamily="34" charset="0"/>
              </a:rPr>
              <a:t>Apache</a:t>
            </a:r>
            <a:r>
              <a:rPr lang="ja-JP" altLang="en-US" dirty="0" smtClean="0">
                <a:cs typeface="Tahoma" panose="020B0604030504040204" pitchFamily="34" charset="0"/>
              </a:rPr>
              <a:t>が起動し</a:t>
            </a:r>
            <a:r>
              <a:rPr lang="en-US" altLang="ja-JP" dirty="0" smtClean="0">
                <a:latin typeface="Tahoma" panose="020B0604030504040204" pitchFamily="34" charset="0"/>
                <a:ea typeface="Tahoma" panose="020B0604030504040204" pitchFamily="34" charset="0"/>
                <a:cs typeface="Tahoma" panose="020B0604030504040204" pitchFamily="34" charset="0"/>
              </a:rPr>
              <a:t>XAMPP</a:t>
            </a:r>
            <a:r>
              <a:rPr lang="ja-JP" altLang="en-US" dirty="0" smtClean="0">
                <a:cs typeface="Tahoma" panose="020B0604030504040204" pitchFamily="34" charset="0"/>
              </a:rPr>
              <a:t>の</a:t>
            </a:r>
            <a:r>
              <a:rPr lang="en-US" altLang="ja-JP" dirty="0" smtClean="0">
                <a:latin typeface="Tahoma" panose="020B0604030504040204" pitchFamily="34" charset="0"/>
                <a:ea typeface="Tahoma" panose="020B0604030504040204" pitchFamily="34" charset="0"/>
                <a:cs typeface="Tahoma" panose="020B0604030504040204" pitchFamily="34" charset="0"/>
              </a:rPr>
              <a:t>Web</a:t>
            </a:r>
            <a:r>
              <a:rPr lang="ja-JP" altLang="en-US" dirty="0" smtClean="0">
                <a:cs typeface="Tahoma" panose="020B0604030504040204" pitchFamily="34" charset="0"/>
              </a:rPr>
              <a:t>ページが表示される。</a:t>
            </a:r>
            <a:endParaRPr lang="en-US" altLang="ja-JP" dirty="0"/>
          </a:p>
        </p:txBody>
      </p:sp>
    </p:spTree>
    <p:extLst>
      <p:ext uri="{BB962C8B-B14F-4D97-AF65-F5344CB8AC3E}">
        <p14:creationId xmlns:p14="http://schemas.microsoft.com/office/powerpoint/2010/main" val="2363628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コーディング環境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 </a:t>
            </a:r>
            <a:r>
              <a:rPr kumimoji="1" lang="ja-JP" altLang="en-US" dirty="0" smtClean="0">
                <a:solidFill>
                  <a:srgbClr val="FF0000"/>
                </a:solidFill>
              </a:rPr>
              <a:t>テキストエディタ</a:t>
            </a:r>
            <a:r>
              <a:rPr kumimoji="1" lang="ja-JP" altLang="en-US" dirty="0" smtClean="0"/>
              <a:t> さえあれば問題ない</a:t>
            </a:r>
            <a:endParaRPr kumimoji="1" lang="en-US" altLang="ja-JP" dirty="0" smtClean="0"/>
          </a:p>
          <a:p>
            <a:endParaRPr lang="en-US" altLang="ja-JP" dirty="0"/>
          </a:p>
          <a:p>
            <a:r>
              <a:rPr kumimoji="1" lang="ja-JP" altLang="en-US" dirty="0" smtClean="0"/>
              <a:t>しかし、作業効率や利便性を向上させたいなら           </a:t>
            </a:r>
            <a:r>
              <a:rPr kumimoji="1" lang="en-US" altLang="ja-JP" dirty="0" smtClean="0">
                <a:solidFill>
                  <a:srgbClr val="FF0000"/>
                </a:solidFill>
              </a:rPr>
              <a:t>Visual Studio Code </a:t>
            </a:r>
            <a:r>
              <a:rPr kumimoji="1" lang="ja-JP" altLang="en-US" dirty="0" smtClean="0"/>
              <a:t>がおすすめ</a:t>
            </a:r>
            <a:endParaRPr kumimoji="1" lang="en-US" altLang="ja-JP" dirty="0" smtClean="0"/>
          </a:p>
          <a:p>
            <a:endParaRPr lang="en-US" altLang="ja-JP" dirty="0"/>
          </a:p>
          <a:p>
            <a:r>
              <a:rPr kumimoji="1" lang="en-US" altLang="ja-JP" dirty="0" err="1" smtClean="0"/>
              <a:t>VSCode</a:t>
            </a:r>
            <a:r>
              <a:rPr kumimoji="1" lang="ja-JP" altLang="en-US" dirty="0" smtClean="0"/>
              <a:t>は拡張性が高いエディタであり</a:t>
            </a:r>
            <a:r>
              <a:rPr lang="ja-JP" altLang="en-US" dirty="0" smtClean="0"/>
              <a:t>、</a:t>
            </a:r>
            <a:r>
              <a:rPr lang="en-US" altLang="ja-JP" dirty="0" smtClean="0"/>
              <a:t/>
            </a:r>
            <a:br>
              <a:rPr lang="en-US" altLang="ja-JP" dirty="0" smtClean="0"/>
            </a:br>
            <a:r>
              <a:rPr kumimoji="1" lang="ja-JP" altLang="en-US" dirty="0" smtClean="0"/>
              <a:t>様々な言語での開発に用いられる</a:t>
            </a:r>
            <a:endParaRPr kumimoji="1" lang="ja-JP" altLang="en-US" dirty="0"/>
          </a:p>
        </p:txBody>
      </p:sp>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35</a:t>
            </a:fld>
            <a:endParaRPr kumimoji="1" lang="ja-JP" altLang="en-US"/>
          </a:p>
        </p:txBody>
      </p:sp>
    </p:spTree>
    <p:extLst>
      <p:ext uri="{BB962C8B-B14F-4D97-AF65-F5344CB8AC3E}">
        <p14:creationId xmlns:p14="http://schemas.microsoft.com/office/powerpoint/2010/main" val="13478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VSCode</a:t>
            </a:r>
            <a:r>
              <a:rPr lang="ja-JP" altLang="en-US" dirty="0" smtClean="0"/>
              <a:t>の</a:t>
            </a:r>
            <a:r>
              <a:rPr lang="ja-JP" altLang="en-US" dirty="0"/>
              <a:t>ダウンロード</a:t>
            </a:r>
            <a:endParaRPr kumimoji="1" lang="ja-JP" altLang="en-US" dirty="0"/>
          </a:p>
        </p:txBody>
      </p:sp>
      <p:sp>
        <p:nvSpPr>
          <p:cNvPr id="3" name="コンテンツ プレースホルダー 2"/>
          <p:cNvSpPr>
            <a:spLocks noGrp="1"/>
          </p:cNvSpPr>
          <p:nvPr>
            <p:ph idx="1"/>
          </p:nvPr>
        </p:nvSpPr>
        <p:spPr>
          <a:xfrm>
            <a:off x="1231900" y="5057446"/>
            <a:ext cx="10066721" cy="1546553"/>
          </a:xfrm>
        </p:spPr>
        <p:txBody>
          <a:bodyPr>
            <a:noAutofit/>
          </a:bodyPr>
          <a:lstStyle/>
          <a:p>
            <a:pPr marL="0" indent="0">
              <a:buNone/>
            </a:pPr>
            <a:r>
              <a:rPr lang="en-US" altLang="ja-JP" dirty="0">
                <a:hlinkClick r:id="rId2"/>
              </a:rPr>
              <a:t>https://</a:t>
            </a:r>
            <a:r>
              <a:rPr lang="en-US" altLang="ja-JP" dirty="0" smtClean="0">
                <a:hlinkClick r:id="rId2"/>
              </a:rPr>
              <a:t>code.visualstudio.com/download</a:t>
            </a:r>
            <a:r>
              <a:rPr lang="ja-JP" altLang="en-US" dirty="0" smtClean="0"/>
              <a:t>　から</a:t>
            </a:r>
            <a:r>
              <a:rPr lang="en-US" altLang="ja-JP" dirty="0" smtClean="0"/>
              <a:t/>
            </a:r>
            <a:br>
              <a:rPr lang="en-US" altLang="ja-JP" dirty="0" smtClean="0"/>
            </a:br>
            <a:r>
              <a:rPr kumimoji="1" lang="ja-JP" altLang="en-US" dirty="0" smtClean="0"/>
              <a:t>対応する</a:t>
            </a:r>
            <a:r>
              <a:rPr kumimoji="1" lang="en-US" altLang="ja-JP" dirty="0" smtClean="0"/>
              <a:t>OS</a:t>
            </a:r>
            <a:r>
              <a:rPr lang="ja-JP" altLang="en-US" dirty="0" smtClean="0"/>
              <a:t>のものをダウンロード</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pic>
        <p:nvPicPr>
          <p:cNvPr id="6" name="図 5"/>
          <p:cNvPicPr>
            <a:picLocks noChangeAspect="1"/>
          </p:cNvPicPr>
          <p:nvPr/>
        </p:nvPicPr>
        <p:blipFill rotWithShape="1">
          <a:blip r:embed="rId3"/>
          <a:srcRect l="24248" t="17240" r="23817" b="22258"/>
          <a:stretch/>
        </p:blipFill>
        <p:spPr>
          <a:xfrm>
            <a:off x="3150861" y="914876"/>
            <a:ext cx="5890277" cy="3859777"/>
          </a:xfrm>
          <a:prstGeom prst="rect">
            <a:avLst/>
          </a:prstGeom>
        </p:spPr>
      </p:pic>
    </p:spTree>
    <p:extLst>
      <p:ext uri="{BB962C8B-B14F-4D97-AF65-F5344CB8AC3E}">
        <p14:creationId xmlns:p14="http://schemas.microsoft.com/office/powerpoint/2010/main" val="1149883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VSCode</a:t>
            </a:r>
            <a:r>
              <a:rPr kumimoji="1" lang="ja-JP" altLang="en-US" dirty="0" smtClean="0"/>
              <a:t>のインストール①</a:t>
            </a:r>
            <a:endParaRPr kumimoji="1" lang="ja-JP" altLang="en-US" dirty="0"/>
          </a:p>
        </p:txBody>
      </p:sp>
      <p:sp>
        <p:nvSpPr>
          <p:cNvPr id="3" name="コンテンツ プレースホルダー 2"/>
          <p:cNvSpPr>
            <a:spLocks noGrp="1"/>
          </p:cNvSpPr>
          <p:nvPr>
            <p:ph idx="1"/>
          </p:nvPr>
        </p:nvSpPr>
        <p:spPr>
          <a:xfrm>
            <a:off x="5194300" y="1526340"/>
            <a:ext cx="7150100" cy="757317"/>
          </a:xfrm>
        </p:spPr>
        <p:txBody>
          <a:bodyPr/>
          <a:lstStyle/>
          <a:p>
            <a:pPr marL="0" indent="0">
              <a:buNone/>
            </a:pPr>
            <a:r>
              <a:rPr lang="ja-JP" altLang="en-US" dirty="0"/>
              <a:t>ダウンロード</a:t>
            </a:r>
            <a:r>
              <a:rPr lang="ja-JP" altLang="en-US" dirty="0" smtClean="0"/>
              <a:t>したファイルを起動</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988925" y="1338183"/>
            <a:ext cx="1247949" cy="1133633"/>
          </a:xfrm>
          <a:prstGeom prst="rect">
            <a:avLst/>
          </a:prstGeom>
        </p:spPr>
      </p:pic>
      <p:pic>
        <p:nvPicPr>
          <p:cNvPr id="6" name="図 5"/>
          <p:cNvPicPr>
            <a:picLocks noChangeAspect="1"/>
          </p:cNvPicPr>
          <p:nvPr/>
        </p:nvPicPr>
        <p:blipFill>
          <a:blip r:embed="rId3"/>
          <a:stretch>
            <a:fillRect/>
          </a:stretch>
        </p:blipFill>
        <p:spPr>
          <a:xfrm>
            <a:off x="410858" y="2935084"/>
            <a:ext cx="4261632" cy="3306684"/>
          </a:xfrm>
          <a:prstGeom prst="rect">
            <a:avLst/>
          </a:prstGeom>
        </p:spPr>
      </p:pic>
      <p:sp>
        <p:nvSpPr>
          <p:cNvPr id="7" name="コンテンツ プレースホルダー 2"/>
          <p:cNvSpPr txBox="1">
            <a:spLocks/>
          </p:cNvSpPr>
          <p:nvPr/>
        </p:nvSpPr>
        <p:spPr>
          <a:xfrm>
            <a:off x="5194300" y="4209767"/>
            <a:ext cx="7150100" cy="757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smtClean="0"/>
              <a:t>同意する</a:t>
            </a:r>
            <a:r>
              <a:rPr lang="en-US" altLang="ja-JP" dirty="0" smtClean="0"/>
              <a:t>】</a:t>
            </a:r>
            <a:r>
              <a:rPr lang="ja-JP" altLang="en-US" dirty="0" smtClean="0"/>
              <a:t>を選択し</a:t>
            </a:r>
            <a:r>
              <a:rPr lang="en-US" altLang="ja-JP" dirty="0" smtClean="0"/>
              <a:t>【</a:t>
            </a:r>
            <a:r>
              <a:rPr lang="ja-JP" altLang="en-US" dirty="0" smtClean="0"/>
              <a:t>次へ</a:t>
            </a:r>
            <a:r>
              <a:rPr lang="en-US" altLang="ja-JP" dirty="0" smtClean="0"/>
              <a:t>】</a:t>
            </a:r>
            <a:endParaRPr lang="ja-JP" altLang="en-US" dirty="0"/>
          </a:p>
        </p:txBody>
      </p:sp>
    </p:spTree>
    <p:extLst>
      <p:ext uri="{BB962C8B-B14F-4D97-AF65-F5344CB8AC3E}">
        <p14:creationId xmlns:p14="http://schemas.microsoft.com/office/powerpoint/2010/main" val="185028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VSCode</a:t>
            </a:r>
            <a:r>
              <a:rPr lang="ja-JP" altLang="en-US" dirty="0"/>
              <a:t>の</a:t>
            </a:r>
            <a:r>
              <a:rPr lang="ja-JP" altLang="en-US" dirty="0" smtClean="0"/>
              <a:t>インストール②</a:t>
            </a:r>
            <a:endParaRPr kumimoji="1" lang="ja-JP" altLang="en-US" dirty="0"/>
          </a:p>
        </p:txBody>
      </p:sp>
      <p:sp>
        <p:nvSpPr>
          <p:cNvPr id="3" name="コンテンツ プレースホルダー 2"/>
          <p:cNvSpPr>
            <a:spLocks noGrp="1"/>
          </p:cNvSpPr>
          <p:nvPr>
            <p:ph idx="1"/>
          </p:nvPr>
        </p:nvSpPr>
        <p:spPr>
          <a:xfrm>
            <a:off x="400050" y="3795267"/>
            <a:ext cx="3003550" cy="713233"/>
          </a:xfrm>
        </p:spPr>
        <p:txBody>
          <a:bodyPr>
            <a:normAutofit/>
          </a:bodyPr>
          <a:lstStyle/>
          <a:p>
            <a:pPr marL="0" indent="0" algn="ctr">
              <a:buNone/>
            </a:pPr>
            <a:r>
              <a:rPr kumimoji="1" lang="ja-JP" altLang="en-US" dirty="0" smtClean="0"/>
              <a:t>次へ</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00050" y="1117600"/>
            <a:ext cx="3273534" cy="2540000"/>
          </a:xfrm>
          <a:prstGeom prst="rect">
            <a:avLst/>
          </a:prstGeom>
        </p:spPr>
      </p:pic>
      <p:pic>
        <p:nvPicPr>
          <p:cNvPr id="6" name="図 5"/>
          <p:cNvPicPr>
            <a:picLocks noChangeAspect="1"/>
          </p:cNvPicPr>
          <p:nvPr/>
        </p:nvPicPr>
        <p:blipFill>
          <a:blip r:embed="rId3"/>
          <a:stretch>
            <a:fillRect/>
          </a:stretch>
        </p:blipFill>
        <p:spPr>
          <a:xfrm>
            <a:off x="4425950" y="1117600"/>
            <a:ext cx="3273534" cy="2540000"/>
          </a:xfrm>
          <a:prstGeom prst="rect">
            <a:avLst/>
          </a:prstGeom>
        </p:spPr>
      </p:pic>
      <p:pic>
        <p:nvPicPr>
          <p:cNvPr id="7" name="図 6"/>
          <p:cNvPicPr>
            <a:picLocks noChangeAspect="1"/>
          </p:cNvPicPr>
          <p:nvPr/>
        </p:nvPicPr>
        <p:blipFill>
          <a:blip r:embed="rId4"/>
          <a:stretch>
            <a:fillRect/>
          </a:stretch>
        </p:blipFill>
        <p:spPr>
          <a:xfrm>
            <a:off x="8451850" y="1117600"/>
            <a:ext cx="3273534" cy="2540000"/>
          </a:xfrm>
          <a:prstGeom prst="rect">
            <a:avLst/>
          </a:prstGeom>
        </p:spPr>
      </p:pic>
      <p:sp>
        <p:nvSpPr>
          <p:cNvPr id="8" name="右矢印 7"/>
          <p:cNvSpPr/>
          <p:nvPr/>
        </p:nvSpPr>
        <p:spPr>
          <a:xfrm>
            <a:off x="3673585"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7699484"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p:cNvSpPr txBox="1">
            <a:spLocks/>
          </p:cNvSpPr>
          <p:nvPr/>
        </p:nvSpPr>
        <p:spPr>
          <a:xfrm>
            <a:off x="4594225" y="3795267"/>
            <a:ext cx="3003550"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インストール</a:t>
            </a:r>
            <a:endParaRPr lang="ja-JP" altLang="en-US" dirty="0"/>
          </a:p>
        </p:txBody>
      </p:sp>
      <p:sp>
        <p:nvSpPr>
          <p:cNvPr id="11" name="コンテンツ プレースホルダー 2"/>
          <p:cNvSpPr txBox="1">
            <a:spLocks/>
          </p:cNvSpPr>
          <p:nvPr/>
        </p:nvSpPr>
        <p:spPr>
          <a:xfrm>
            <a:off x="8451850" y="3795267"/>
            <a:ext cx="3273534"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完了</a:t>
            </a:r>
            <a:endParaRPr lang="ja-JP" altLang="en-US" dirty="0"/>
          </a:p>
        </p:txBody>
      </p:sp>
    </p:spTree>
    <p:extLst>
      <p:ext uri="{BB962C8B-B14F-4D97-AF65-F5344CB8AC3E}">
        <p14:creationId xmlns:p14="http://schemas.microsoft.com/office/powerpoint/2010/main" val="3640238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日本語化</a:t>
            </a:r>
            <a:endParaRPr kumimoji="1" lang="ja-JP" altLang="en-US" dirty="0"/>
          </a:p>
        </p:txBody>
      </p:sp>
      <p:sp>
        <p:nvSpPr>
          <p:cNvPr id="3" name="コンテンツ プレースホルダー 2"/>
          <p:cNvSpPr>
            <a:spLocks noGrp="1"/>
          </p:cNvSpPr>
          <p:nvPr>
            <p:ph idx="1"/>
          </p:nvPr>
        </p:nvSpPr>
        <p:spPr>
          <a:xfrm>
            <a:off x="380622" y="4711699"/>
            <a:ext cx="11570078" cy="1840993"/>
          </a:xfrm>
        </p:spPr>
        <p:txBody>
          <a:bodyPr>
            <a:normAutofit lnSpcReduction="10000"/>
          </a:bodyPr>
          <a:lstStyle/>
          <a:p>
            <a:pPr marL="0" indent="0">
              <a:buNone/>
            </a:pPr>
            <a:r>
              <a:rPr kumimoji="1" lang="ja-JP" altLang="en-US" dirty="0" smtClean="0"/>
              <a:t>拡張機能</a:t>
            </a:r>
            <a:r>
              <a:rPr kumimoji="1" lang="en-US" altLang="ja-JP" dirty="0" smtClean="0"/>
              <a:t>【</a:t>
            </a:r>
            <a:r>
              <a:rPr lang="en-US" altLang="ja-JP" dirty="0" smtClean="0"/>
              <a:t>Japanese </a:t>
            </a:r>
            <a:r>
              <a:rPr lang="en-US" altLang="ja-JP" dirty="0"/>
              <a:t>Language Pack for </a:t>
            </a:r>
            <a:r>
              <a:rPr lang="en-US" altLang="ja-JP" dirty="0" smtClean="0"/>
              <a:t/>
            </a:r>
            <a:br>
              <a:rPr lang="en-US" altLang="ja-JP" dirty="0" smtClean="0"/>
            </a:br>
            <a:r>
              <a:rPr lang="en-US" altLang="ja-JP" dirty="0" smtClean="0"/>
              <a:t>							</a:t>
            </a:r>
            <a:r>
              <a:rPr lang="ja-JP" altLang="en-US" dirty="0" smtClean="0"/>
              <a:t>　　</a:t>
            </a:r>
            <a:r>
              <a:rPr lang="en-US" altLang="ja-JP" dirty="0" smtClean="0"/>
              <a:t>Visual </a:t>
            </a:r>
            <a:r>
              <a:rPr lang="en-US" altLang="ja-JP" dirty="0"/>
              <a:t>Studio </a:t>
            </a:r>
            <a:r>
              <a:rPr lang="en-US" altLang="ja-JP" dirty="0" smtClean="0"/>
              <a:t>Code】</a:t>
            </a:r>
            <a:r>
              <a:rPr kumimoji="1" lang="ja-JP" altLang="en-US" dirty="0" smtClean="0"/>
              <a:t>を</a:t>
            </a:r>
            <a:r>
              <a:rPr kumimoji="1" lang="en-US" altLang="ja-JP" dirty="0" smtClean="0"/>
              <a:t/>
            </a:r>
            <a:br>
              <a:rPr kumimoji="1" lang="en-US" altLang="ja-JP" dirty="0" smtClean="0"/>
            </a:br>
            <a:r>
              <a:rPr kumimoji="1" lang="ja-JP" altLang="en-US" dirty="0" smtClean="0"/>
              <a:t>インストールし再起動を行う。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380622" y="976103"/>
            <a:ext cx="3690191" cy="2046497"/>
          </a:xfrm>
          <a:prstGeom prst="rect">
            <a:avLst/>
          </a:prstGeom>
        </p:spPr>
      </p:pic>
      <p:sp>
        <p:nvSpPr>
          <p:cNvPr id="6" name="楕円 5"/>
          <p:cNvSpPr/>
          <p:nvPr/>
        </p:nvSpPr>
        <p:spPr>
          <a:xfrm>
            <a:off x="304800" y="2374900"/>
            <a:ext cx="469900"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3"/>
          <a:srcRect l="3326"/>
          <a:stretch/>
        </p:blipFill>
        <p:spPr>
          <a:xfrm>
            <a:off x="4602489" y="1010335"/>
            <a:ext cx="3498590" cy="1868697"/>
          </a:xfrm>
          <a:prstGeom prst="rect">
            <a:avLst/>
          </a:prstGeom>
        </p:spPr>
      </p:pic>
      <p:pic>
        <p:nvPicPr>
          <p:cNvPr id="8" name="図 7"/>
          <p:cNvPicPr>
            <a:picLocks noChangeAspect="1"/>
          </p:cNvPicPr>
          <p:nvPr/>
        </p:nvPicPr>
        <p:blipFill>
          <a:blip r:embed="rId4"/>
          <a:stretch>
            <a:fillRect/>
          </a:stretch>
        </p:blipFill>
        <p:spPr>
          <a:xfrm>
            <a:off x="8598960" y="1313064"/>
            <a:ext cx="3479326" cy="1353553"/>
          </a:xfrm>
          <a:prstGeom prst="rect">
            <a:avLst/>
          </a:prstGeom>
        </p:spPr>
      </p:pic>
      <p:sp>
        <p:nvSpPr>
          <p:cNvPr id="9" name="楕円 8"/>
          <p:cNvSpPr/>
          <p:nvPr/>
        </p:nvSpPr>
        <p:spPr>
          <a:xfrm>
            <a:off x="10820400" y="2130826"/>
            <a:ext cx="813178"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699000" y="1313064"/>
            <a:ext cx="1041400" cy="56653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4025960" y="1772704"/>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052123" y="1702367"/>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5"/>
          <a:stretch>
            <a:fillRect/>
          </a:stretch>
        </p:blipFill>
        <p:spPr>
          <a:xfrm>
            <a:off x="7810490" y="3542468"/>
            <a:ext cx="4267796" cy="1076475"/>
          </a:xfrm>
          <a:prstGeom prst="rect">
            <a:avLst/>
          </a:prstGeom>
        </p:spPr>
      </p:pic>
      <p:sp>
        <p:nvSpPr>
          <p:cNvPr id="14" name="楕円 13"/>
          <p:cNvSpPr/>
          <p:nvPr/>
        </p:nvSpPr>
        <p:spPr>
          <a:xfrm>
            <a:off x="10210789" y="4032385"/>
            <a:ext cx="1884689" cy="5484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565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製造業と</a:t>
            </a:r>
            <a:r>
              <a:rPr lang="en-US" altLang="ja-JP" sz="8000" dirty="0" smtClean="0"/>
              <a:t>DX</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a:t>
            </a:fld>
            <a:endParaRPr kumimoji="1" lang="ja-JP" altLang="en-US" dirty="0"/>
          </a:p>
        </p:txBody>
      </p:sp>
    </p:spTree>
    <p:extLst>
      <p:ext uri="{BB962C8B-B14F-4D97-AF65-F5344CB8AC3E}">
        <p14:creationId xmlns:p14="http://schemas.microsoft.com/office/powerpoint/2010/main" val="2385945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40</a:t>
            </a:fld>
            <a:endParaRPr kumimoji="1" lang="ja-JP" altLang="en-US" dirty="0"/>
          </a:p>
        </p:txBody>
      </p:sp>
    </p:spTree>
    <p:extLst>
      <p:ext uri="{BB962C8B-B14F-4D97-AF65-F5344CB8AC3E}">
        <p14:creationId xmlns:p14="http://schemas.microsoft.com/office/powerpoint/2010/main" val="2611100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6FA2-474B-47C2-8811-4BD6ABE7BECA}"/>
              </a:ext>
            </a:extLst>
          </p:cNvPr>
          <p:cNvSpPr>
            <a:spLocks noGrp="1"/>
          </p:cNvSpPr>
          <p:nvPr>
            <p:ph type="title"/>
          </p:nvPr>
        </p:nvSpPr>
        <p:spPr/>
        <p:txBody>
          <a:bodyPr/>
          <a:lstStyle/>
          <a:p>
            <a:r>
              <a:rPr lang="ja-JP" altLang="en-US" dirty="0" smtClean="0"/>
              <a:t>前提：</a:t>
            </a:r>
            <a:r>
              <a:rPr kumimoji="1" lang="en-US" altLang="ja-JP" dirty="0" smtClean="0"/>
              <a:t>HTML</a:t>
            </a:r>
            <a:r>
              <a:rPr kumimoji="1" lang="ja-JP" altLang="en-US" dirty="0"/>
              <a:t>と</a:t>
            </a:r>
            <a:r>
              <a:rPr kumimoji="1" lang="ja-JP" altLang="en-US" dirty="0" smtClean="0"/>
              <a:t>は</a:t>
            </a:r>
            <a:endParaRPr kumimoji="1" lang="ja-JP" altLang="en-US" dirty="0"/>
          </a:p>
        </p:txBody>
      </p:sp>
      <p:sp>
        <p:nvSpPr>
          <p:cNvPr id="3" name="コンテンツ プレースホルダー 2">
            <a:extLst>
              <a:ext uri="{FF2B5EF4-FFF2-40B4-BE49-F238E27FC236}">
                <a16:creationId xmlns:a16="http://schemas.microsoft.com/office/drawing/2014/main" id="{89F6FE22-AE4B-4A88-A779-A99EE2DCD538}"/>
              </a:ext>
            </a:extLst>
          </p:cNvPr>
          <p:cNvSpPr>
            <a:spLocks noGrp="1"/>
          </p:cNvSpPr>
          <p:nvPr>
            <p:ph idx="1"/>
          </p:nvPr>
        </p:nvSpPr>
        <p:spPr>
          <a:xfrm>
            <a:off x="838200" y="1428750"/>
            <a:ext cx="11011930" cy="5229225"/>
          </a:xfrm>
        </p:spPr>
        <p:txBody>
          <a:bodyPr>
            <a:normAutofit/>
          </a:bodyPr>
          <a:lstStyle/>
          <a:p>
            <a:pPr marL="0" indent="0">
              <a:buNone/>
            </a:pPr>
            <a:r>
              <a:rPr kumimoji="1" lang="en-US" altLang="ja-JP" sz="3200" dirty="0"/>
              <a:t>Hyper Text Markup Language</a:t>
            </a:r>
            <a:r>
              <a:rPr kumimoji="1" lang="ja-JP" altLang="en-US" sz="3200" dirty="0"/>
              <a:t>の</a:t>
            </a:r>
            <a:r>
              <a:rPr kumimoji="1" lang="ja-JP" altLang="en-US" sz="3200" dirty="0" smtClean="0"/>
              <a:t>略</a:t>
            </a:r>
            <a:endParaRPr lang="en-US" altLang="ja-JP" sz="3200" dirty="0" smtClean="0"/>
          </a:p>
          <a:p>
            <a:pPr marL="0" indent="0">
              <a:buNone/>
            </a:pPr>
            <a:r>
              <a:rPr lang="ja-JP" altLang="en-US" sz="3200" dirty="0" smtClean="0"/>
              <a:t>インターネット</a:t>
            </a:r>
            <a:r>
              <a:rPr lang="ja-JP" altLang="en-US" sz="3200" dirty="0"/>
              <a:t>で公開するドキュメントを作成するための</a:t>
            </a:r>
            <a:r>
              <a:rPr lang="ja-JP" altLang="en-US" sz="3200" dirty="0" smtClean="0"/>
              <a:t>言語</a:t>
            </a:r>
            <a:endParaRPr lang="en-US" altLang="ja-JP" sz="3200" dirty="0" smtClean="0"/>
          </a:p>
          <a:p>
            <a:pPr marL="0" indent="0">
              <a:buNone/>
            </a:pPr>
            <a:r>
              <a:rPr lang="ja-JP" altLang="en-US" sz="3200" dirty="0" smtClean="0"/>
              <a:t>拡張子</a:t>
            </a:r>
            <a:r>
              <a:rPr lang="ja-JP" altLang="en-US" sz="3200" dirty="0"/>
              <a:t>は「</a:t>
            </a:r>
            <a:r>
              <a:rPr lang="en-US" altLang="ja-JP" sz="3200" dirty="0"/>
              <a:t>html</a:t>
            </a:r>
            <a:r>
              <a:rPr lang="ja-JP" altLang="en-US" sz="3200" dirty="0"/>
              <a:t>」</a:t>
            </a:r>
            <a:r>
              <a:rPr lang="en-US" altLang="ja-JP" sz="3200" dirty="0"/>
              <a:t>or</a:t>
            </a:r>
            <a:r>
              <a:rPr lang="ja-JP" altLang="en-US" sz="3200" dirty="0"/>
              <a:t>「</a:t>
            </a:r>
            <a:r>
              <a:rPr lang="en-US" altLang="ja-JP" sz="3200" dirty="0" err="1"/>
              <a:t>htm</a:t>
            </a:r>
            <a:r>
              <a:rPr lang="ja-JP" altLang="en-US" sz="3200" dirty="0" smtClean="0"/>
              <a:t>」</a:t>
            </a:r>
            <a:endParaRPr lang="en-US" altLang="ja-JP" sz="3200" dirty="0" smtClean="0"/>
          </a:p>
          <a:p>
            <a:pPr marL="0" indent="0">
              <a:buNone/>
            </a:pPr>
            <a:endParaRPr kumimoji="1" lang="en-US" altLang="ja-JP" sz="3200" dirty="0"/>
          </a:p>
          <a:p>
            <a:pPr marL="0" indent="0">
              <a:lnSpc>
                <a:spcPct val="120000"/>
              </a:lnSpc>
              <a:buNone/>
            </a:pPr>
            <a:r>
              <a:rPr lang="ja-JP" altLang="en-US" sz="3200" dirty="0">
                <a:solidFill>
                  <a:srgbClr val="FF0000"/>
                </a:solidFill>
              </a:rPr>
              <a:t>ハイパーリンク</a:t>
            </a:r>
            <a:r>
              <a:rPr lang="ja-JP" altLang="en-US" sz="3200" dirty="0"/>
              <a:t>を活用する事により、ドキュメント同士や</a:t>
            </a:r>
            <a:r>
              <a:rPr lang="en-US" altLang="ja-JP" sz="3200" dirty="0"/>
              <a:t/>
            </a:r>
            <a:br>
              <a:rPr lang="en-US" altLang="ja-JP" sz="3200" dirty="0"/>
            </a:br>
            <a:r>
              <a:rPr lang="ja-JP" altLang="en-US" sz="3200" dirty="0"/>
              <a:t>ファイルに関係を持たせることが可能</a:t>
            </a:r>
            <a:endParaRPr lang="en-US" altLang="ja-JP" sz="3200" dirty="0"/>
          </a:p>
          <a:p>
            <a:pPr marL="457200" lvl="1" indent="0">
              <a:lnSpc>
                <a:spcPct val="120000"/>
              </a:lnSpc>
              <a:buNone/>
            </a:pPr>
            <a:r>
              <a:rPr lang="ja-JP" altLang="en-US" sz="2800" dirty="0"/>
              <a:t>例</a:t>
            </a:r>
            <a:r>
              <a:rPr lang="en-US" altLang="ja-JP" sz="2800" dirty="0"/>
              <a:t>1) </a:t>
            </a:r>
            <a:r>
              <a:rPr lang="ja-JP" altLang="en-US" sz="2800" dirty="0"/>
              <a:t>クリックしたら別ページに飛ぶことができる</a:t>
            </a:r>
            <a:endParaRPr lang="en-US" altLang="ja-JP" sz="2800" dirty="0"/>
          </a:p>
          <a:p>
            <a:pPr marL="457200" lvl="1" indent="0">
              <a:lnSpc>
                <a:spcPct val="120000"/>
              </a:lnSpc>
              <a:buNone/>
            </a:pPr>
            <a:r>
              <a:rPr lang="ja-JP" altLang="en-US" sz="2800" dirty="0"/>
              <a:t>例</a:t>
            </a:r>
            <a:r>
              <a:rPr lang="en-US" altLang="ja-JP" sz="2800" dirty="0"/>
              <a:t>2) Web</a:t>
            </a:r>
            <a:r>
              <a:rPr lang="ja-JP" altLang="en-US" sz="2800" dirty="0"/>
              <a:t>ページに画像を埋め込んで表示させる</a:t>
            </a:r>
            <a:endParaRPr lang="en-US" altLang="ja-JP" sz="2800" dirty="0"/>
          </a:p>
          <a:p>
            <a:pPr marL="0" indent="0">
              <a:buNone/>
            </a:pPr>
            <a:endParaRPr kumimoji="1" lang="en-US" altLang="ja-JP" sz="3200"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41</a:t>
            </a:fld>
            <a:endParaRPr kumimoji="1" lang="ja-JP" altLang="en-US"/>
          </a:p>
        </p:txBody>
      </p:sp>
    </p:spTree>
    <p:extLst>
      <p:ext uri="{BB962C8B-B14F-4D97-AF65-F5344CB8AC3E}">
        <p14:creationId xmlns:p14="http://schemas.microsoft.com/office/powerpoint/2010/main" val="19657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en-US" altLang="ja-JP" dirty="0" err="1" smtClean="0"/>
              <a:t>PHP:Hypertext</a:t>
            </a:r>
            <a:r>
              <a:rPr kumimoji="1" lang="en-US" altLang="ja-JP" dirty="0" smtClean="0"/>
              <a:t> Preprocessor)</a:t>
            </a:r>
            <a:endParaRPr kumimoji="1" lang="ja-JP" altLang="en-US" dirty="0"/>
          </a:p>
        </p:txBody>
      </p:sp>
      <p:sp>
        <p:nvSpPr>
          <p:cNvPr id="3" name="コンテンツ プレースホルダー 2"/>
          <p:cNvSpPr>
            <a:spLocks noGrp="1"/>
          </p:cNvSpPr>
          <p:nvPr>
            <p:ph idx="1"/>
          </p:nvPr>
        </p:nvSpPr>
        <p:spPr>
          <a:xfrm>
            <a:off x="609600" y="1143001"/>
            <a:ext cx="10820400" cy="5270500"/>
          </a:xfrm>
        </p:spPr>
        <p:txBody>
          <a:bodyPr>
            <a:normAutofit/>
          </a:bodyPr>
          <a:lstStyle/>
          <a:p>
            <a:pPr marL="0" indent="0">
              <a:buNone/>
            </a:pPr>
            <a:r>
              <a:rPr lang="ja-JP" altLang="en-US" dirty="0" smtClean="0">
                <a:solidFill>
                  <a:srgbClr val="FF0000"/>
                </a:solidFill>
              </a:rPr>
              <a:t>サーバーサイドスクリプト</a:t>
            </a:r>
            <a:r>
              <a:rPr lang="ja-JP" altLang="en-US" dirty="0" smtClean="0"/>
              <a:t>の一種。</a:t>
            </a:r>
            <a:endParaRPr lang="en-US" altLang="ja-JP" dirty="0" smtClean="0"/>
          </a:p>
          <a:p>
            <a:pPr marL="0" indent="0">
              <a:buNone/>
            </a:pPr>
            <a:endParaRPr kumimoji="1" lang="en-US" altLang="ja-JP" dirty="0" smtClean="0"/>
          </a:p>
          <a:p>
            <a:pPr marL="0" indent="0">
              <a:buNone/>
            </a:pPr>
            <a:r>
              <a:rPr kumimoji="1" lang="ja-JP" altLang="en-US" dirty="0" smtClean="0"/>
              <a:t>ユーザーの行動に合わせて</a:t>
            </a:r>
            <a:r>
              <a:rPr kumimoji="1" lang="en-US" altLang="ja-JP" dirty="0" smtClean="0"/>
              <a:t>Web</a:t>
            </a:r>
            <a:r>
              <a:rPr kumimoji="1" lang="ja-JP" altLang="en-US" dirty="0" smtClean="0"/>
              <a:t>ページを生成したり、</a:t>
            </a:r>
            <a:r>
              <a:rPr kumimoji="1" lang="en-US" altLang="ja-JP" dirty="0" smtClean="0"/>
              <a:t/>
            </a:r>
            <a:br>
              <a:rPr kumimoji="1" lang="en-US" altLang="ja-JP" dirty="0" smtClean="0"/>
            </a:br>
            <a:r>
              <a:rPr kumimoji="1" lang="ja-JP" altLang="en-US" dirty="0" smtClean="0"/>
              <a:t>処理を変更する「</a:t>
            </a:r>
            <a:r>
              <a:rPr kumimoji="1" lang="ja-JP" altLang="en-US" dirty="0" smtClean="0">
                <a:solidFill>
                  <a:srgbClr val="FF0000"/>
                </a:solidFill>
              </a:rPr>
              <a:t>動的処理</a:t>
            </a:r>
            <a:r>
              <a:rPr kumimoji="1" lang="ja-JP" altLang="en-US" dirty="0" smtClean="0"/>
              <a:t>」を得意とする。</a:t>
            </a:r>
            <a:endParaRPr kumimoji="1" lang="en-US" altLang="ja-JP" dirty="0" smtClean="0"/>
          </a:p>
          <a:p>
            <a:pPr marL="0" indent="0">
              <a:buNone/>
            </a:pPr>
            <a:endParaRPr lang="en-US" altLang="ja-JP" dirty="0"/>
          </a:p>
          <a:p>
            <a:pPr marL="0" indent="0">
              <a:buNone/>
            </a:pPr>
            <a:r>
              <a:rPr kumimoji="1" lang="en-US" altLang="ja-JP" dirty="0" smtClean="0"/>
              <a:t>HTML</a:t>
            </a:r>
            <a:r>
              <a:rPr kumimoji="1" lang="ja-JP" altLang="en-US" dirty="0" smtClean="0"/>
              <a:t>のコードに埋め込むことができ、</a:t>
            </a:r>
            <a:r>
              <a:rPr kumimoji="1" lang="en-US" altLang="ja-JP" dirty="0" smtClean="0"/>
              <a:t/>
            </a:r>
            <a:br>
              <a:rPr kumimoji="1" lang="en-US" altLang="ja-JP" dirty="0" smtClean="0"/>
            </a:br>
            <a:r>
              <a:rPr kumimoji="1" lang="ja-JP" altLang="en-US" dirty="0" smtClean="0"/>
              <a:t>データベースとの連携もしやすいように作られている。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42</a:t>
            </a:fld>
            <a:endParaRPr kumimoji="1" lang="ja-JP" altLang="en-US"/>
          </a:p>
        </p:txBody>
      </p:sp>
    </p:spTree>
    <p:extLst>
      <p:ext uri="{BB962C8B-B14F-4D97-AF65-F5344CB8AC3E}">
        <p14:creationId xmlns:p14="http://schemas.microsoft.com/office/powerpoint/2010/main" val="4014437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a:t>
            </a:r>
            <a:r>
              <a:rPr kumimoji="1" lang="en-US" altLang="ja-JP" dirty="0" smtClean="0"/>
              <a:t>JavaScript</a:t>
            </a:r>
            <a:r>
              <a:rPr kumimoji="1" lang="ja-JP" altLang="en-US" dirty="0" smtClean="0"/>
              <a:t>との違い</a:t>
            </a:r>
            <a:endParaRPr kumimoji="1" lang="ja-JP" altLang="en-US" dirty="0"/>
          </a:p>
        </p:txBody>
      </p:sp>
      <p:sp>
        <p:nvSpPr>
          <p:cNvPr id="3" name="コンテンツ プレースホルダー 2"/>
          <p:cNvSpPr>
            <a:spLocks noGrp="1"/>
          </p:cNvSpPr>
          <p:nvPr>
            <p:ph idx="1"/>
          </p:nvPr>
        </p:nvSpPr>
        <p:spPr>
          <a:xfrm>
            <a:off x="2015879" y="3446973"/>
            <a:ext cx="1688371" cy="470470"/>
          </a:xfrm>
        </p:spPr>
        <p:txBody>
          <a:bodyPr>
            <a:normAutofit lnSpcReduction="10000"/>
          </a:bodyPr>
          <a:lstStyle/>
          <a:p>
            <a:pPr marL="0" indent="0">
              <a:buNone/>
            </a:pPr>
            <a:r>
              <a:rPr kumimoji="1" lang="en-US" altLang="ja-JP" sz="2400" dirty="0" smtClean="0"/>
              <a:t>JavaScript</a:t>
            </a:r>
            <a:endParaRPr kumimoji="1" lang="ja-JP" altLang="en-US" sz="24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p:grpSp>
        <p:nvGrpSpPr>
          <p:cNvPr id="5" name="グループ化 4">
            <a:extLst>
              <a:ext uri="{FF2B5EF4-FFF2-40B4-BE49-F238E27FC236}">
                <a16:creationId xmlns:a16="http://schemas.microsoft.com/office/drawing/2014/main" id="{3EA946A3-B13B-4A27-B0CB-225B5648484E}"/>
              </a:ext>
            </a:extLst>
          </p:cNvPr>
          <p:cNvGrpSpPr/>
          <p:nvPr/>
        </p:nvGrpSpPr>
        <p:grpSpPr>
          <a:xfrm>
            <a:off x="462583" y="1378810"/>
            <a:ext cx="4873915" cy="2015921"/>
            <a:chOff x="2086102" y="1638952"/>
            <a:chExt cx="6662004" cy="2738841"/>
          </a:xfrm>
        </p:grpSpPr>
        <p:grpSp>
          <p:nvGrpSpPr>
            <p:cNvPr id="6" name="グループ化 5">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32" name="フレーム 31">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33" name="正方形/長方形 32">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4" name="正方形/長方形 33">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5" name="正方形/長方形 34">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7" name="グループ化 6">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4" name="テキスト ボックス 13">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16" name="直線矢印コネクタ 15">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直線矢印コネクタ 16">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20" name="グループ化 19">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1" name="楕円 20">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2" name="直線コネクタ 21">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3" name="直線コネクタ 22">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4" name="直線コネクタ 23">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5" name="直線コネクタ 24">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grpSp>
        <p:nvGrpSpPr>
          <p:cNvPr id="37" name="グループ化 36">
            <a:extLst>
              <a:ext uri="{FF2B5EF4-FFF2-40B4-BE49-F238E27FC236}">
                <a16:creationId xmlns:a16="http://schemas.microsoft.com/office/drawing/2014/main" id="{3EA946A3-B13B-4A27-B0CB-225B5648484E}"/>
              </a:ext>
            </a:extLst>
          </p:cNvPr>
          <p:cNvGrpSpPr/>
          <p:nvPr/>
        </p:nvGrpSpPr>
        <p:grpSpPr>
          <a:xfrm>
            <a:off x="6559036" y="1431052"/>
            <a:ext cx="4873915" cy="2015921"/>
            <a:chOff x="2086102" y="1638952"/>
            <a:chExt cx="6662004" cy="2738841"/>
          </a:xfrm>
        </p:grpSpPr>
        <p:grpSp>
          <p:nvGrpSpPr>
            <p:cNvPr id="38" name="グループ化 37">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7" name="フレーム 56">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8" name="正方形/長方形 57">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9" name="正方形/長方形 58">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0" name="正方形/長方形 59">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54" name="正方形/長方形 53">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5" name="正方形/長方形 54">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6" name="正方形/長方形 55">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40" name="グループ化 39">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51" name="正方形/長方形 50">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2" name="正方形/長方形 51">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41" name="テキスト ボックス 40">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42" name="テキスト ボックス 41">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43" name="直線矢印コネクタ 42">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45" name="グループ化 44">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46" name="楕円 45">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47" name="直線コネクタ 46">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8" name="直線コネクタ 47">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9" name="直線コネクタ 48">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0" name="直線コネクタ 49">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61" name="コンテンツ プレースホルダー 2"/>
          <p:cNvSpPr txBox="1">
            <a:spLocks/>
          </p:cNvSpPr>
          <p:nvPr/>
        </p:nvSpPr>
        <p:spPr>
          <a:xfrm>
            <a:off x="9403460" y="3446973"/>
            <a:ext cx="802086" cy="470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PHP</a:t>
            </a:r>
            <a:endParaRPr lang="ja-JP" altLang="en-US" sz="2400" dirty="0"/>
          </a:p>
        </p:txBody>
      </p:sp>
      <p:sp>
        <p:nvSpPr>
          <p:cNvPr id="62" name="コンテンツ プレースホルダー 2"/>
          <p:cNvSpPr txBox="1">
            <a:spLocks/>
          </p:cNvSpPr>
          <p:nvPr/>
        </p:nvSpPr>
        <p:spPr>
          <a:xfrm>
            <a:off x="2998937" y="2593498"/>
            <a:ext cx="1283802" cy="6065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1600" dirty="0" smtClean="0"/>
              <a:t>JavaScript</a:t>
            </a:r>
            <a:r>
              <a:rPr lang="ja-JP" altLang="en-US" sz="1600" dirty="0" smtClean="0"/>
              <a:t>の</a:t>
            </a:r>
            <a:r>
              <a:rPr lang="en-US" altLang="ja-JP" sz="1600" dirty="0" smtClean="0"/>
              <a:t/>
            </a:r>
            <a:br>
              <a:rPr lang="en-US" altLang="ja-JP" sz="1600" dirty="0" smtClean="0"/>
            </a:br>
            <a:r>
              <a:rPr lang="ja-JP" altLang="en-US" sz="1600" dirty="0" smtClean="0"/>
              <a:t>コードを渡す</a:t>
            </a:r>
            <a:endParaRPr lang="ja-JP" altLang="en-US" sz="1600" dirty="0"/>
          </a:p>
        </p:txBody>
      </p:sp>
      <p:sp>
        <p:nvSpPr>
          <p:cNvPr id="63" name="コンテンツ プレースホルダー 2"/>
          <p:cNvSpPr txBox="1">
            <a:spLocks/>
          </p:cNvSpPr>
          <p:nvPr/>
        </p:nvSpPr>
        <p:spPr>
          <a:xfrm>
            <a:off x="-29465" y="3256002"/>
            <a:ext cx="1265282"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JavaScript</a:t>
            </a:r>
            <a:r>
              <a:rPr lang="ja-JP" altLang="en-US" sz="1400" dirty="0" smtClean="0"/>
              <a:t>を</a:t>
            </a:r>
            <a:r>
              <a:rPr lang="en-US" altLang="ja-JP" sz="1400" dirty="0"/>
              <a:t/>
            </a:r>
            <a:br>
              <a:rPr lang="en-US" altLang="ja-JP" sz="1400" dirty="0"/>
            </a:br>
            <a:r>
              <a:rPr lang="ja-JP" altLang="en-US" sz="1400" dirty="0" smtClean="0"/>
              <a:t>実行</a:t>
            </a:r>
            <a:endParaRPr lang="ja-JP" altLang="en-US" sz="1400" dirty="0"/>
          </a:p>
        </p:txBody>
      </p:sp>
      <p:sp>
        <p:nvSpPr>
          <p:cNvPr id="64" name="コンテンツ プレースホルダー 2"/>
          <p:cNvSpPr txBox="1">
            <a:spLocks/>
          </p:cNvSpPr>
          <p:nvPr/>
        </p:nvSpPr>
        <p:spPr>
          <a:xfrm>
            <a:off x="2749561" y="1477385"/>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5" name="コンテンツ プレースホルダー 2"/>
          <p:cNvSpPr txBox="1">
            <a:spLocks/>
          </p:cNvSpPr>
          <p:nvPr/>
        </p:nvSpPr>
        <p:spPr>
          <a:xfrm>
            <a:off x="8690296" y="2861059"/>
            <a:ext cx="2626966" cy="357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生みだされたページを渡す</a:t>
            </a:r>
            <a:endParaRPr lang="ja-JP" altLang="en-US" sz="1600" dirty="0"/>
          </a:p>
        </p:txBody>
      </p:sp>
      <p:sp>
        <p:nvSpPr>
          <p:cNvPr id="66" name="コンテンツ プレースホルダー 2"/>
          <p:cNvSpPr txBox="1">
            <a:spLocks/>
          </p:cNvSpPr>
          <p:nvPr/>
        </p:nvSpPr>
        <p:spPr>
          <a:xfrm>
            <a:off x="10317882" y="872519"/>
            <a:ext cx="1479553"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PHP</a:t>
            </a:r>
            <a:r>
              <a:rPr lang="ja-JP" altLang="en-US" sz="1400" dirty="0" smtClean="0"/>
              <a:t>の</a:t>
            </a:r>
            <a:r>
              <a:rPr lang="en-US" altLang="ja-JP" sz="1400" dirty="0" smtClean="0"/>
              <a:t/>
            </a:r>
            <a:br>
              <a:rPr lang="en-US" altLang="ja-JP" sz="1400" dirty="0" smtClean="0"/>
            </a:br>
            <a:r>
              <a:rPr lang="ja-JP" altLang="en-US" sz="1400" dirty="0" smtClean="0"/>
              <a:t>プログラムを実行</a:t>
            </a:r>
            <a:endParaRPr lang="ja-JP" altLang="en-US" sz="1400" dirty="0"/>
          </a:p>
        </p:txBody>
      </p:sp>
      <p:sp>
        <p:nvSpPr>
          <p:cNvPr id="67" name="コンテンツ プレースホルダー 2"/>
          <p:cNvSpPr txBox="1">
            <a:spLocks/>
          </p:cNvSpPr>
          <p:nvPr/>
        </p:nvSpPr>
        <p:spPr>
          <a:xfrm>
            <a:off x="8874902" y="1533502"/>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8" name="コンテンツ プレースホルダー 2"/>
          <p:cNvSpPr txBox="1">
            <a:spLocks/>
          </p:cNvSpPr>
          <p:nvPr/>
        </p:nvSpPr>
        <p:spPr>
          <a:xfrm>
            <a:off x="609600" y="4528305"/>
            <a:ext cx="10820400" cy="1441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JavaScript</a:t>
            </a:r>
            <a:r>
              <a:rPr lang="ja-JP" altLang="en-US" dirty="0" smtClean="0"/>
              <a:t>も</a:t>
            </a:r>
            <a:r>
              <a:rPr lang="en-US" altLang="ja-JP" dirty="0" smtClean="0"/>
              <a:t>Web</a:t>
            </a:r>
            <a:r>
              <a:rPr lang="ja-JP" altLang="en-US" dirty="0" smtClean="0"/>
              <a:t>上で動的処理を行うための言語だが</a:t>
            </a:r>
            <a:r>
              <a:rPr lang="en-US" altLang="ja-JP" dirty="0"/>
              <a:t/>
            </a:r>
            <a:br>
              <a:rPr lang="en-US" altLang="ja-JP" dirty="0"/>
            </a:br>
            <a:r>
              <a:rPr lang="en-US" altLang="ja-JP" dirty="0" smtClean="0"/>
              <a:t>JavaScript</a:t>
            </a:r>
            <a:r>
              <a:rPr lang="ja-JP" altLang="en-US" dirty="0" smtClean="0"/>
              <a:t>は</a:t>
            </a:r>
            <a:r>
              <a:rPr lang="ja-JP" altLang="en-US" dirty="0" smtClean="0">
                <a:solidFill>
                  <a:srgbClr val="FF0000"/>
                </a:solidFill>
              </a:rPr>
              <a:t>クライアントサイドスクリプト</a:t>
            </a:r>
            <a:r>
              <a:rPr lang="ja-JP" altLang="en-US" dirty="0" smtClean="0"/>
              <a:t>である。</a:t>
            </a:r>
            <a:endParaRPr lang="en-US" altLang="ja-JP" dirty="0" smtClean="0"/>
          </a:p>
        </p:txBody>
      </p:sp>
    </p:spTree>
    <p:extLst>
      <p:ext uri="{BB962C8B-B14F-4D97-AF65-F5344CB8AC3E}">
        <p14:creationId xmlns:p14="http://schemas.microsoft.com/office/powerpoint/2010/main" val="2590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HTML</a:t>
            </a:r>
            <a:r>
              <a:rPr lang="ja-JP" altLang="en-US" dirty="0"/>
              <a:t>ファイルの基本的な構造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sp>
        <p:nvSpPr>
          <p:cNvPr id="5" name="コンテンツ プレースホルダー 2">
            <a:extLst>
              <a:ext uri="{FF2B5EF4-FFF2-40B4-BE49-F238E27FC236}">
                <a16:creationId xmlns:a16="http://schemas.microsoft.com/office/drawing/2014/main" id="{8EF3A678-DCD5-46A4-BF28-24C761157B65}"/>
              </a:ext>
            </a:extLst>
          </p:cNvPr>
          <p:cNvSpPr>
            <a:spLocks noGrp="1"/>
          </p:cNvSpPr>
          <p:nvPr>
            <p:ph idx="1"/>
          </p:nvPr>
        </p:nvSpPr>
        <p:spPr>
          <a:xfrm>
            <a:off x="295063" y="1073633"/>
            <a:ext cx="5296882" cy="5317641"/>
          </a:xfrm>
        </p:spPr>
        <p:txBody>
          <a:bodyPr>
            <a:normAutofit/>
          </a:bodyPr>
          <a:lstStyle/>
          <a:p>
            <a:pPr marL="0" indent="0">
              <a:buNone/>
            </a:pPr>
            <a:r>
              <a:rPr lang="en-US" altLang="ja-JP" sz="2000" dirty="0"/>
              <a:t>&lt;html&gt;</a:t>
            </a:r>
          </a:p>
          <a:p>
            <a:pPr marL="0" indent="0">
              <a:buNone/>
            </a:pPr>
            <a:r>
              <a:rPr lang="en-US" altLang="ja-JP" sz="2000" dirty="0">
                <a:solidFill>
                  <a:srgbClr val="FF0000"/>
                </a:solidFill>
              </a:rPr>
              <a:t>&lt;head&gt;</a:t>
            </a:r>
          </a:p>
          <a:p>
            <a:pPr marL="0" indent="0">
              <a:buNone/>
            </a:pPr>
            <a:r>
              <a:rPr lang="en-US" altLang="ja-JP" sz="2000" dirty="0">
                <a:solidFill>
                  <a:srgbClr val="00B0F0"/>
                </a:solidFill>
              </a:rPr>
              <a:t>&lt;!-- Web</a:t>
            </a:r>
            <a:r>
              <a:rPr lang="ja-JP" altLang="en-US" sz="2000" dirty="0">
                <a:solidFill>
                  <a:srgbClr val="00B0F0"/>
                </a:solidFill>
              </a:rPr>
              <a:t>ページに関する情報を記述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rgbClr val="FF0000"/>
                </a:solidFill>
              </a:rPr>
              <a:t>&lt;/head&gt;</a:t>
            </a:r>
          </a:p>
          <a:p>
            <a:pPr marL="0" indent="0">
              <a:buNone/>
            </a:pPr>
            <a:r>
              <a:rPr lang="en-US" altLang="ja-JP" sz="2000" dirty="0">
                <a:solidFill>
                  <a:schemeClr val="accent6"/>
                </a:solidFill>
              </a:rPr>
              <a:t>&lt;body&gt;</a:t>
            </a:r>
          </a:p>
          <a:p>
            <a:pPr marL="0" indent="0">
              <a:buNone/>
            </a:pPr>
            <a:r>
              <a:rPr lang="en-US" altLang="ja-JP" sz="2000" dirty="0">
                <a:solidFill>
                  <a:srgbClr val="00B0F0"/>
                </a:solidFill>
              </a:rPr>
              <a:t>&lt;!-- </a:t>
            </a:r>
            <a:r>
              <a:rPr lang="ja-JP" altLang="en-US" sz="2000" dirty="0">
                <a:solidFill>
                  <a:srgbClr val="00B0F0"/>
                </a:solidFill>
              </a:rPr>
              <a:t>ブラウザに表示させる情報を記述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chemeClr val="accent6"/>
                </a:solidFill>
              </a:rPr>
              <a:t>&lt;/body&gt;</a:t>
            </a:r>
          </a:p>
          <a:p>
            <a:pPr marL="0" indent="0">
              <a:buNone/>
            </a:pPr>
            <a:r>
              <a:rPr lang="en-US" altLang="ja-JP" sz="2000" dirty="0"/>
              <a:t>&lt;/html&gt;</a:t>
            </a:r>
            <a:endParaRPr lang="ja-JP" altLang="en-US" sz="2000" dirty="0"/>
          </a:p>
        </p:txBody>
      </p:sp>
      <p:sp>
        <p:nvSpPr>
          <p:cNvPr id="8" name="コンテンツ プレースホルダー 2">
            <a:extLst>
              <a:ext uri="{FF2B5EF4-FFF2-40B4-BE49-F238E27FC236}">
                <a16:creationId xmlns:a16="http://schemas.microsoft.com/office/drawing/2014/main" id="{485C5529-D159-4E5C-93ED-48EA2C927DDA}"/>
              </a:ext>
            </a:extLst>
          </p:cNvPr>
          <p:cNvSpPr txBox="1">
            <a:spLocks/>
          </p:cNvSpPr>
          <p:nvPr/>
        </p:nvSpPr>
        <p:spPr>
          <a:xfrm>
            <a:off x="6259786" y="874914"/>
            <a:ext cx="5940467" cy="58783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dirty="0">
                <a:latin typeface="UD デジタル 教科書体 NK-R" panose="02020400000000000000" pitchFamily="18" charset="-128"/>
                <a:ea typeface="UD デジタル 教科書体 NK-R" panose="02020400000000000000" pitchFamily="18" charset="-128"/>
              </a:rPr>
              <a:t>&lt;html&gt;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本タグの間にすべてのタグを</a:t>
            </a:r>
            <a:r>
              <a:rPr lang="ja-JP" altLang="en-US" dirty="0" smtClean="0">
                <a:latin typeface="UD デジタル 教科書体 NK-R" panose="02020400000000000000" pitchFamily="18" charset="-128"/>
                <a:ea typeface="UD デジタル 教科書体 NK-R" panose="02020400000000000000" pitchFamily="18" charset="-128"/>
              </a:rPr>
              <a:t>収める</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&lt;head&gt;</a:t>
            </a:r>
            <a:r>
              <a:rPr lang="ja-JP" altLang="en-US" dirty="0" smtClean="0">
                <a:latin typeface="UD デジタル 教科書体 NK-R" panose="02020400000000000000" pitchFamily="18" charset="-128"/>
                <a:ea typeface="UD デジタル 教科書体 NK-R" panose="02020400000000000000" pitchFamily="18" charset="-128"/>
              </a:rPr>
              <a:t>タグ</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smtClean="0">
                <a:latin typeface="UD デジタル 教科書体 NK-R" panose="02020400000000000000" pitchFamily="18" charset="-128"/>
                <a:ea typeface="UD デジタル 教科書体 NK-R" panose="02020400000000000000" pitchFamily="18" charset="-128"/>
              </a:rPr>
              <a:t>本タグ</a:t>
            </a:r>
            <a:r>
              <a:rPr lang="ja-JP" altLang="en-US" dirty="0">
                <a:latin typeface="UD デジタル 教科書体 NK-R" panose="02020400000000000000" pitchFamily="18" charset="-128"/>
                <a:ea typeface="UD デジタル 教科書体 NK-R" panose="02020400000000000000" pitchFamily="18" charset="-128"/>
              </a:rPr>
              <a:t>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ページに関する情報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例：タイトル、文字コード他</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chemeClr val="accent6">
                    <a:lumMod val="75000"/>
                  </a:schemeClr>
                </a:solidFill>
                <a:latin typeface="UD デジタル 教科書体 NK-R" panose="02020400000000000000" pitchFamily="18" charset="-128"/>
                <a:ea typeface="UD デジタル 教科書体 NK-R" panose="02020400000000000000" pitchFamily="18" charset="-128"/>
              </a:rPr>
              <a:t>&lt;body&gt;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ja-JP" altLang="en-US" dirty="0" smtClean="0">
                <a:solidFill>
                  <a:schemeClr val="accent6"/>
                </a:solidFill>
                <a:latin typeface="UD デジタル 教科書体 NK-R" panose="02020400000000000000" pitchFamily="18" charset="-128"/>
                <a:ea typeface="UD デジタル 教科書体 NK-R" panose="02020400000000000000" pitchFamily="18" charset="-128"/>
              </a:rPr>
              <a:t>ブラウザ</a:t>
            </a:r>
            <a:r>
              <a:rPr lang="ja-JP" altLang="en-US" dirty="0">
                <a:solidFill>
                  <a:schemeClr val="accent6"/>
                </a:solidFill>
                <a:latin typeface="UD デジタル 教科書体 NK-R" panose="02020400000000000000" pitchFamily="18" charset="-128"/>
                <a:ea typeface="UD デジタル 教科書体 NK-R" panose="02020400000000000000" pitchFamily="18" charset="-128"/>
              </a:rPr>
              <a:t>に表示させる情報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例：画像や文章など</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&lt;!-- </a:t>
            </a: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 </a:t>
            </a: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--&gt;</a:t>
            </a: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コメントタグ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ページに表示</a:t>
            </a:r>
            <a:r>
              <a:rPr lang="ja-JP" altLang="en-US" dirty="0" smtClean="0">
                <a:solidFill>
                  <a:srgbClr val="00B0F0"/>
                </a:solidFill>
                <a:latin typeface="UD デジタル 教科書体 NK-R" panose="02020400000000000000" pitchFamily="18" charset="-128"/>
                <a:ea typeface="UD デジタル 教科書体 NK-R" panose="02020400000000000000" pitchFamily="18" charset="-128"/>
              </a:rPr>
              <a:t>されず</a:t>
            </a:r>
            <a: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br>
            <a:r>
              <a:rPr lang="ja-JP" altLang="en-US" dirty="0" smtClean="0">
                <a:latin typeface="UD デジタル 教科書体 NK-R" panose="02020400000000000000" pitchFamily="18" charset="-128"/>
                <a:ea typeface="UD デジタル 教科書体 NK-R" panose="02020400000000000000" pitchFamily="18" charset="-128"/>
              </a:rPr>
              <a:t>構造</a:t>
            </a:r>
            <a:r>
              <a:rPr lang="ja-JP" altLang="en-US" dirty="0">
                <a:latin typeface="UD デジタル 教科書体 NK-R" panose="02020400000000000000" pitchFamily="18" charset="-128"/>
                <a:ea typeface="UD デジタル 教科書体 NK-R" panose="02020400000000000000" pitchFamily="18" charset="-128"/>
              </a:rPr>
              <a:t>にも影響を与えない文章</a:t>
            </a:r>
          </a:p>
        </p:txBody>
      </p:sp>
      <p:grpSp>
        <p:nvGrpSpPr>
          <p:cNvPr id="28" name="グループ化 27"/>
          <p:cNvGrpSpPr/>
          <p:nvPr/>
        </p:nvGrpSpPr>
        <p:grpSpPr>
          <a:xfrm>
            <a:off x="1476375" y="1638300"/>
            <a:ext cx="3911752" cy="981075"/>
            <a:chOff x="1476375" y="1638300"/>
            <a:chExt cx="3911752" cy="981075"/>
          </a:xfrm>
        </p:grpSpPr>
        <p:sp>
          <p:nvSpPr>
            <p:cNvPr id="6" name="右大かっこ 5">
              <a:extLst>
                <a:ext uri="{FF2B5EF4-FFF2-40B4-BE49-F238E27FC236}">
                  <a16:creationId xmlns:a16="http://schemas.microsoft.com/office/drawing/2014/main" id="{0F402DA8-098E-49DB-9054-3047169BFD5A}"/>
                </a:ext>
              </a:extLst>
            </p:cNvPr>
            <p:cNvSpPr/>
            <p:nvPr/>
          </p:nvSpPr>
          <p:spPr>
            <a:xfrm>
              <a:off x="4884071" y="1638300"/>
              <a:ext cx="504056" cy="981075"/>
            </a:xfrm>
            <a:prstGeom prst="rightBracket">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1" name="直線コネクタ 10"/>
            <p:cNvCxnSpPr/>
            <p:nvPr/>
          </p:nvCxnSpPr>
          <p:spPr>
            <a:xfrm>
              <a:off x="1476375" y="1657350"/>
              <a:ext cx="3407696"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476375" y="2590800"/>
              <a:ext cx="3398171"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485900" y="2962275"/>
            <a:ext cx="3892702" cy="933450"/>
            <a:chOff x="1485900" y="2962275"/>
            <a:chExt cx="3892702" cy="933450"/>
          </a:xfrm>
        </p:grpSpPr>
        <p:sp>
          <p:nvSpPr>
            <p:cNvPr id="7" name="右大かっこ 6">
              <a:extLst>
                <a:ext uri="{FF2B5EF4-FFF2-40B4-BE49-F238E27FC236}">
                  <a16:creationId xmlns:a16="http://schemas.microsoft.com/office/drawing/2014/main" id="{29429D8B-7ECD-424B-91C3-E9F3B704C680}"/>
                </a:ext>
              </a:extLst>
            </p:cNvPr>
            <p:cNvSpPr/>
            <p:nvPr/>
          </p:nvSpPr>
          <p:spPr>
            <a:xfrm>
              <a:off x="4874546" y="2962275"/>
              <a:ext cx="504056" cy="933450"/>
            </a:xfrm>
            <a:prstGeom prst="righ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9" name="直線コネクタ 18"/>
            <p:cNvCxnSpPr/>
            <p:nvPr/>
          </p:nvCxnSpPr>
          <p:spPr>
            <a:xfrm>
              <a:off x="1485900" y="2971800"/>
              <a:ext cx="3407696"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485900" y="3857625"/>
              <a:ext cx="339817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1466850" y="1285876"/>
            <a:ext cx="4706917" cy="3028949"/>
            <a:chOff x="1466850" y="1285876"/>
            <a:chExt cx="4706917" cy="3028949"/>
          </a:xfrm>
        </p:grpSpPr>
        <p:cxnSp>
          <p:nvCxnSpPr>
            <p:cNvPr id="21" name="直線コネクタ 20"/>
            <p:cNvCxnSpPr/>
            <p:nvPr/>
          </p:nvCxnSpPr>
          <p:spPr>
            <a:xfrm>
              <a:off x="1466850" y="12954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85900" y="42672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右大かっこ 8">
              <a:extLst>
                <a:ext uri="{FF2B5EF4-FFF2-40B4-BE49-F238E27FC236}">
                  <a16:creationId xmlns:a16="http://schemas.microsoft.com/office/drawing/2014/main" id="{15BC4A86-7C09-4B8F-B39E-80F611613B4D}"/>
                </a:ext>
              </a:extLst>
            </p:cNvPr>
            <p:cNvSpPr/>
            <p:nvPr/>
          </p:nvSpPr>
          <p:spPr>
            <a:xfrm>
              <a:off x="5669711" y="1285876"/>
              <a:ext cx="504056" cy="3028949"/>
            </a:xfrm>
            <a:prstGeom prst="rightBracket">
              <a:avLst/>
            </a:prstGeom>
            <a:ln>
              <a:solidFill>
                <a:schemeClr val="tx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grpSp>
    </p:spTree>
    <p:extLst>
      <p:ext uri="{BB962C8B-B14F-4D97-AF65-F5344CB8AC3E}">
        <p14:creationId xmlns:p14="http://schemas.microsoft.com/office/powerpoint/2010/main" val="26475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500"/>
                                        <p:tgtEl>
                                          <p:spTgt spid="8">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animEffect transition="in" filter="fade">
                                      <p:cBhvr>
                                        <p:cTn id="53" dur="500"/>
                                        <p:tgtEl>
                                          <p:spTgt spid="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xEl>
                                              <p:pRg st="8" end="8"/>
                                            </p:txEl>
                                          </p:spTgt>
                                        </p:tgtEl>
                                        <p:attrNameLst>
                                          <p:attrName>style.visibility</p:attrName>
                                        </p:attrNameLst>
                                      </p:cBhvr>
                                      <p:to>
                                        <p:strVal val="visible"/>
                                      </p:to>
                                    </p:set>
                                    <p:animEffect transition="in" filter="fade">
                                      <p:cBhvr>
                                        <p:cTn id="64" dur="500"/>
                                        <p:tgtEl>
                                          <p:spTgt spid="8">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animEffect transition="in" filter="fade">
                                      <p:cBhvr>
                                        <p:cTn id="67" dur="500"/>
                                        <p:tgtEl>
                                          <p:spTgt spid="8">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10" end="10"/>
                                            </p:txEl>
                                          </p:spTgt>
                                        </p:tgtEl>
                                        <p:attrNameLst>
                                          <p:attrName>style.visibility</p:attrName>
                                        </p:attrNameLst>
                                      </p:cBhvr>
                                      <p:to>
                                        <p:strVal val="visible"/>
                                      </p:to>
                                    </p:set>
                                    <p:animEffect transition="in" filter="fade">
                                      <p:cBhvr>
                                        <p:cTn id="70" dur="500"/>
                                        <p:tgtEl>
                                          <p:spTgt spid="8">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fade">
                                      <p:cBhvr>
                                        <p:cTn id="73" dur="500"/>
                                        <p:tgtEl>
                                          <p:spTgt spid="5">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5" end="5"/>
                                            </p:txEl>
                                          </p:spTgt>
                                        </p:tgtEl>
                                        <p:attrNameLst>
                                          <p:attrName>style.visibility</p:attrName>
                                        </p:attrNameLst>
                                      </p:cBhvr>
                                      <p:to>
                                        <p:strVal val="visible"/>
                                      </p:to>
                                    </p:set>
                                    <p:animEffect transition="in" filter="fade">
                                      <p:cBhvr>
                                        <p:cTn id="7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前提：タグとは</a:t>
            </a:r>
            <a:endParaRPr kumimoji="1" lang="ja-JP" altLang="en-US" dirty="0"/>
          </a:p>
        </p:txBody>
      </p:sp>
      <p:sp>
        <p:nvSpPr>
          <p:cNvPr id="3" name="コンテンツ プレースホルダー 2"/>
          <p:cNvSpPr>
            <a:spLocks noGrp="1"/>
          </p:cNvSpPr>
          <p:nvPr>
            <p:ph idx="1"/>
          </p:nvPr>
        </p:nvSpPr>
        <p:spPr>
          <a:xfrm>
            <a:off x="1269656" y="1136378"/>
            <a:ext cx="9652687" cy="1791730"/>
          </a:xfrm>
        </p:spPr>
        <p:txBody>
          <a:bodyPr>
            <a:normAutofit fontScale="92500" lnSpcReduction="10000"/>
          </a:bodyPr>
          <a:lstStyle/>
          <a:p>
            <a:pPr marL="0" indent="0">
              <a:buNone/>
            </a:pPr>
            <a:r>
              <a:rPr lang="ja-JP" altLang="en-US" sz="3600" dirty="0">
                <a:solidFill>
                  <a:srgbClr val="FF0000"/>
                </a:solidFill>
              </a:rPr>
              <a:t>タグ</a:t>
            </a:r>
            <a:r>
              <a:rPr lang="ja-JP" altLang="en-US" sz="3600" dirty="0"/>
              <a:t>を</a:t>
            </a:r>
            <a:r>
              <a:rPr lang="ja-JP" altLang="en-US" sz="3600" dirty="0" smtClean="0"/>
              <a:t>利用することでドキュメントに</a:t>
            </a:r>
            <a:r>
              <a:rPr lang="en-US" altLang="ja-JP" sz="3600" dirty="0" smtClean="0"/>
              <a:t/>
            </a:r>
            <a:br>
              <a:rPr lang="en-US" altLang="ja-JP" sz="3600" dirty="0" smtClean="0"/>
            </a:br>
            <a:r>
              <a:rPr lang="ja-JP" altLang="en-US" sz="3600" dirty="0" smtClean="0">
                <a:solidFill>
                  <a:srgbClr val="FF0000"/>
                </a:solidFill>
              </a:rPr>
              <a:t>意味や文章構造を持たせる</a:t>
            </a:r>
            <a:r>
              <a:rPr lang="ja-JP" altLang="en-US" sz="3600" dirty="0" smtClean="0"/>
              <a:t>ことができる。</a:t>
            </a:r>
            <a:endParaRPr lang="en-US" altLang="ja-JP" sz="3600" dirty="0" smtClean="0"/>
          </a:p>
          <a:p>
            <a:pPr marL="0" indent="0">
              <a:buNone/>
            </a:pPr>
            <a:r>
              <a:rPr lang="en-US" altLang="ja-JP" sz="3600" dirty="0" smtClean="0"/>
              <a:t>HTML</a:t>
            </a:r>
            <a:r>
              <a:rPr lang="ja-JP" altLang="en-US" sz="3600" dirty="0" smtClean="0"/>
              <a:t>を扱ううえで必要不可欠。</a:t>
            </a:r>
            <a:endParaRPr lang="en-US" altLang="ja-JP" sz="3600" dirty="0"/>
          </a:p>
          <a:p>
            <a:endParaRPr lang="en-US" altLang="ja-JP" sz="3200" dirty="0" smtClean="0"/>
          </a:p>
        </p:txBody>
      </p:sp>
      <p:sp>
        <p:nvSpPr>
          <p:cNvPr id="6" name="コンテンツ プレースホルダー 2"/>
          <p:cNvSpPr txBox="1">
            <a:spLocks/>
          </p:cNvSpPr>
          <p:nvPr/>
        </p:nvSpPr>
        <p:spPr>
          <a:xfrm>
            <a:off x="1744131" y="6447824"/>
            <a:ext cx="2856213" cy="3871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タグなしドキュメント</a:t>
            </a:r>
            <a:endParaRPr lang="en-US" altLang="ja-JP" sz="3600" dirty="0" smtClean="0"/>
          </a:p>
          <a:p>
            <a:endParaRPr lang="en-US" altLang="ja-JP" sz="3200" dirty="0" smtClean="0"/>
          </a:p>
        </p:txBody>
      </p:sp>
      <p:sp>
        <p:nvSpPr>
          <p:cNvPr id="7" name="コンテンツ プレースホルダー 2"/>
          <p:cNvSpPr txBox="1">
            <a:spLocks/>
          </p:cNvSpPr>
          <p:nvPr/>
        </p:nvSpPr>
        <p:spPr>
          <a:xfrm>
            <a:off x="6766668" y="6447824"/>
            <a:ext cx="4155675" cy="4101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見出しタグをつけたドキュメント</a:t>
            </a:r>
            <a:endParaRPr lang="en-US" altLang="ja-JP" sz="3600" dirty="0" smtClean="0"/>
          </a:p>
          <a:p>
            <a:endParaRPr lang="en-US" altLang="ja-JP" sz="3200" dirty="0" smtClean="0"/>
          </a:p>
        </p:txBody>
      </p:sp>
      <p:pic>
        <p:nvPicPr>
          <p:cNvPr id="8" name="図 7"/>
          <p:cNvPicPr>
            <a:picLocks noChangeAspect="1"/>
          </p:cNvPicPr>
          <p:nvPr/>
        </p:nvPicPr>
        <p:blipFill>
          <a:blip r:embed="rId2"/>
          <a:stretch>
            <a:fillRect/>
          </a:stretch>
        </p:blipFill>
        <p:spPr>
          <a:xfrm>
            <a:off x="1294501" y="3271968"/>
            <a:ext cx="3755472" cy="3067218"/>
          </a:xfrm>
          <a:prstGeom prst="rect">
            <a:avLst/>
          </a:prstGeom>
        </p:spPr>
      </p:pic>
      <p:pic>
        <p:nvPicPr>
          <p:cNvPr id="9" name="図 8"/>
          <p:cNvPicPr>
            <a:picLocks noChangeAspect="1"/>
          </p:cNvPicPr>
          <p:nvPr/>
        </p:nvPicPr>
        <p:blipFill>
          <a:blip r:embed="rId3"/>
          <a:stretch>
            <a:fillRect/>
          </a:stretch>
        </p:blipFill>
        <p:spPr>
          <a:xfrm>
            <a:off x="6873546" y="3271968"/>
            <a:ext cx="3719496" cy="3037836"/>
          </a:xfrm>
          <a:prstGeom prst="rect">
            <a:avLst/>
          </a:prstGeom>
        </p:spPr>
      </p:pic>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45</a:t>
            </a:fld>
            <a:endParaRPr kumimoji="1" lang="ja-JP" altLang="en-US"/>
          </a:p>
        </p:txBody>
      </p:sp>
    </p:spTree>
    <p:extLst>
      <p:ext uri="{BB962C8B-B14F-4D97-AF65-F5344CB8AC3E}">
        <p14:creationId xmlns:p14="http://schemas.microsoft.com/office/powerpoint/2010/main" val="7122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の基本構造</a:t>
            </a:r>
            <a:endParaRPr kumimoji="1" lang="ja-JP" altLang="en-US" dirty="0"/>
          </a:p>
        </p:txBody>
      </p:sp>
      <p:sp>
        <p:nvSpPr>
          <p:cNvPr id="3" name="コンテンツ プレースホルダー 2"/>
          <p:cNvSpPr>
            <a:spLocks noGrp="1"/>
          </p:cNvSpPr>
          <p:nvPr>
            <p:ph idx="1"/>
          </p:nvPr>
        </p:nvSpPr>
        <p:spPr>
          <a:xfrm>
            <a:off x="469900" y="1778001"/>
            <a:ext cx="10960100" cy="3340099"/>
          </a:xfrm>
        </p:spPr>
        <p:txBody>
          <a:bodyPr/>
          <a:lstStyle/>
          <a:p>
            <a:pPr marL="0" indent="0">
              <a:buNone/>
            </a:pPr>
            <a:r>
              <a:rPr kumimoji="1" lang="en-US" altLang="ja-JP" dirty="0" smtClean="0"/>
              <a:t>&lt;body&gt;</a:t>
            </a:r>
            <a:r>
              <a:rPr lang="ja-JP" altLang="en-US" dirty="0"/>
              <a:t>タグ内</a:t>
            </a:r>
            <a:r>
              <a:rPr lang="ja-JP" altLang="en-US" dirty="0" smtClean="0"/>
              <a:t>に</a:t>
            </a:r>
            <a:endParaRPr lang="en-US" altLang="ja-JP" dirty="0" smtClean="0"/>
          </a:p>
          <a:p>
            <a:pPr marL="0" indent="0">
              <a:buNone/>
            </a:pPr>
            <a:r>
              <a:rPr lang="en-US" altLang="ja-JP" dirty="0" smtClean="0"/>
              <a:t>PHP</a:t>
            </a:r>
            <a:r>
              <a:rPr lang="ja-JP" altLang="en-US" dirty="0" smtClean="0"/>
              <a:t>の記述を示す</a:t>
            </a:r>
            <a:r>
              <a:rPr lang="en-US" altLang="ja-JP" dirty="0" err="1" smtClean="0"/>
              <a:t>php</a:t>
            </a:r>
            <a:r>
              <a:rPr lang="ja-JP" altLang="en-US" dirty="0" smtClean="0"/>
              <a:t>タグを使用して記述する。</a:t>
            </a:r>
            <a:endParaRPr lang="en-US" altLang="ja-JP" dirty="0" smtClean="0"/>
          </a:p>
          <a:p>
            <a:pPr marL="0" indent="0">
              <a:buNone/>
            </a:pPr>
            <a:r>
              <a:rPr lang="en-US" altLang="ja-JP" dirty="0" err="1" smtClean="0"/>
              <a:t>php</a:t>
            </a:r>
            <a:r>
              <a:rPr lang="ja-JP" altLang="en-US" dirty="0" smtClean="0"/>
              <a:t>タグは</a:t>
            </a:r>
            <a:endParaRPr lang="en-US" altLang="ja-JP" dirty="0" smtClean="0"/>
          </a:p>
          <a:p>
            <a:pPr marL="0" indent="0">
              <a:buNone/>
            </a:pPr>
            <a:r>
              <a:rPr lang="en-US" altLang="ja-JP" dirty="0" smtClean="0">
                <a:solidFill>
                  <a:srgbClr val="FF0000"/>
                </a:solidFill>
              </a:rPr>
              <a:t>&lt;?</a:t>
            </a:r>
            <a:r>
              <a:rPr lang="en-US" altLang="ja-JP" dirty="0" err="1" smtClean="0">
                <a:solidFill>
                  <a:srgbClr val="FF0000"/>
                </a:solidFill>
              </a:rPr>
              <a:t>php</a:t>
            </a:r>
            <a:r>
              <a:rPr lang="en-US" altLang="ja-JP" dirty="0" smtClean="0">
                <a:solidFill>
                  <a:srgbClr val="FF0000"/>
                </a:solidFill>
              </a:rPr>
              <a:t>  PHP</a:t>
            </a:r>
            <a:r>
              <a:rPr lang="ja-JP" altLang="en-US" dirty="0" smtClean="0">
                <a:solidFill>
                  <a:srgbClr val="FF0000"/>
                </a:solidFill>
              </a:rPr>
              <a:t>の記述   </a:t>
            </a:r>
            <a:r>
              <a:rPr lang="en-US" altLang="ja-JP" dirty="0" smtClean="0">
                <a:solidFill>
                  <a:srgbClr val="FF0000"/>
                </a:solidFill>
              </a:rPr>
              <a:t>?&gt;</a:t>
            </a:r>
            <a:r>
              <a:rPr lang="ja-JP" altLang="en-US" dirty="0" smtClean="0">
                <a:solidFill>
                  <a:srgbClr val="FF0000"/>
                </a:solidFill>
              </a:rPr>
              <a:t>　</a:t>
            </a:r>
            <a:r>
              <a:rPr lang="ja-JP" altLang="en-US" dirty="0" smtClean="0"/>
              <a:t>で記述する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spTree>
    <p:extLst>
      <p:ext uri="{BB962C8B-B14F-4D97-AF65-F5344CB8AC3E}">
        <p14:creationId xmlns:p14="http://schemas.microsoft.com/office/powerpoint/2010/main" val="570280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やってみよう：フォルダーを開く</a:t>
            </a:r>
            <a:endParaRPr kumimoji="1" lang="ja-JP" altLang="en-US" dirty="0"/>
          </a:p>
        </p:txBody>
      </p:sp>
      <p:sp>
        <p:nvSpPr>
          <p:cNvPr id="3" name="コンテンツ プレースホルダー 2"/>
          <p:cNvSpPr>
            <a:spLocks noGrp="1"/>
          </p:cNvSpPr>
          <p:nvPr>
            <p:ph idx="1"/>
          </p:nvPr>
        </p:nvSpPr>
        <p:spPr>
          <a:xfrm>
            <a:off x="5067300" y="1066867"/>
            <a:ext cx="7010400" cy="1739393"/>
          </a:xfrm>
        </p:spPr>
        <p:txBody>
          <a:bodyPr>
            <a:normAutofit/>
          </a:bodyPr>
          <a:lstStyle/>
          <a:p>
            <a:pPr marL="0" indent="0">
              <a:buNone/>
            </a:pPr>
            <a:r>
              <a:rPr kumimoji="1" lang="en-US" altLang="ja-JP" dirty="0" err="1" smtClean="0"/>
              <a:t>VSCode</a:t>
            </a:r>
            <a:r>
              <a:rPr kumimoji="1" lang="ja-JP" altLang="en-US" dirty="0" smtClean="0"/>
              <a:t>で</a:t>
            </a:r>
            <a:endParaRPr kumimoji="1" lang="en-US" altLang="ja-JP" dirty="0" smtClean="0"/>
          </a:p>
          <a:p>
            <a:pPr marL="0" indent="0">
              <a:buNone/>
            </a:pPr>
            <a:r>
              <a:rPr lang="ja-JP" altLang="en-US" dirty="0" smtClean="0"/>
              <a:t>ファイル→フォルダーを開く</a:t>
            </a:r>
            <a:r>
              <a:rPr lang="ja-JP" altLang="en-US" dirty="0" err="1" smtClean="0"/>
              <a:t>を</a:t>
            </a:r>
            <a:r>
              <a:rPr lang="ja-JP" altLang="en-US" dirty="0" smtClean="0"/>
              <a:t>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pic>
        <p:nvPicPr>
          <p:cNvPr id="6" name="図 5"/>
          <p:cNvPicPr>
            <a:picLocks noChangeAspect="1"/>
          </p:cNvPicPr>
          <p:nvPr/>
        </p:nvPicPr>
        <p:blipFill>
          <a:blip r:embed="rId2"/>
          <a:stretch>
            <a:fillRect/>
          </a:stretch>
        </p:blipFill>
        <p:spPr>
          <a:xfrm>
            <a:off x="0" y="874914"/>
            <a:ext cx="4936838" cy="5602086"/>
          </a:xfrm>
          <a:prstGeom prst="rect">
            <a:avLst/>
          </a:prstGeom>
        </p:spPr>
      </p:pic>
    </p:spTree>
    <p:extLst>
      <p:ext uri="{BB962C8B-B14F-4D97-AF65-F5344CB8AC3E}">
        <p14:creationId xmlns:p14="http://schemas.microsoft.com/office/powerpoint/2010/main" val="181624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err="1" smtClean="0"/>
              <a:t>htdocs</a:t>
            </a:r>
            <a:r>
              <a:rPr kumimoji="1" lang="ja-JP" altLang="en-US" dirty="0" smtClean="0"/>
              <a:t>にアクセスする</a:t>
            </a:r>
            <a:endParaRPr kumimoji="1" lang="ja-JP" altLang="en-US" dirty="0"/>
          </a:p>
        </p:txBody>
      </p:sp>
      <p:sp>
        <p:nvSpPr>
          <p:cNvPr id="3" name="コンテンツ プレースホルダー 2"/>
          <p:cNvSpPr>
            <a:spLocks noGrp="1"/>
          </p:cNvSpPr>
          <p:nvPr>
            <p:ph idx="1"/>
          </p:nvPr>
        </p:nvSpPr>
        <p:spPr>
          <a:xfrm>
            <a:off x="6290987" y="1060729"/>
            <a:ext cx="5793061" cy="1072425"/>
          </a:xfrm>
        </p:spPr>
        <p:txBody>
          <a:bodyPr>
            <a:normAutofit lnSpcReduction="10000"/>
          </a:bodyPr>
          <a:lstStyle/>
          <a:p>
            <a:pPr marL="0" indent="0">
              <a:buNone/>
            </a:pPr>
            <a:r>
              <a:rPr lang="en-US" altLang="ja-JP" sz="2800" dirty="0" smtClean="0"/>
              <a:t>C://xampp/htdocs/</a:t>
            </a:r>
          </a:p>
          <a:p>
            <a:pPr marL="0" indent="0">
              <a:buNone/>
            </a:pPr>
            <a:r>
              <a:rPr lang="ja-JP" altLang="en-US" sz="2800" dirty="0" smtClean="0"/>
              <a:t>にアクセスし</a:t>
            </a:r>
            <a:r>
              <a:rPr kumimoji="1" lang="ja-JP" altLang="en-US" sz="2800" dirty="0" smtClean="0"/>
              <a:t>新しいフォルダを作る</a:t>
            </a:r>
            <a:endParaRPr kumimoji="1" lang="ja-JP" altLang="en-US" sz="28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pic>
        <p:nvPicPr>
          <p:cNvPr id="5" name="図 4"/>
          <p:cNvPicPr>
            <a:picLocks noChangeAspect="1"/>
          </p:cNvPicPr>
          <p:nvPr/>
        </p:nvPicPr>
        <p:blipFill>
          <a:blip r:embed="rId2"/>
          <a:stretch>
            <a:fillRect/>
          </a:stretch>
        </p:blipFill>
        <p:spPr>
          <a:xfrm>
            <a:off x="808520" y="997127"/>
            <a:ext cx="4764361" cy="1136027"/>
          </a:xfrm>
          <a:prstGeom prst="rect">
            <a:avLst/>
          </a:prstGeom>
        </p:spPr>
      </p:pic>
      <p:sp>
        <p:nvSpPr>
          <p:cNvPr id="7" name="コンテンツ プレースホルダー 2"/>
          <p:cNvSpPr txBox="1">
            <a:spLocks/>
          </p:cNvSpPr>
          <p:nvPr/>
        </p:nvSpPr>
        <p:spPr>
          <a:xfrm>
            <a:off x="6290987" y="2415437"/>
            <a:ext cx="5596212" cy="17162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新しいフォルダの</a:t>
            </a:r>
            <a:endParaRPr lang="en-US" altLang="ja-JP" sz="2800" dirty="0" smtClean="0"/>
          </a:p>
          <a:p>
            <a:pPr marL="0" indent="0">
              <a:buFont typeface="Arial" panose="020B0604020202020204" pitchFamily="34" charset="0"/>
              <a:buNone/>
            </a:pPr>
            <a:r>
              <a:rPr lang="ja-JP" altLang="en-US" sz="2800" dirty="0" smtClean="0"/>
              <a:t>フォルダ名を</a:t>
            </a:r>
            <a:r>
              <a:rPr lang="en-US" altLang="ja-JP" sz="2800" dirty="0" smtClean="0"/>
              <a:t>Lesson</a:t>
            </a:r>
            <a:r>
              <a:rPr lang="ja-JP" altLang="en-US" sz="2800" dirty="0" smtClean="0"/>
              <a:t>に変更</a:t>
            </a:r>
            <a:r>
              <a:rPr lang="en-US" altLang="ja-JP" sz="2800" dirty="0" smtClean="0"/>
              <a:t/>
            </a:r>
            <a:br>
              <a:rPr lang="en-US" altLang="ja-JP" sz="2800" dirty="0" smtClean="0"/>
            </a:br>
            <a:r>
              <a:rPr lang="ja-JP" altLang="en-US" sz="2800" dirty="0" smtClean="0"/>
              <a:t>それを開く</a:t>
            </a:r>
            <a:endParaRPr lang="ja-JP" altLang="en-US" sz="2800" dirty="0"/>
          </a:p>
        </p:txBody>
      </p:sp>
      <p:grpSp>
        <p:nvGrpSpPr>
          <p:cNvPr id="8" name="グループ化 7"/>
          <p:cNvGrpSpPr/>
          <p:nvPr/>
        </p:nvGrpSpPr>
        <p:grpSpPr>
          <a:xfrm>
            <a:off x="1069244" y="4047590"/>
            <a:ext cx="3655594" cy="2600562"/>
            <a:chOff x="596900" y="1460499"/>
            <a:chExt cx="5016500" cy="3568701"/>
          </a:xfrm>
        </p:grpSpPr>
        <p:pic>
          <p:nvPicPr>
            <p:cNvPr id="9" name="図 8"/>
            <p:cNvPicPr>
              <a:picLocks noChangeAspect="1"/>
            </p:cNvPicPr>
            <p:nvPr/>
          </p:nvPicPr>
          <p:blipFill rotWithShape="1">
            <a:blip r:embed="rId3"/>
            <a:srcRect l="2249" t="1614" r="2007" b="3306"/>
            <a:stretch/>
          </p:blipFill>
          <p:spPr>
            <a:xfrm>
              <a:off x="596900" y="1460499"/>
              <a:ext cx="5016500" cy="3568701"/>
            </a:xfrm>
            <a:prstGeom prst="rect">
              <a:avLst/>
            </a:prstGeom>
          </p:spPr>
        </p:pic>
        <p:sp>
          <p:nvSpPr>
            <p:cNvPr id="10" name="楕円 9"/>
            <p:cNvSpPr/>
            <p:nvPr/>
          </p:nvSpPr>
          <p:spPr>
            <a:xfrm>
              <a:off x="1168400" y="4194446"/>
              <a:ext cx="2641600" cy="736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コンテンツ プレースホルダー 2"/>
          <p:cNvSpPr txBox="1">
            <a:spLocks/>
          </p:cNvSpPr>
          <p:nvPr/>
        </p:nvSpPr>
        <p:spPr>
          <a:xfrm>
            <a:off x="6290987" y="4552012"/>
            <a:ext cx="5596212" cy="18687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作成者の信頼確認が出る場合は</a:t>
            </a:r>
            <a:endParaRPr lang="en-US" altLang="ja-JP" sz="2800" dirty="0" smtClean="0"/>
          </a:p>
          <a:p>
            <a:pPr marL="0" indent="0">
              <a:buFont typeface="Arial" panose="020B0604020202020204" pitchFamily="34" charset="0"/>
              <a:buNone/>
            </a:pPr>
            <a:r>
              <a:rPr lang="ja-JP" altLang="en-US" sz="2800" dirty="0"/>
              <a:t>親</a:t>
            </a:r>
            <a:r>
              <a:rPr lang="ja-JP" altLang="en-US" sz="2800" dirty="0" smtClean="0"/>
              <a:t>フォルダ内の全て～にチェックし、</a:t>
            </a:r>
            <a:endParaRPr lang="en-US" altLang="ja-JP" sz="2800" dirty="0" smtClean="0"/>
          </a:p>
          <a:p>
            <a:pPr marL="0" indent="0">
              <a:buFont typeface="Arial" panose="020B0604020202020204" pitchFamily="34" charset="0"/>
              <a:buNone/>
            </a:pPr>
            <a:r>
              <a:rPr lang="ja-JP" altLang="en-US" sz="2800" dirty="0"/>
              <a:t>はい</a:t>
            </a:r>
            <a:r>
              <a:rPr lang="ja-JP" altLang="en-US" sz="2800" dirty="0" smtClean="0"/>
              <a:t>、を選択する</a:t>
            </a:r>
            <a:endParaRPr lang="ja-JP" altLang="en-US" sz="2800" dirty="0"/>
          </a:p>
        </p:txBody>
      </p:sp>
      <p:sp>
        <p:nvSpPr>
          <p:cNvPr id="12" name="楕円 11"/>
          <p:cNvSpPr/>
          <p:nvPr/>
        </p:nvSpPr>
        <p:spPr>
          <a:xfrm>
            <a:off x="1548767" y="5779245"/>
            <a:ext cx="328313" cy="3446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808520" y="2484102"/>
            <a:ext cx="3735661" cy="1647571"/>
            <a:chOff x="808520" y="2484102"/>
            <a:chExt cx="3735661" cy="1647571"/>
          </a:xfrm>
        </p:grpSpPr>
        <p:pic>
          <p:nvPicPr>
            <p:cNvPr id="6" name="図 5"/>
            <p:cNvPicPr>
              <a:picLocks noChangeAspect="1"/>
            </p:cNvPicPr>
            <p:nvPr/>
          </p:nvPicPr>
          <p:blipFill rotWithShape="1">
            <a:blip r:embed="rId4"/>
            <a:srcRect r="51198"/>
            <a:stretch/>
          </p:blipFill>
          <p:spPr>
            <a:xfrm>
              <a:off x="808520" y="2484102"/>
              <a:ext cx="3735661" cy="1647571"/>
            </a:xfrm>
            <a:prstGeom prst="rect">
              <a:avLst/>
            </a:prstGeom>
          </p:spPr>
        </p:pic>
        <p:sp>
          <p:nvSpPr>
            <p:cNvPr id="13" name="正方形/長方形 12"/>
            <p:cNvSpPr/>
            <p:nvPr/>
          </p:nvSpPr>
          <p:spPr>
            <a:xfrm>
              <a:off x="1856059" y="3247696"/>
              <a:ext cx="224989" cy="210207"/>
            </a:xfrm>
            <a:prstGeom prst="rect">
              <a:avLst/>
            </a:prstGeom>
            <a:solidFill>
              <a:srgbClr val="CCE8FF"/>
            </a:solidFill>
            <a:ln>
              <a:solidFill>
                <a:srgbClr val="CC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588183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やってみよう：ファイルを作る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sp>
        <p:nvSpPr>
          <p:cNvPr id="8" name="コンテンツ プレースホルダー 2"/>
          <p:cNvSpPr>
            <a:spLocks noGrp="1"/>
          </p:cNvSpPr>
          <p:nvPr>
            <p:ph idx="1"/>
          </p:nvPr>
        </p:nvSpPr>
        <p:spPr>
          <a:xfrm>
            <a:off x="4798518" y="1363650"/>
            <a:ext cx="6741841" cy="1072425"/>
          </a:xfrm>
        </p:spPr>
        <p:txBody>
          <a:bodyPr>
            <a:normAutofit/>
          </a:bodyPr>
          <a:lstStyle/>
          <a:p>
            <a:pPr marL="0" indent="0">
              <a:buNone/>
            </a:pPr>
            <a:r>
              <a:rPr kumimoji="1" lang="en-US" altLang="ja-JP" sz="2800" dirty="0" smtClean="0"/>
              <a:t>LESSON</a:t>
            </a:r>
            <a:r>
              <a:rPr kumimoji="1" lang="ja-JP" altLang="en-US" sz="2800" dirty="0" smtClean="0"/>
              <a:t>フォルダが</a:t>
            </a:r>
            <a:r>
              <a:rPr kumimoji="1" lang="en-US" altLang="ja-JP" sz="2800" dirty="0" err="1" smtClean="0"/>
              <a:t>VSCode</a:t>
            </a:r>
            <a:r>
              <a:rPr kumimoji="1" lang="ja-JP" altLang="en-US" sz="2800" dirty="0" smtClean="0"/>
              <a:t>からも確認</a:t>
            </a:r>
            <a:r>
              <a:rPr kumimoji="1" lang="en-US" altLang="ja-JP" sz="2800" dirty="0" smtClean="0"/>
              <a:t/>
            </a:r>
            <a:br>
              <a:rPr kumimoji="1" lang="en-US" altLang="ja-JP" sz="2800" dirty="0" smtClean="0"/>
            </a:br>
            <a:r>
              <a:rPr kumimoji="1" lang="ja-JP" altLang="en-US" sz="2800" dirty="0" smtClean="0"/>
              <a:t>できるので</a:t>
            </a:r>
            <a:r>
              <a:rPr lang="ja-JP" altLang="en-US" sz="2800" dirty="0"/>
              <a:t>ファイル</a:t>
            </a:r>
            <a:r>
              <a:rPr lang="ja-JP" altLang="en-US" sz="2800" dirty="0" smtClean="0"/>
              <a:t>の新規追加を行う</a:t>
            </a:r>
            <a:endParaRPr kumimoji="1" lang="ja-JP" altLang="en-US" sz="2800" dirty="0"/>
          </a:p>
        </p:txBody>
      </p:sp>
      <p:pic>
        <p:nvPicPr>
          <p:cNvPr id="10" name="図 9"/>
          <p:cNvPicPr>
            <a:picLocks noChangeAspect="1"/>
          </p:cNvPicPr>
          <p:nvPr/>
        </p:nvPicPr>
        <p:blipFill>
          <a:blip r:embed="rId2"/>
          <a:stretch>
            <a:fillRect/>
          </a:stretch>
        </p:blipFill>
        <p:spPr>
          <a:xfrm>
            <a:off x="267465" y="3213945"/>
            <a:ext cx="3559909" cy="653861"/>
          </a:xfrm>
          <a:prstGeom prst="rect">
            <a:avLst/>
          </a:prstGeom>
        </p:spPr>
      </p:pic>
      <p:sp>
        <p:nvSpPr>
          <p:cNvPr id="11" name="コンテンツ プレースホルダー 2"/>
          <p:cNvSpPr txBox="1">
            <a:spLocks/>
          </p:cNvSpPr>
          <p:nvPr/>
        </p:nvSpPr>
        <p:spPr>
          <a:xfrm>
            <a:off x="4798518" y="3229235"/>
            <a:ext cx="6741841" cy="638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ファイル名は　</a:t>
            </a:r>
            <a:r>
              <a:rPr lang="en-US" altLang="ja-JP" sz="2800" dirty="0" smtClean="0"/>
              <a:t>01_test.php </a:t>
            </a:r>
            <a:r>
              <a:rPr lang="ja-JP" altLang="en-US" sz="2800" dirty="0" smtClean="0"/>
              <a:t>とする</a:t>
            </a:r>
            <a:endParaRPr lang="ja-JP" altLang="en-US" sz="2800" dirty="0"/>
          </a:p>
        </p:txBody>
      </p:sp>
      <p:grpSp>
        <p:nvGrpSpPr>
          <p:cNvPr id="6" name="グループ化 5"/>
          <p:cNvGrpSpPr/>
          <p:nvPr/>
        </p:nvGrpSpPr>
        <p:grpSpPr>
          <a:xfrm>
            <a:off x="267465" y="1119590"/>
            <a:ext cx="3843139" cy="1560547"/>
            <a:chOff x="267465" y="1119590"/>
            <a:chExt cx="3843139" cy="1560547"/>
          </a:xfrm>
        </p:grpSpPr>
        <p:pic>
          <p:nvPicPr>
            <p:cNvPr id="3" name="図 2"/>
            <p:cNvPicPr>
              <a:picLocks noChangeAspect="1"/>
            </p:cNvPicPr>
            <p:nvPr/>
          </p:nvPicPr>
          <p:blipFill>
            <a:blip r:embed="rId3"/>
            <a:stretch>
              <a:fillRect/>
            </a:stretch>
          </p:blipFill>
          <p:spPr>
            <a:xfrm>
              <a:off x="267465" y="1119590"/>
              <a:ext cx="3843139" cy="1560547"/>
            </a:xfrm>
            <a:prstGeom prst="rect">
              <a:avLst/>
            </a:prstGeom>
          </p:spPr>
        </p:pic>
        <p:sp>
          <p:nvSpPr>
            <p:cNvPr id="9" name="楕円 8"/>
            <p:cNvSpPr/>
            <p:nvPr/>
          </p:nvSpPr>
          <p:spPr>
            <a:xfrm>
              <a:off x="2858814" y="2133599"/>
              <a:ext cx="344517" cy="3445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534511" y="2221774"/>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1045780" y="3237420"/>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5130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DX(Digital Transformation)</a:t>
            </a:r>
            <a:endParaRPr kumimoji="1" lang="ja-JP" altLang="en-US" dirty="0"/>
          </a:p>
        </p:txBody>
      </p:sp>
      <p:sp>
        <p:nvSpPr>
          <p:cNvPr id="3" name="コンテンツ プレースホルダー 2"/>
          <p:cNvSpPr>
            <a:spLocks noGrp="1"/>
          </p:cNvSpPr>
          <p:nvPr>
            <p:ph idx="1"/>
          </p:nvPr>
        </p:nvSpPr>
        <p:spPr>
          <a:xfrm>
            <a:off x="538161" y="1323282"/>
            <a:ext cx="11115675" cy="2152649"/>
          </a:xfrm>
          <a:solidFill>
            <a:schemeClr val="accent1">
              <a:lumMod val="20000"/>
              <a:lumOff val="80000"/>
            </a:schemeClr>
          </a:solidFill>
        </p:spPr>
        <p:txBody>
          <a:bodyPr>
            <a:normAutofit/>
          </a:bodyPr>
          <a:lstStyle/>
          <a:p>
            <a:pPr marL="0" indent="0">
              <a:buNone/>
            </a:pPr>
            <a:r>
              <a:rPr lang="ja-JP" altLang="en-US" sz="2000" i="1" dirty="0"/>
              <a:t>企業が外部エコシステム（顧客、市場）の破壊的な変化に対応しつつ</a:t>
            </a:r>
            <a:r>
              <a:rPr lang="ja-JP" altLang="en-US" sz="2000" i="1" dirty="0" smtClean="0"/>
              <a:t>、</a:t>
            </a:r>
            <a:r>
              <a:rPr lang="en-US" altLang="ja-JP" sz="2000" i="1" dirty="0" smtClean="0"/>
              <a:t/>
            </a:r>
            <a:br>
              <a:rPr lang="en-US" altLang="ja-JP" sz="2000" i="1" dirty="0" smtClean="0"/>
            </a:br>
            <a:r>
              <a:rPr lang="ja-JP" altLang="en-US" sz="2000" i="1" dirty="0" smtClean="0"/>
              <a:t>内部</a:t>
            </a:r>
            <a:r>
              <a:rPr lang="ja-JP" altLang="en-US" sz="2000" i="1" dirty="0"/>
              <a:t>エコシステム（組織、文化、従業員）の変革を牽引しながら</a:t>
            </a:r>
            <a:r>
              <a:rPr lang="ja-JP" altLang="en-US" sz="2000" i="1" dirty="0" smtClean="0"/>
              <a:t>、</a:t>
            </a:r>
            <a:r>
              <a:rPr lang="en-US" altLang="ja-JP" sz="2000" i="1" dirty="0" smtClean="0"/>
              <a:t/>
            </a:r>
            <a:br>
              <a:rPr lang="en-US" altLang="ja-JP" sz="2000" i="1" dirty="0" smtClean="0"/>
            </a:br>
            <a:r>
              <a:rPr lang="ja-JP" altLang="en-US" sz="2000" i="1" dirty="0" smtClean="0"/>
              <a:t>第３</a:t>
            </a:r>
            <a:r>
              <a:rPr lang="ja-JP" altLang="en-US" sz="2000" i="1" dirty="0"/>
              <a:t>の</a:t>
            </a:r>
            <a:r>
              <a:rPr lang="ja-JP" altLang="en-US" sz="2000" i="1" dirty="0" smtClean="0"/>
              <a:t>プラットフォーム</a:t>
            </a:r>
            <a:r>
              <a:rPr lang="ja-JP" altLang="en-US" sz="2000" i="1" dirty="0"/>
              <a:t>（クラウド、モビリティ、ビッグデータ／アナリティクス、</a:t>
            </a:r>
            <a:r>
              <a:rPr lang="ja-JP" altLang="en-US" sz="2000" i="1" dirty="0" smtClean="0"/>
              <a:t>ソーシャル</a:t>
            </a:r>
            <a:r>
              <a:rPr lang="ja-JP" altLang="en-US" sz="2000" i="1" dirty="0"/>
              <a:t>技術）を利用して、</a:t>
            </a:r>
            <a:r>
              <a:rPr lang="ja-JP" altLang="en-US" sz="2000" i="1" u="sng" dirty="0"/>
              <a:t>新しい製品やサービス、新しいビジネス・</a:t>
            </a:r>
            <a:r>
              <a:rPr lang="ja-JP" altLang="en-US" sz="2000" i="1" u="sng" dirty="0" smtClean="0"/>
              <a:t>モデル</a:t>
            </a:r>
            <a:r>
              <a:rPr lang="ja-JP" altLang="en-US" sz="2000" i="1" u="sng" dirty="0"/>
              <a:t>を通して</a:t>
            </a:r>
            <a:r>
              <a:rPr lang="ja-JP" altLang="en-US" sz="2000" i="1" dirty="0"/>
              <a:t>、ネットとリアルの両面で</a:t>
            </a:r>
            <a:r>
              <a:rPr lang="ja-JP" altLang="en-US" sz="2000" i="1" dirty="0" smtClean="0"/>
              <a:t>の</a:t>
            </a:r>
            <a:r>
              <a:rPr lang="en-US" altLang="ja-JP" sz="2000" i="1" dirty="0" smtClean="0"/>
              <a:t/>
            </a:r>
            <a:br>
              <a:rPr lang="en-US" altLang="ja-JP" sz="2000" i="1" dirty="0" smtClean="0"/>
            </a:br>
            <a:r>
              <a:rPr lang="ja-JP" altLang="en-US" sz="2000" i="1" dirty="0" smtClean="0"/>
              <a:t>顧客エクスペリエンス</a:t>
            </a:r>
            <a:r>
              <a:rPr lang="ja-JP" altLang="en-US" sz="2000" i="1" dirty="0"/>
              <a:t>の変革を</a:t>
            </a:r>
            <a:r>
              <a:rPr lang="ja-JP" altLang="en-US" sz="2000" i="1" dirty="0" smtClean="0"/>
              <a:t>図ること</a:t>
            </a:r>
            <a:r>
              <a:rPr lang="ja-JP" altLang="en-US" sz="2000" i="1" dirty="0"/>
              <a:t>で価値を創出し、</a:t>
            </a:r>
            <a:r>
              <a:rPr lang="ja-JP" altLang="en-US" sz="2000" i="1" u="sng" dirty="0"/>
              <a:t>競争上の優位性を確立</a:t>
            </a:r>
            <a:r>
              <a:rPr lang="ja-JP" altLang="en-US" sz="2000" i="1" dirty="0"/>
              <a:t>すること</a:t>
            </a:r>
            <a:endParaRPr kumimoji="1" lang="ja-JP" altLang="en-US" sz="20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a:t>
            </a:fld>
            <a:endParaRPr kumimoji="1" lang="ja-JP" altLang="en-US"/>
          </a:p>
        </p:txBody>
      </p:sp>
      <p:sp>
        <p:nvSpPr>
          <p:cNvPr id="5" name="正方形/長方形 4"/>
          <p:cNvSpPr/>
          <p:nvPr/>
        </p:nvSpPr>
        <p:spPr>
          <a:xfrm>
            <a:off x="5329237" y="3075821"/>
            <a:ext cx="6324599" cy="400110"/>
          </a:xfrm>
          <a:prstGeom prst="rect">
            <a:avLst/>
          </a:prstGeom>
        </p:spPr>
        <p:txBody>
          <a:bodyPr wrap="square">
            <a:spAutoFit/>
          </a:bodyPr>
          <a:lstStyle/>
          <a:p>
            <a:pPr algn="r"/>
            <a:r>
              <a:rPr lang="ja-JP" altLang="en-US" sz="1000" dirty="0" smtClean="0"/>
              <a:t>（出典</a:t>
            </a:r>
            <a:r>
              <a:rPr lang="ja-JP" altLang="en-US" sz="1000" dirty="0"/>
              <a:t>）</a:t>
            </a:r>
            <a:r>
              <a:rPr lang="en-US" altLang="ja-JP" sz="1000" dirty="0"/>
              <a:t>Japan IT Market 2018 Top 10 Predictions: </a:t>
            </a:r>
            <a:r>
              <a:rPr lang="ja-JP" altLang="en-US" sz="1000" dirty="0"/>
              <a:t>デジタルネイティブ企業への変革 </a:t>
            </a:r>
            <a:r>
              <a:rPr lang="en-US" altLang="ja-JP" sz="1000" dirty="0"/>
              <a:t>- DX </a:t>
            </a:r>
            <a:r>
              <a:rPr lang="ja-JP" altLang="en-US" sz="1000" dirty="0"/>
              <a:t>エコノミー に</a:t>
            </a:r>
            <a:r>
              <a:rPr lang="ja-JP" altLang="en-US" sz="1000" dirty="0" smtClean="0"/>
              <a:t>おいて</a:t>
            </a:r>
            <a:r>
              <a:rPr lang="en-US" altLang="ja-JP" sz="1000" dirty="0" smtClean="0"/>
              <a:t/>
            </a:r>
            <a:br>
              <a:rPr lang="en-US" altLang="ja-JP" sz="1000" dirty="0" smtClean="0"/>
            </a:br>
            <a:r>
              <a:rPr lang="ja-JP" altLang="en-US" sz="1000" dirty="0" smtClean="0"/>
              <a:t>イノベーション</a:t>
            </a:r>
            <a:r>
              <a:rPr lang="ja-JP" altLang="en-US" sz="1000" dirty="0"/>
              <a:t>を飛躍的に拡大せよ</a:t>
            </a:r>
            <a:r>
              <a:rPr lang="en-US" altLang="ja-JP" sz="1000" dirty="0"/>
              <a:t>, </a:t>
            </a:r>
            <a:r>
              <a:rPr lang="en-US" altLang="ja-JP" sz="1000" dirty="0" smtClean="0"/>
              <a:t>IDC </a:t>
            </a:r>
            <a:r>
              <a:rPr lang="en-US" altLang="ja-JP" sz="1000" dirty="0"/>
              <a:t>Japan </a:t>
            </a:r>
            <a:r>
              <a:rPr lang="ja-JP" altLang="en-US" sz="1000" dirty="0"/>
              <a:t>プレスリリース</a:t>
            </a:r>
            <a:r>
              <a:rPr lang="en-US" altLang="ja-JP" sz="1000" dirty="0"/>
              <a:t>, 2017 </a:t>
            </a:r>
            <a:r>
              <a:rPr lang="ja-JP" altLang="en-US" sz="1000" dirty="0"/>
              <a:t>年 </a:t>
            </a:r>
            <a:r>
              <a:rPr lang="en-US" altLang="ja-JP" sz="1000" dirty="0"/>
              <a:t>12 </a:t>
            </a:r>
            <a:r>
              <a:rPr lang="ja-JP" altLang="en-US" sz="1000" dirty="0"/>
              <a:t>月 </a:t>
            </a:r>
            <a:r>
              <a:rPr lang="en-US" altLang="ja-JP" sz="1000" dirty="0"/>
              <a:t>14 </a:t>
            </a:r>
            <a:r>
              <a:rPr lang="ja-JP" altLang="en-US" sz="1000" dirty="0"/>
              <a:t>日</a:t>
            </a:r>
          </a:p>
        </p:txBody>
      </p:sp>
      <p:sp>
        <p:nvSpPr>
          <p:cNvPr id="6" name="コンテンツ プレースホルダー 2"/>
          <p:cNvSpPr txBox="1">
            <a:spLocks/>
          </p:cNvSpPr>
          <p:nvPr/>
        </p:nvSpPr>
        <p:spPr>
          <a:xfrm>
            <a:off x="538162" y="4449818"/>
            <a:ext cx="11115674" cy="2128781"/>
          </a:xfrm>
          <a:prstGeom prst="rect">
            <a:avLst/>
          </a:prstGeom>
          <a:noFill/>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400" dirty="0" smtClean="0"/>
              <a:t>デジタル技術を活用することで製品、サービス、</a:t>
            </a:r>
            <a:r>
              <a:rPr lang="en-US" altLang="ja-JP" sz="4400" dirty="0" smtClean="0"/>
              <a:t/>
            </a:r>
            <a:br>
              <a:rPr lang="en-US" altLang="ja-JP" sz="4400" dirty="0" smtClean="0"/>
            </a:br>
            <a:r>
              <a:rPr lang="ja-JP" altLang="en-US" sz="4400" dirty="0" smtClean="0"/>
              <a:t>ビジネスモデルの変革を行うこと</a:t>
            </a:r>
            <a:endParaRPr lang="ja-JP" altLang="en-US" sz="4400" dirty="0"/>
          </a:p>
        </p:txBody>
      </p:sp>
    </p:spTree>
    <p:extLst>
      <p:ext uri="{BB962C8B-B14F-4D97-AF65-F5344CB8AC3E}">
        <p14:creationId xmlns:p14="http://schemas.microsoft.com/office/powerpoint/2010/main" val="2824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やってみよう：コーディング</a:t>
            </a:r>
            <a:endParaRPr kumimoji="1" lang="ja-JP" altLang="en-US" dirty="0"/>
          </a:p>
        </p:txBody>
      </p:sp>
      <p:sp>
        <p:nvSpPr>
          <p:cNvPr id="3" name="コンテンツ プレースホルダー 2"/>
          <p:cNvSpPr>
            <a:spLocks noGrp="1"/>
          </p:cNvSpPr>
          <p:nvPr>
            <p:ph idx="1"/>
          </p:nvPr>
        </p:nvSpPr>
        <p:spPr>
          <a:xfrm>
            <a:off x="6936828" y="2722179"/>
            <a:ext cx="4493172" cy="1566042"/>
          </a:xfrm>
        </p:spPr>
        <p:txBody>
          <a:bodyPr/>
          <a:lstStyle/>
          <a:p>
            <a:pPr marL="0" indent="0">
              <a:buNone/>
            </a:pPr>
            <a:r>
              <a:rPr lang="ja-JP" altLang="en-US" dirty="0" smtClean="0"/>
              <a:t>左記のコードを</a:t>
            </a:r>
            <a:endParaRPr lang="en-US" altLang="ja-JP" dirty="0" smtClean="0"/>
          </a:p>
          <a:p>
            <a:pPr marL="0" indent="0">
              <a:buNone/>
            </a:pPr>
            <a:r>
              <a:rPr lang="ja-JP" altLang="en-US" dirty="0" smtClean="0"/>
              <a:t>打ち込んでみましょう。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pic>
        <p:nvPicPr>
          <p:cNvPr id="6" name="図 5"/>
          <p:cNvPicPr>
            <a:picLocks noChangeAspect="1"/>
          </p:cNvPicPr>
          <p:nvPr/>
        </p:nvPicPr>
        <p:blipFill>
          <a:blip r:embed="rId2"/>
          <a:stretch>
            <a:fillRect/>
          </a:stretch>
        </p:blipFill>
        <p:spPr>
          <a:xfrm>
            <a:off x="170257" y="874914"/>
            <a:ext cx="6378416" cy="5830686"/>
          </a:xfrm>
          <a:prstGeom prst="rect">
            <a:avLst/>
          </a:prstGeom>
        </p:spPr>
      </p:pic>
    </p:spTree>
    <p:extLst>
      <p:ext uri="{BB962C8B-B14F-4D97-AF65-F5344CB8AC3E}">
        <p14:creationId xmlns:p14="http://schemas.microsoft.com/office/powerpoint/2010/main" val="1894322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やってみよう：ページアクセス</a:t>
            </a:r>
            <a:endParaRPr kumimoji="1" lang="ja-JP" altLang="en-US" dirty="0"/>
          </a:p>
        </p:txBody>
      </p:sp>
      <p:sp>
        <p:nvSpPr>
          <p:cNvPr id="3" name="コンテンツ プレースホルダー 2"/>
          <p:cNvSpPr>
            <a:spLocks noGrp="1"/>
          </p:cNvSpPr>
          <p:nvPr>
            <p:ph idx="1"/>
          </p:nvPr>
        </p:nvSpPr>
        <p:spPr>
          <a:xfrm>
            <a:off x="5717626" y="1824967"/>
            <a:ext cx="5659821" cy="807479"/>
          </a:xfrm>
        </p:spPr>
        <p:txBody>
          <a:bodyPr/>
          <a:lstStyle/>
          <a:p>
            <a:pPr marL="0" indent="0">
              <a:buNone/>
            </a:pPr>
            <a:r>
              <a:rPr kumimoji="1" lang="ja-JP" altLang="en-US" dirty="0" smtClean="0"/>
              <a:t>ファイル→保存</a:t>
            </a:r>
            <a:r>
              <a:rPr lang="ja-JP" altLang="en-US" dirty="0"/>
              <a:t>　</a:t>
            </a:r>
            <a:r>
              <a:rPr lang="ja-JP" altLang="en-US" dirty="0" smtClean="0"/>
              <a:t>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51</a:t>
            </a:fld>
            <a:endParaRPr kumimoji="1" lang="ja-JP" altLang="en-US"/>
          </a:p>
        </p:txBody>
      </p:sp>
      <p:grpSp>
        <p:nvGrpSpPr>
          <p:cNvPr id="7" name="グループ化 6"/>
          <p:cNvGrpSpPr/>
          <p:nvPr/>
        </p:nvGrpSpPr>
        <p:grpSpPr>
          <a:xfrm>
            <a:off x="1315149" y="874914"/>
            <a:ext cx="2888989" cy="2707587"/>
            <a:chOff x="348197" y="874914"/>
            <a:chExt cx="2888989" cy="2707587"/>
          </a:xfrm>
        </p:grpSpPr>
        <p:pic>
          <p:nvPicPr>
            <p:cNvPr id="5" name="図 4"/>
            <p:cNvPicPr>
              <a:picLocks noChangeAspect="1"/>
            </p:cNvPicPr>
            <p:nvPr/>
          </p:nvPicPr>
          <p:blipFill>
            <a:blip r:embed="rId2"/>
            <a:stretch>
              <a:fillRect/>
            </a:stretch>
          </p:blipFill>
          <p:spPr>
            <a:xfrm>
              <a:off x="348197" y="874914"/>
              <a:ext cx="2888989" cy="2707587"/>
            </a:xfrm>
            <a:prstGeom prst="rect">
              <a:avLst/>
            </a:prstGeom>
          </p:spPr>
        </p:pic>
        <p:sp>
          <p:nvSpPr>
            <p:cNvPr id="6" name="正方形/長方形 5"/>
            <p:cNvSpPr/>
            <p:nvPr/>
          </p:nvSpPr>
          <p:spPr>
            <a:xfrm>
              <a:off x="547893" y="3037490"/>
              <a:ext cx="2121735" cy="262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p:cNvSpPr txBox="1">
            <a:spLocks/>
          </p:cNvSpPr>
          <p:nvPr/>
        </p:nvSpPr>
        <p:spPr>
          <a:xfrm>
            <a:off x="5717625" y="3855576"/>
            <a:ext cx="6358761" cy="12209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ブラウザから </a:t>
            </a:r>
            <a:r>
              <a:rPr lang="en-US" altLang="ja-JP" dirty="0" smtClean="0"/>
              <a:t/>
            </a:r>
            <a:br>
              <a:rPr lang="en-US" altLang="ja-JP" dirty="0" smtClean="0"/>
            </a:br>
            <a:r>
              <a:rPr lang="en-US" altLang="ja-JP" dirty="0" smtClean="0"/>
              <a:t>localhost/Lesson/01_test.php</a:t>
            </a:r>
          </a:p>
          <a:p>
            <a:pPr marL="0" indent="0">
              <a:buFont typeface="Arial" panose="020B0604020202020204" pitchFamily="34" charset="0"/>
              <a:buNone/>
            </a:pPr>
            <a:r>
              <a:rPr lang="ja-JP" altLang="en-US" dirty="0" smtClean="0"/>
              <a:t>にアクセス</a:t>
            </a:r>
            <a:endParaRPr lang="ja-JP" altLang="en-US" dirty="0"/>
          </a:p>
        </p:txBody>
      </p:sp>
      <p:pic>
        <p:nvPicPr>
          <p:cNvPr id="11" name="図 10"/>
          <p:cNvPicPr>
            <a:picLocks noChangeAspect="1"/>
          </p:cNvPicPr>
          <p:nvPr/>
        </p:nvPicPr>
        <p:blipFill>
          <a:blip r:embed="rId3"/>
          <a:stretch>
            <a:fillRect/>
          </a:stretch>
        </p:blipFill>
        <p:spPr>
          <a:xfrm>
            <a:off x="1514845" y="5220750"/>
            <a:ext cx="2438740" cy="1419423"/>
          </a:xfrm>
          <a:prstGeom prst="rect">
            <a:avLst/>
          </a:prstGeom>
        </p:spPr>
      </p:pic>
      <p:sp>
        <p:nvSpPr>
          <p:cNvPr id="12" name="コンテンツ プレースホルダー 2"/>
          <p:cNvSpPr txBox="1">
            <a:spLocks/>
          </p:cNvSpPr>
          <p:nvPr/>
        </p:nvSpPr>
        <p:spPr>
          <a:xfrm>
            <a:off x="5717624" y="5613107"/>
            <a:ext cx="6358761" cy="1027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左のページが表示されれば</a:t>
            </a:r>
            <a:r>
              <a:rPr lang="en-US" altLang="ja-JP" dirty="0" smtClean="0"/>
              <a:t>OK</a:t>
            </a:r>
            <a:endParaRPr lang="ja-JP" altLang="en-US" dirty="0"/>
          </a:p>
        </p:txBody>
      </p:sp>
      <p:pic>
        <p:nvPicPr>
          <p:cNvPr id="9" name="図 8"/>
          <p:cNvPicPr>
            <a:picLocks noChangeAspect="1"/>
          </p:cNvPicPr>
          <p:nvPr/>
        </p:nvPicPr>
        <p:blipFill rotWithShape="1">
          <a:blip r:embed="rId4"/>
          <a:srcRect l="14598" t="10466" r="51247"/>
          <a:stretch/>
        </p:blipFill>
        <p:spPr>
          <a:xfrm>
            <a:off x="1014413" y="4095749"/>
            <a:ext cx="3432899" cy="581025"/>
          </a:xfrm>
          <a:prstGeom prst="rect">
            <a:avLst/>
          </a:prstGeom>
        </p:spPr>
      </p:pic>
    </p:spTree>
    <p:extLst>
      <p:ext uri="{BB962C8B-B14F-4D97-AF65-F5344CB8AC3E}">
        <p14:creationId xmlns:p14="http://schemas.microsoft.com/office/powerpoint/2010/main" val="2058757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記述：コメント</a:t>
            </a:r>
            <a:endParaRPr kumimoji="1" lang="ja-JP" altLang="en-US" dirty="0"/>
          </a:p>
        </p:txBody>
      </p:sp>
      <p:sp>
        <p:nvSpPr>
          <p:cNvPr id="3" name="コンテンツ プレースホルダー 2"/>
          <p:cNvSpPr>
            <a:spLocks noGrp="1"/>
          </p:cNvSpPr>
          <p:nvPr>
            <p:ph idx="1"/>
          </p:nvPr>
        </p:nvSpPr>
        <p:spPr>
          <a:xfrm>
            <a:off x="1251678" y="3576320"/>
            <a:ext cx="10178322" cy="3048000"/>
          </a:xfrm>
        </p:spPr>
        <p:txBody>
          <a:bodyPr/>
          <a:lstStyle/>
          <a:p>
            <a:pPr marL="0" indent="0">
              <a:buNone/>
            </a:pPr>
            <a:r>
              <a:rPr lang="ja-JP" altLang="en-US" dirty="0">
                <a:solidFill>
                  <a:srgbClr val="FF0000"/>
                </a:solidFill>
              </a:rPr>
              <a:t>コンパイラに無視される</a:t>
            </a:r>
            <a:r>
              <a:rPr lang="ja-JP" altLang="en-US" dirty="0"/>
              <a:t>記述</a:t>
            </a:r>
            <a:endParaRPr lang="en-US" altLang="ja-JP" dirty="0"/>
          </a:p>
          <a:p>
            <a:pPr marL="0" indent="0">
              <a:buNone/>
            </a:pPr>
            <a:r>
              <a:rPr lang="ja-JP" altLang="en-US" dirty="0"/>
              <a:t>メモや他の人に伝えたいことなどを記述しておく</a:t>
            </a:r>
            <a:endParaRPr lang="en-US" altLang="ja-JP" dirty="0"/>
          </a:p>
          <a:p>
            <a:pPr marL="0" indent="0">
              <a:buNone/>
            </a:pPr>
            <a:r>
              <a:rPr lang="ja-JP" altLang="en-US" dirty="0" smtClean="0">
                <a:solidFill>
                  <a:schemeClr val="accent3">
                    <a:lumMod val="75000"/>
                  </a:schemeClr>
                </a:solidFill>
              </a:rPr>
              <a:t>＃</a:t>
            </a:r>
            <a:r>
              <a:rPr lang="ja-JP" altLang="en-US" dirty="0" smtClean="0">
                <a:solidFill>
                  <a:schemeClr val="accent6">
                    <a:lumMod val="75000"/>
                  </a:schemeClr>
                </a:solidFill>
              </a:rPr>
              <a:t>　</a:t>
            </a:r>
            <a:r>
              <a:rPr lang="ja-JP" altLang="en-US" dirty="0" smtClean="0"/>
              <a:t>あるいは</a:t>
            </a:r>
            <a:r>
              <a:rPr lang="ja-JP" altLang="en-US" dirty="0" smtClean="0">
                <a:solidFill>
                  <a:schemeClr val="accent6">
                    <a:lumMod val="75000"/>
                  </a:schemeClr>
                </a:solidFill>
              </a:rPr>
              <a:t> </a:t>
            </a:r>
            <a:r>
              <a:rPr lang="en-US" altLang="ja-JP" dirty="0" smtClean="0">
                <a:solidFill>
                  <a:schemeClr val="accent3">
                    <a:lumMod val="75000"/>
                  </a:schemeClr>
                </a:solidFill>
              </a:rPr>
              <a:t>//</a:t>
            </a:r>
            <a:r>
              <a:rPr lang="ja-JP" altLang="en-US" dirty="0"/>
              <a:t>　でその行をコメント化する</a:t>
            </a:r>
            <a:endParaRPr lang="en-US" altLang="ja-JP" dirty="0"/>
          </a:p>
          <a:p>
            <a:pPr marL="0" indent="0">
              <a:buNone/>
            </a:pPr>
            <a:r>
              <a:rPr lang="en-US" altLang="ja-JP" dirty="0">
                <a:solidFill>
                  <a:schemeClr val="accent3">
                    <a:lumMod val="75000"/>
                  </a:schemeClr>
                </a:solidFill>
              </a:rPr>
              <a:t>/* */</a:t>
            </a:r>
            <a:r>
              <a:rPr lang="ja-JP" altLang="en-US" dirty="0"/>
              <a:t>で囲った</a:t>
            </a:r>
            <a:r>
              <a:rPr lang="ja-JP" altLang="en-US" dirty="0" smtClean="0"/>
              <a:t>部分</a:t>
            </a:r>
            <a:r>
              <a:rPr lang="en-US" altLang="ja-JP" dirty="0" smtClean="0"/>
              <a:t>(</a:t>
            </a:r>
            <a:r>
              <a:rPr lang="ja-JP" altLang="en-US" dirty="0" smtClean="0"/>
              <a:t>複数行可</a:t>
            </a:r>
            <a:r>
              <a:rPr lang="en-US" altLang="ja-JP" dirty="0" smtClean="0"/>
              <a:t>)</a:t>
            </a:r>
            <a:r>
              <a:rPr lang="ja-JP" altLang="en-US" dirty="0" smtClean="0"/>
              <a:t>を</a:t>
            </a:r>
            <a:r>
              <a:rPr lang="ja-JP" altLang="en-US" dirty="0"/>
              <a:t>コメント化する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52</a:t>
            </a:fld>
            <a:endParaRPr kumimoji="1" lang="ja-JP" altLang="en-US"/>
          </a:p>
        </p:txBody>
      </p:sp>
      <p:pic>
        <p:nvPicPr>
          <p:cNvPr id="5" name="図 4"/>
          <p:cNvPicPr>
            <a:picLocks noChangeAspect="1"/>
          </p:cNvPicPr>
          <p:nvPr/>
        </p:nvPicPr>
        <p:blipFill rotWithShape="1">
          <a:blip r:embed="rId2"/>
          <a:srcRect l="4578" t="59410" b="31878"/>
          <a:stretch/>
        </p:blipFill>
        <p:spPr>
          <a:xfrm>
            <a:off x="1728173" y="1958917"/>
            <a:ext cx="9092227" cy="758883"/>
          </a:xfrm>
          <a:prstGeom prst="rect">
            <a:avLst/>
          </a:prstGeom>
        </p:spPr>
      </p:pic>
    </p:spTree>
    <p:extLst>
      <p:ext uri="{BB962C8B-B14F-4D97-AF65-F5344CB8AC3E}">
        <p14:creationId xmlns:p14="http://schemas.microsoft.com/office/powerpoint/2010/main" val="2080458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2324100" y="1066801"/>
            <a:ext cx="7150100" cy="2362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PHP</a:t>
            </a:r>
            <a:r>
              <a:rPr kumimoji="1" lang="ja-JP" altLang="en-US" dirty="0" smtClean="0"/>
              <a:t>記述：</a:t>
            </a:r>
            <a:r>
              <a:rPr kumimoji="1" lang="en-US" altLang="ja-JP" dirty="0" smtClean="0"/>
              <a:t>echo</a:t>
            </a:r>
            <a:endParaRPr kumimoji="1" lang="ja-JP" altLang="en-US" dirty="0"/>
          </a:p>
        </p:txBody>
      </p:sp>
      <p:sp>
        <p:nvSpPr>
          <p:cNvPr id="3" name="コンテンツ プレースホルダー 2"/>
          <p:cNvSpPr>
            <a:spLocks noGrp="1"/>
          </p:cNvSpPr>
          <p:nvPr>
            <p:ph idx="1"/>
          </p:nvPr>
        </p:nvSpPr>
        <p:spPr>
          <a:xfrm>
            <a:off x="1962878" y="4171951"/>
            <a:ext cx="8362222" cy="1428749"/>
          </a:xfrm>
        </p:spPr>
        <p:txBody>
          <a:bodyPr>
            <a:normAutofit/>
          </a:bodyPr>
          <a:lstStyle/>
          <a:p>
            <a:pPr marL="0" indent="0">
              <a:buNone/>
            </a:pPr>
            <a:r>
              <a:rPr lang="en-US" altLang="ja-JP" dirty="0" smtClean="0"/>
              <a:t>HTML</a:t>
            </a:r>
            <a:r>
              <a:rPr kumimoji="1" lang="ja-JP" altLang="en-US" dirty="0" smtClean="0"/>
              <a:t>の中に文字列を表示する記述</a:t>
            </a:r>
            <a:r>
              <a:rPr kumimoji="1" lang="ja-JP" altLang="en-US" sz="3200" dirty="0" smtClean="0"/>
              <a:t>。</a:t>
            </a:r>
            <a:endParaRPr kumimoji="1" lang="en-US" altLang="ja-JP" sz="3200" dirty="0" smtClean="0"/>
          </a:p>
          <a:p>
            <a:pPr marL="0" indent="0">
              <a:buNone/>
            </a:pPr>
            <a:r>
              <a:rPr lang="ja-JP" altLang="en-US" dirty="0"/>
              <a:t>タグなど</a:t>
            </a:r>
            <a:r>
              <a:rPr lang="ja-JP" altLang="en-US" dirty="0" smtClean="0"/>
              <a:t>の</a:t>
            </a:r>
            <a:r>
              <a:rPr lang="en-US" altLang="ja-JP" dirty="0" smtClean="0"/>
              <a:t>HTML</a:t>
            </a:r>
            <a:r>
              <a:rPr lang="ja-JP" altLang="en-US" dirty="0" smtClean="0"/>
              <a:t>記述を行うことも可能。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sp>
        <p:nvSpPr>
          <p:cNvPr id="5" name="コンテンツ プレースホルダー 2"/>
          <p:cNvSpPr txBox="1">
            <a:spLocks/>
          </p:cNvSpPr>
          <p:nvPr/>
        </p:nvSpPr>
        <p:spPr>
          <a:xfrm>
            <a:off x="3422650" y="1358209"/>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ja-JP" altLang="en-US" dirty="0" smtClean="0">
                <a:solidFill>
                  <a:schemeClr val="accent2">
                    <a:lumMod val="60000"/>
                    <a:lumOff val="40000"/>
                  </a:schemeClr>
                </a:solidFill>
              </a:rPr>
              <a:t>表示する文字列</a:t>
            </a:r>
            <a:r>
              <a:rPr lang="en-US" altLang="ja-JP" dirty="0" smtClean="0">
                <a:solidFill>
                  <a:srgbClr val="FF0000"/>
                </a:solidFill>
              </a:rPr>
              <a:t>"</a:t>
            </a:r>
            <a:r>
              <a:rPr lang="en-US" altLang="ja-JP" dirty="0" smtClean="0"/>
              <a:t>;</a:t>
            </a:r>
            <a:endParaRPr lang="ja-JP" altLang="en-US" dirty="0"/>
          </a:p>
        </p:txBody>
      </p:sp>
      <p:sp>
        <p:nvSpPr>
          <p:cNvPr id="7" name="コンテンツ プレースホルダー 2"/>
          <p:cNvSpPr txBox="1">
            <a:spLocks/>
          </p:cNvSpPr>
          <p:nvPr/>
        </p:nvSpPr>
        <p:spPr>
          <a:xfrm>
            <a:off x="3422650" y="239360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en-US" altLang="ja-JP" dirty="0" smtClean="0">
                <a:solidFill>
                  <a:schemeClr val="accent2">
                    <a:lumMod val="60000"/>
                    <a:lumOff val="40000"/>
                  </a:schemeClr>
                </a:solidFill>
              </a:rPr>
              <a:t>HTML</a:t>
            </a:r>
            <a:r>
              <a:rPr lang="ja-JP" altLang="en-US" dirty="0" smtClean="0">
                <a:solidFill>
                  <a:schemeClr val="accent2">
                    <a:lumMod val="60000"/>
                    <a:lumOff val="40000"/>
                  </a:schemeClr>
                </a:solidFill>
              </a:rPr>
              <a:t>記述</a:t>
            </a:r>
            <a:r>
              <a:rPr lang="en-US" altLang="ja-JP" dirty="0" smtClean="0">
                <a:solidFill>
                  <a:srgbClr val="FF0000"/>
                </a:solidFill>
              </a:rPr>
              <a:t>"</a:t>
            </a:r>
            <a:r>
              <a:rPr lang="en-US" altLang="ja-JP" dirty="0" smtClean="0"/>
              <a:t>;</a:t>
            </a:r>
            <a:endParaRPr lang="ja-JP" altLang="en-US" dirty="0"/>
          </a:p>
        </p:txBody>
      </p:sp>
    </p:spTree>
    <p:extLst>
      <p:ext uri="{BB962C8B-B14F-4D97-AF65-F5344CB8AC3E}">
        <p14:creationId xmlns:p14="http://schemas.microsoft.com/office/powerpoint/2010/main" val="540724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smtClean="0"/>
              <a:t>echo</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コンテンツ プレースホルダー 2"/>
          <p:cNvSpPr>
            <a:spLocks noGrp="1"/>
          </p:cNvSpPr>
          <p:nvPr>
            <p:ph idx="1"/>
          </p:nvPr>
        </p:nvSpPr>
        <p:spPr>
          <a:xfrm>
            <a:off x="2242278" y="5327651"/>
            <a:ext cx="8362222" cy="1428749"/>
          </a:xfrm>
        </p:spPr>
        <p:txBody>
          <a:bodyPr>
            <a:normAutofit/>
          </a:bodyPr>
          <a:lstStyle/>
          <a:p>
            <a:pPr marL="0" indent="0">
              <a:buNone/>
            </a:pPr>
            <a:r>
              <a:rPr lang="en-US" altLang="ja-JP" dirty="0" smtClean="0"/>
              <a:t>02_echo.php</a:t>
            </a:r>
            <a:r>
              <a:rPr kumimoji="1" lang="ja-JP" altLang="en-US" dirty="0" smtClean="0"/>
              <a:t>を新規作成して</a:t>
            </a:r>
            <a:r>
              <a:rPr lang="en-US" altLang="ja-JP" dirty="0" smtClean="0"/>
              <a:t/>
            </a:r>
            <a:br>
              <a:rPr lang="en-US" altLang="ja-JP" dirty="0" smtClean="0"/>
            </a:br>
            <a:r>
              <a:rPr kumimoji="1" lang="ja-JP" altLang="en-US" dirty="0" smtClean="0"/>
              <a:t>コーディングしてみましょう</a:t>
            </a:r>
            <a:endParaRPr kumimoji="1" lang="ja-JP" altLang="en-US" dirty="0"/>
          </a:p>
        </p:txBody>
      </p:sp>
      <p:pic>
        <p:nvPicPr>
          <p:cNvPr id="6" name="図 5"/>
          <p:cNvPicPr>
            <a:picLocks noChangeAspect="1"/>
          </p:cNvPicPr>
          <p:nvPr/>
        </p:nvPicPr>
        <p:blipFill>
          <a:blip r:embed="rId2"/>
          <a:stretch>
            <a:fillRect/>
          </a:stretch>
        </p:blipFill>
        <p:spPr>
          <a:xfrm>
            <a:off x="3616086" y="874914"/>
            <a:ext cx="4207113" cy="4148354"/>
          </a:xfrm>
          <a:prstGeom prst="rect">
            <a:avLst/>
          </a:prstGeom>
        </p:spPr>
      </p:pic>
    </p:spTree>
    <p:extLst>
      <p:ext uri="{BB962C8B-B14F-4D97-AF65-F5344CB8AC3E}">
        <p14:creationId xmlns:p14="http://schemas.microsoft.com/office/powerpoint/2010/main" val="1187883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3" name="コンテンツ プレースホルダー 2"/>
          <p:cNvSpPr>
            <a:spLocks noGrp="1"/>
          </p:cNvSpPr>
          <p:nvPr>
            <p:ph idx="1"/>
          </p:nvPr>
        </p:nvSpPr>
        <p:spPr>
          <a:xfrm>
            <a:off x="0" y="1479551"/>
            <a:ext cx="12192000" cy="5215539"/>
          </a:xfrm>
        </p:spPr>
        <p:txBody>
          <a:bodyPr>
            <a:normAutofit/>
          </a:bodyPr>
          <a:lstStyle/>
          <a:p>
            <a:pPr marL="0" indent="0">
              <a:buNone/>
            </a:pPr>
            <a:r>
              <a:rPr kumimoji="1" lang="en-US" altLang="ja-JP" dirty="0" smtClean="0">
                <a:solidFill>
                  <a:srgbClr val="FF0000"/>
                </a:solidFill>
              </a:rPr>
              <a:t>HTML		</a:t>
            </a:r>
            <a:r>
              <a:rPr kumimoji="1" lang="ja-JP" altLang="en-US" dirty="0" smtClean="0"/>
              <a:t>➡　</a:t>
            </a:r>
            <a:r>
              <a:rPr kumimoji="1" lang="en-US" altLang="ja-JP" dirty="0" smtClean="0"/>
              <a:t>Web</a:t>
            </a:r>
            <a:r>
              <a:rPr kumimoji="1" lang="ja-JP" altLang="en-US" dirty="0" smtClean="0"/>
              <a:t>上のドキュメントを作成する言語</a:t>
            </a:r>
            <a:endParaRPr kumimoji="1" lang="en-US" altLang="ja-JP" dirty="0" smtClean="0"/>
          </a:p>
          <a:p>
            <a:pPr marL="0" indent="0">
              <a:buNone/>
            </a:pPr>
            <a:r>
              <a:rPr kumimoji="1" lang="en-US" altLang="ja-JP" dirty="0" smtClean="0">
                <a:solidFill>
                  <a:srgbClr val="FF0000"/>
                </a:solidFill>
              </a:rPr>
              <a:t>PHP	</a:t>
            </a:r>
            <a:r>
              <a:rPr lang="en-US" altLang="ja-JP" dirty="0">
                <a:solidFill>
                  <a:srgbClr val="FF0000"/>
                </a:solidFill>
              </a:rPr>
              <a:t>	</a:t>
            </a:r>
            <a:r>
              <a:rPr lang="en-US" altLang="ja-JP" dirty="0" smtClean="0">
                <a:solidFill>
                  <a:srgbClr val="FF0000"/>
                </a:solidFill>
              </a:rPr>
              <a:t>	</a:t>
            </a:r>
            <a:r>
              <a:rPr lang="ja-JP" altLang="en-US" dirty="0" smtClean="0"/>
              <a:t>➡</a:t>
            </a:r>
            <a:r>
              <a:rPr lang="ja-JP" altLang="en-US" dirty="0"/>
              <a:t>　</a:t>
            </a:r>
            <a:r>
              <a:rPr lang="ja-JP" altLang="en-US" dirty="0" smtClean="0"/>
              <a:t>動的処理が得意なサーバーサイドスクリプト</a:t>
            </a:r>
            <a:endParaRPr lang="en-US" altLang="ja-JP" dirty="0" smtClean="0"/>
          </a:p>
          <a:p>
            <a:pPr marL="0" indent="0">
              <a:buNone/>
            </a:pPr>
            <a:r>
              <a:rPr kumimoji="1" lang="ja-JP" altLang="en-US" dirty="0">
                <a:solidFill>
                  <a:srgbClr val="FF0000"/>
                </a:solidFill>
              </a:rPr>
              <a:t>動的</a:t>
            </a:r>
            <a:r>
              <a:rPr kumimoji="1" lang="ja-JP" altLang="en-US" dirty="0" smtClean="0">
                <a:solidFill>
                  <a:srgbClr val="FF0000"/>
                </a:solidFill>
              </a:rPr>
              <a:t>処理</a:t>
            </a:r>
            <a:r>
              <a:rPr kumimoji="1" lang="en-US" altLang="ja-JP" dirty="0" smtClean="0">
                <a:solidFill>
                  <a:srgbClr val="FF0000"/>
                </a:solidFill>
              </a:rPr>
              <a:t>	</a:t>
            </a:r>
            <a:r>
              <a:rPr kumimoji="1" lang="ja-JP" altLang="en-US" dirty="0" smtClean="0"/>
              <a:t>➡　ユーザの行動に合わせて</a:t>
            </a:r>
            <a:r>
              <a:rPr lang="ja-JP" altLang="en-US" dirty="0"/>
              <a:t>変化</a:t>
            </a:r>
            <a:r>
              <a:rPr lang="ja-JP" altLang="en-US" dirty="0" smtClean="0"/>
              <a:t>する処理</a:t>
            </a:r>
            <a:endParaRPr kumimoji="1" lang="en-US" altLang="ja-JP" dirty="0" smtClean="0"/>
          </a:p>
          <a:p>
            <a:pPr marL="0" indent="0">
              <a:buNone/>
            </a:pPr>
            <a:r>
              <a:rPr kumimoji="1" lang="ja-JP" altLang="en-US" dirty="0" smtClean="0">
                <a:solidFill>
                  <a:srgbClr val="FF0000"/>
                </a:solidFill>
              </a:rPr>
              <a:t>タグ</a:t>
            </a:r>
            <a:r>
              <a:rPr kumimoji="1" lang="en-US" altLang="ja-JP" dirty="0" smtClean="0">
                <a:solidFill>
                  <a:srgbClr val="FF0000"/>
                </a:solidFill>
              </a:rPr>
              <a:t>			</a:t>
            </a:r>
            <a:r>
              <a:rPr kumimoji="1" lang="ja-JP" altLang="en-US" dirty="0" smtClean="0"/>
              <a:t>➡　</a:t>
            </a:r>
            <a:r>
              <a:rPr kumimoji="1" lang="en-US" altLang="ja-JP" dirty="0" smtClean="0"/>
              <a:t>HTML</a:t>
            </a:r>
            <a:r>
              <a:rPr lang="ja-JP" altLang="en-US" dirty="0"/>
              <a:t>に</a:t>
            </a:r>
            <a:r>
              <a:rPr lang="ja-JP" altLang="en-US" dirty="0" smtClean="0"/>
              <a:t>おいて文章の構造を示す機能</a:t>
            </a:r>
            <a:endParaRPr lang="en-US" altLang="ja-JP" dirty="0" smtClean="0"/>
          </a:p>
          <a:p>
            <a:pPr marL="0" indent="0">
              <a:buNone/>
            </a:pPr>
            <a:r>
              <a:rPr kumimoji="1" lang="en-US" altLang="ja-JP" dirty="0" smtClean="0">
                <a:solidFill>
                  <a:srgbClr val="FF0000"/>
                </a:solidFill>
              </a:rPr>
              <a:t>&lt;?</a:t>
            </a:r>
            <a:r>
              <a:rPr kumimoji="1" lang="en-US" altLang="ja-JP" dirty="0" err="1" smtClean="0">
                <a:solidFill>
                  <a:srgbClr val="FF0000"/>
                </a:solidFill>
              </a:rPr>
              <a:t>php</a:t>
            </a:r>
            <a:r>
              <a:rPr kumimoji="1" lang="en-US" altLang="ja-JP" dirty="0" smtClean="0">
                <a:solidFill>
                  <a:srgbClr val="FF0000"/>
                </a:solidFill>
              </a:rPr>
              <a:t>?&gt;</a:t>
            </a:r>
            <a:r>
              <a:rPr kumimoji="1" lang="en-US" altLang="ja-JP" dirty="0" smtClean="0"/>
              <a:t>	</a:t>
            </a:r>
            <a:r>
              <a:rPr kumimoji="1" lang="ja-JP" altLang="en-US" dirty="0" smtClean="0"/>
              <a:t>➡</a:t>
            </a:r>
            <a:r>
              <a:rPr lang="ja-JP" altLang="en-US" dirty="0"/>
              <a:t>　</a:t>
            </a:r>
            <a:r>
              <a:rPr lang="en-US" altLang="ja-JP" dirty="0" smtClean="0"/>
              <a:t>PHP</a:t>
            </a:r>
            <a:r>
              <a:rPr lang="ja-JP" altLang="en-US" dirty="0" smtClean="0"/>
              <a:t>記述を表すタグ</a:t>
            </a:r>
            <a:endParaRPr kumimoji="1" lang="en-US" altLang="ja-JP" dirty="0" smtClean="0"/>
          </a:p>
          <a:p>
            <a:pPr marL="0" indent="0">
              <a:buNone/>
            </a:pPr>
            <a:r>
              <a:rPr lang="ja-JP" altLang="en-US" dirty="0" smtClean="0">
                <a:solidFill>
                  <a:srgbClr val="FF0000"/>
                </a:solidFill>
              </a:rPr>
              <a:t>コメント</a:t>
            </a:r>
            <a:r>
              <a:rPr lang="en-US" altLang="ja-JP" dirty="0" smtClean="0">
                <a:solidFill>
                  <a:srgbClr val="FF0000"/>
                </a:solidFill>
              </a:rPr>
              <a:t>		</a:t>
            </a:r>
            <a:r>
              <a:rPr lang="ja-JP" altLang="en-US" dirty="0" smtClean="0"/>
              <a:t>➡</a:t>
            </a:r>
            <a:r>
              <a:rPr lang="ja-JP" altLang="en-US" dirty="0"/>
              <a:t>　プログラムに影響</a:t>
            </a:r>
            <a:r>
              <a:rPr lang="ja-JP" altLang="en-US" dirty="0" smtClean="0"/>
              <a:t>しない文字列</a:t>
            </a:r>
            <a:endParaRPr lang="en-US" altLang="ja-JP" dirty="0" smtClean="0"/>
          </a:p>
          <a:p>
            <a:pPr marL="0" indent="0">
              <a:buNone/>
            </a:pPr>
            <a:r>
              <a:rPr kumimoji="1" lang="en-US" altLang="ja-JP" dirty="0" smtClean="0">
                <a:solidFill>
                  <a:srgbClr val="FF0000"/>
                </a:solidFill>
              </a:rPr>
              <a:t>echo		</a:t>
            </a:r>
            <a:r>
              <a:rPr kumimoji="1" lang="ja-JP" altLang="en-US" dirty="0" smtClean="0"/>
              <a:t>➡　</a:t>
            </a:r>
            <a:r>
              <a:rPr kumimoji="1" lang="en-US" altLang="ja-JP" dirty="0" smtClean="0"/>
              <a:t>Web</a:t>
            </a:r>
            <a:r>
              <a:rPr kumimoji="1" lang="ja-JP" altLang="en-US" dirty="0" smtClean="0"/>
              <a:t>ページに文字列を表示する記述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Tree>
    <p:extLst>
      <p:ext uri="{BB962C8B-B14F-4D97-AF65-F5344CB8AC3E}">
        <p14:creationId xmlns:p14="http://schemas.microsoft.com/office/powerpoint/2010/main" val="17713538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56</a:t>
            </a:fld>
            <a:endParaRPr kumimoji="1" lang="ja-JP" altLang="en-US" dirty="0"/>
          </a:p>
        </p:txBody>
      </p:sp>
    </p:spTree>
    <p:extLst>
      <p:ext uri="{BB962C8B-B14F-4D97-AF65-F5344CB8AC3E}">
        <p14:creationId xmlns:p14="http://schemas.microsoft.com/office/powerpoint/2010/main" val="953716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コンテンツ プレースホルダー 2"/>
          <p:cNvSpPr>
            <a:spLocks noGrp="1"/>
          </p:cNvSpPr>
          <p:nvPr>
            <p:ph idx="1"/>
          </p:nvPr>
        </p:nvSpPr>
        <p:spPr>
          <a:xfrm>
            <a:off x="838200" y="1397001"/>
            <a:ext cx="10515599" cy="2273299"/>
          </a:xfrm>
        </p:spPr>
        <p:txBody>
          <a:bodyPr>
            <a:normAutofit/>
          </a:bodyPr>
          <a:lstStyle/>
          <a:p>
            <a:pPr marL="0" indent="0">
              <a:buNone/>
            </a:pPr>
            <a:r>
              <a:rPr lang="ja-JP" altLang="en-US" dirty="0" smtClean="0"/>
              <a:t>値を一時的に入れておく</a:t>
            </a:r>
            <a:r>
              <a:rPr lang="ja-JP" altLang="en-US" dirty="0" smtClean="0">
                <a:solidFill>
                  <a:srgbClr val="FF0000"/>
                </a:solidFill>
              </a:rPr>
              <a:t>入れ物</a:t>
            </a:r>
            <a:endParaRPr lang="en-US" altLang="ja-JP" dirty="0" smtClean="0">
              <a:solidFill>
                <a:srgbClr val="FF0000"/>
              </a:solidFill>
            </a:endParaRPr>
          </a:p>
          <a:p>
            <a:pPr marL="0" indent="0">
              <a:buNone/>
            </a:pPr>
            <a:r>
              <a:rPr lang="ja-JP" altLang="en-US" dirty="0">
                <a:solidFill>
                  <a:srgbClr val="FF0000"/>
                </a:solidFill>
              </a:rPr>
              <a:t>一つ</a:t>
            </a:r>
            <a:r>
              <a:rPr lang="ja-JP" altLang="en-US" dirty="0" smtClean="0">
                <a:solidFill>
                  <a:srgbClr val="FF0000"/>
                </a:solidFill>
              </a:rPr>
              <a:t>の変数には一つの値しか入れられない</a:t>
            </a:r>
            <a:endParaRPr lang="en-US" altLang="ja-JP" dirty="0" smtClean="0">
              <a:solidFill>
                <a:srgbClr val="FF0000"/>
              </a:solidFill>
            </a:endParaRPr>
          </a:p>
          <a:p>
            <a:pPr marL="0" indent="0">
              <a:buNone/>
            </a:pPr>
            <a:r>
              <a:rPr lang="ja-JP" altLang="en-US" dirty="0"/>
              <a:t>整理</a:t>
            </a:r>
            <a:r>
              <a:rPr lang="ja-JP" altLang="en-US" dirty="0" smtClean="0"/>
              <a:t>しやすいように入れ物には</a:t>
            </a:r>
            <a:r>
              <a:rPr lang="ja-JP" altLang="en-US" dirty="0" smtClean="0">
                <a:solidFill>
                  <a:srgbClr val="FF0000"/>
                </a:solidFill>
              </a:rPr>
              <a:t>名前を付ける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57</a:t>
            </a:fld>
            <a:endParaRPr kumimoji="1" lang="ja-JP" altLang="en-US"/>
          </a:p>
        </p:txBody>
      </p:sp>
    </p:spTree>
    <p:extLst>
      <p:ext uri="{BB962C8B-B14F-4D97-AF65-F5344CB8AC3E}">
        <p14:creationId xmlns:p14="http://schemas.microsoft.com/office/powerpoint/2010/main" val="586164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308100" y="3937001"/>
            <a:ext cx="28575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ja-JP" altLang="en-US" dirty="0" smtClean="0"/>
              <a:t>変数宣言</a:t>
            </a:r>
            <a:endParaRPr kumimoji="1" lang="ja-JP" altLang="en-US" dirty="0"/>
          </a:p>
        </p:txBody>
      </p:sp>
      <p:sp>
        <p:nvSpPr>
          <p:cNvPr id="3" name="コンテンツ プレースホルダー 2"/>
          <p:cNvSpPr>
            <a:spLocks noGrp="1"/>
          </p:cNvSpPr>
          <p:nvPr>
            <p:ph idx="1"/>
          </p:nvPr>
        </p:nvSpPr>
        <p:spPr>
          <a:xfrm>
            <a:off x="850900" y="1200151"/>
            <a:ext cx="10579100" cy="4679442"/>
          </a:xfrm>
        </p:spPr>
        <p:txBody>
          <a:bodyPr>
            <a:normAutofit/>
          </a:bodyPr>
          <a:lstStyle/>
          <a:p>
            <a:pPr marL="0" indent="0">
              <a:buNone/>
            </a:pPr>
            <a:r>
              <a:rPr lang="ja-JP" altLang="en-US" dirty="0" smtClean="0"/>
              <a:t>これから、変数を使うという宣言</a:t>
            </a:r>
            <a:endParaRPr lang="en-US" altLang="ja-JP" dirty="0" smtClean="0"/>
          </a:p>
          <a:p>
            <a:pPr marL="0" indent="0">
              <a:buNone/>
            </a:pPr>
            <a:r>
              <a:rPr lang="ja-JP" altLang="en-US" dirty="0"/>
              <a:t>変数</a:t>
            </a:r>
            <a:r>
              <a:rPr lang="ja-JP" altLang="en-US" dirty="0" smtClean="0"/>
              <a:t>を扱う際には必ず要る</a:t>
            </a:r>
            <a:endParaRPr lang="en-US" altLang="ja-JP" dirty="0" smtClean="0"/>
          </a:p>
          <a:p>
            <a:pPr marL="0" indent="0">
              <a:buNone/>
            </a:pPr>
            <a:r>
              <a:rPr lang="ja-JP" altLang="en-US" dirty="0"/>
              <a:t>宣言</a:t>
            </a:r>
            <a:r>
              <a:rPr lang="ja-JP" altLang="en-US" dirty="0" smtClean="0"/>
              <a:t>は</a:t>
            </a:r>
            <a:r>
              <a:rPr lang="ja-JP" altLang="en-US" dirty="0"/>
              <a:t>以下のように</a:t>
            </a:r>
            <a:r>
              <a:rPr lang="ja-JP" altLang="en-US" dirty="0" smtClean="0"/>
              <a:t>行う</a:t>
            </a:r>
            <a:endParaRPr lang="en-US" altLang="ja-JP" dirty="0" smtClean="0"/>
          </a:p>
          <a:p>
            <a:pPr marL="0" indent="0">
              <a:buNone/>
            </a:pPr>
            <a:endParaRPr lang="en-US" altLang="ja-JP" dirty="0" smtClean="0"/>
          </a:p>
          <a:p>
            <a:pPr marL="0" indent="0">
              <a:buNone/>
            </a:pPr>
            <a:r>
              <a:rPr lang="en-US" altLang="ja-JP" dirty="0"/>
              <a:t>	</a:t>
            </a:r>
            <a:r>
              <a:rPr lang="ja-JP" altLang="en-US" dirty="0" smtClean="0">
                <a:solidFill>
                  <a:schemeClr val="accent1">
                    <a:lumMod val="75000"/>
                  </a:schemeClr>
                </a:solidFill>
              </a:rPr>
              <a:t>＄</a:t>
            </a:r>
            <a:r>
              <a:rPr lang="ja-JP" altLang="en-US" dirty="0" smtClean="0">
                <a:solidFill>
                  <a:srgbClr val="FF0000"/>
                </a:solidFill>
              </a:rPr>
              <a:t>変数名</a:t>
            </a:r>
            <a:r>
              <a:rPr lang="en-US" altLang="ja-JP" dirty="0" smtClean="0">
                <a:solidFill>
                  <a:schemeClr val="bg2">
                    <a:lumMod val="25000"/>
                  </a:schemeClr>
                </a:solidFill>
              </a:rPr>
              <a:t>;</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58</a:t>
            </a:fld>
            <a:endParaRPr kumimoji="1" lang="ja-JP" altLang="en-US"/>
          </a:p>
        </p:txBody>
      </p:sp>
    </p:spTree>
    <p:extLst>
      <p:ext uri="{BB962C8B-B14F-4D97-AF65-F5344CB8AC3E}">
        <p14:creationId xmlns:p14="http://schemas.microsoft.com/office/powerpoint/2010/main" val="1530315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変数名</a:t>
            </a:r>
            <a:endParaRPr kumimoji="1" lang="ja-JP" altLang="en-US" dirty="0"/>
          </a:p>
        </p:txBody>
      </p:sp>
      <p:sp>
        <p:nvSpPr>
          <p:cNvPr id="3" name="コンテンツ プレースホルダー 2"/>
          <p:cNvSpPr>
            <a:spLocks noGrp="1"/>
          </p:cNvSpPr>
          <p:nvPr>
            <p:ph idx="1"/>
          </p:nvPr>
        </p:nvSpPr>
        <p:spPr>
          <a:xfrm>
            <a:off x="1251678" y="1200150"/>
            <a:ext cx="10178322" cy="5276849"/>
          </a:xfrm>
        </p:spPr>
        <p:txBody>
          <a:bodyPr>
            <a:normAutofit/>
          </a:bodyPr>
          <a:lstStyle/>
          <a:p>
            <a:pPr marL="0" indent="0">
              <a:buNone/>
            </a:pPr>
            <a:r>
              <a:rPr lang="ja-JP" altLang="en-US" dirty="0"/>
              <a:t>変数の名前</a:t>
            </a:r>
            <a:endParaRPr lang="en-US" altLang="ja-JP" dirty="0"/>
          </a:p>
          <a:p>
            <a:pPr marL="0" indent="0">
              <a:buNone/>
            </a:pPr>
            <a:r>
              <a:rPr lang="ja-JP" altLang="en-US" dirty="0"/>
              <a:t>基本的には小文字を使う</a:t>
            </a:r>
            <a:endParaRPr lang="en-US" altLang="ja-JP" dirty="0"/>
          </a:p>
          <a:p>
            <a:pPr marL="0" indent="0">
              <a:buNone/>
            </a:pPr>
            <a:r>
              <a:rPr lang="ja-JP" altLang="en-US" dirty="0"/>
              <a:t>名付けは自分の好きなようにできるが</a:t>
            </a:r>
          </a:p>
          <a:p>
            <a:pPr marL="0" indent="0">
              <a:buNone/>
            </a:pPr>
            <a:r>
              <a:rPr lang="ja-JP" altLang="en-US" dirty="0">
                <a:solidFill>
                  <a:srgbClr val="FF0000"/>
                </a:solidFill>
              </a:rPr>
              <a:t>使える文字は数字・アルファベット・＿記号</a:t>
            </a:r>
            <a:endParaRPr lang="en-US" altLang="ja-JP" dirty="0">
              <a:solidFill>
                <a:srgbClr val="FF0000"/>
              </a:solidFill>
            </a:endParaRPr>
          </a:p>
          <a:p>
            <a:pPr marL="0" indent="0">
              <a:buNone/>
            </a:pPr>
            <a:r>
              <a:rPr lang="ja-JP" altLang="en-US" dirty="0">
                <a:solidFill>
                  <a:srgbClr val="FF0000"/>
                </a:solidFill>
              </a:rPr>
              <a:t>最初の文字に数字が来てはいけない</a:t>
            </a:r>
            <a:endParaRPr lang="en-US" altLang="ja-JP" dirty="0">
              <a:solidFill>
                <a:srgbClr val="FF0000"/>
              </a:solidFill>
            </a:endParaRPr>
          </a:p>
          <a:p>
            <a:pPr marL="0" indent="0">
              <a:buNone/>
            </a:pPr>
            <a:r>
              <a:rPr lang="ja-JP" altLang="en-US" dirty="0">
                <a:solidFill>
                  <a:srgbClr val="FF0000"/>
                </a:solidFill>
              </a:rPr>
              <a:t>予約語</a:t>
            </a:r>
            <a:r>
              <a:rPr lang="ja-JP" altLang="en-US" dirty="0"/>
              <a:t>と同じ変数名は不可等、</a:t>
            </a:r>
            <a:r>
              <a:rPr lang="en-US" altLang="ja-JP" dirty="0"/>
              <a:t/>
            </a:r>
            <a:br>
              <a:rPr lang="en-US" altLang="ja-JP" dirty="0"/>
            </a:br>
            <a:r>
              <a:rPr lang="ja-JP" altLang="en-US" dirty="0">
                <a:solidFill>
                  <a:srgbClr val="FF0000"/>
                </a:solidFill>
              </a:rPr>
              <a:t>命名規則</a:t>
            </a:r>
            <a:r>
              <a:rPr lang="ja-JP" altLang="en-US" dirty="0"/>
              <a:t>が存在する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spTree>
    <p:extLst>
      <p:ext uri="{BB962C8B-B14F-4D97-AF65-F5344CB8AC3E}">
        <p14:creationId xmlns:p14="http://schemas.microsoft.com/office/powerpoint/2010/main" val="2114519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a:t>
            </a:r>
            <a:r>
              <a:rPr lang="ja-JP" altLang="en-US" sz="4400" dirty="0" smtClean="0"/>
              <a:t>：</a:t>
            </a:r>
            <a:r>
              <a:rPr lang="en-US" altLang="ja-JP" sz="4400" dirty="0" smtClean="0"/>
              <a:t>True</a:t>
            </a:r>
            <a:r>
              <a:rPr lang="ja-JP" altLang="en-US" sz="4400" dirty="0" smtClean="0"/>
              <a:t>空</a:t>
            </a:r>
            <a:r>
              <a:rPr lang="ja-JP" altLang="en-US" sz="4400" dirty="0"/>
              <a:t>ポンプの</a:t>
            </a:r>
            <a:r>
              <a:rPr lang="en-US" altLang="ja-JP" sz="4400" dirty="0"/>
              <a:t>CBM</a:t>
            </a:r>
            <a:r>
              <a:rPr lang="ja-JP" altLang="en-US" sz="4400" dirty="0"/>
              <a:t>化</a:t>
            </a:r>
            <a:endParaRPr kumimoji="1" lang="ja-JP" altLang="en-US" sz="4400"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p:sp>
        <p:nvSpPr>
          <p:cNvPr id="12"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6752757" y="6595603"/>
            <a:ext cx="5439243" cy="265652"/>
          </a:xfrm>
        </p:spPr>
        <p:txBody>
          <a:bodyPr>
            <a:normAutofit fontScale="77500" lnSpcReduction="20000"/>
          </a:bodyPr>
          <a:lstStyle/>
          <a:p>
            <a:pPr marL="0" indent="0">
              <a:buNone/>
            </a:pPr>
            <a:r>
              <a:rPr lang="ja-JP" altLang="en-US" sz="1600" dirty="0" smtClean="0"/>
              <a:t>参考：　オムロン株式会社　</a:t>
            </a:r>
            <a:r>
              <a:rPr lang="en-US" altLang="ja-JP" sz="1600" dirty="0"/>
              <a:t> </a:t>
            </a:r>
            <a:r>
              <a:rPr lang="en-US" altLang="ja-JP" sz="1600" dirty="0">
                <a:hlinkClick r:id="rId3"/>
              </a:rPr>
              <a:t>https://www.fa.omron.co.jp/solution/case/our_007/</a:t>
            </a:r>
            <a:endParaRPr lang="en-US" altLang="ja-JP" sz="1600" dirty="0"/>
          </a:p>
        </p:txBody>
      </p:sp>
      <p:sp>
        <p:nvSpPr>
          <p:cNvPr id="13" name="正方形/長方形 12">
            <a:extLst>
              <a:ext uri="{FF2B5EF4-FFF2-40B4-BE49-F238E27FC236}">
                <a16:creationId xmlns:a16="http://schemas.microsoft.com/office/drawing/2014/main" id="{F87A52FD-8859-4018-A6F3-4DB624111EA4}"/>
              </a:ext>
            </a:extLst>
          </p:cNvPr>
          <p:cNvSpPr/>
          <p:nvPr/>
        </p:nvSpPr>
        <p:spPr>
          <a:xfrm>
            <a:off x="175202" y="4485963"/>
            <a:ext cx="12016797" cy="2246769"/>
          </a:xfrm>
          <a:prstGeom prst="rect">
            <a:avLst/>
          </a:prstGeom>
          <a:noFill/>
          <a:ln>
            <a:no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オムロン野洲工場の</a:t>
            </a:r>
            <a:r>
              <a:rPr lang="ja-JP" altLang="en-US" sz="2800" dirty="0">
                <a:latin typeface="UD デジタル 教科書体 NK-R" panose="02020400000000000000" pitchFamily="18" charset="-128"/>
                <a:ea typeface="UD デジタル 教科書体 NK-R" panose="02020400000000000000" pitchFamily="18" charset="-128"/>
              </a:rPr>
              <a:t>半導体</a:t>
            </a:r>
            <a:r>
              <a:rPr lang="ja-JP" altLang="en-US" sz="2800" dirty="0" smtClean="0">
                <a:latin typeface="UD デジタル 教科書体 NK-R" panose="02020400000000000000" pitchFamily="18" charset="-128"/>
                <a:ea typeface="UD デジタル 教科書体 NK-R" panose="02020400000000000000" pitchFamily="18" charset="-128"/>
              </a:rPr>
              <a:t>製造ライン</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成膜装置用</a:t>
            </a:r>
            <a:r>
              <a:rPr lang="en-US" altLang="ja-JP" sz="2800" dirty="0" smtClean="0">
                <a:latin typeface="UD デジタル 教科書体 NK-R" panose="02020400000000000000" pitchFamily="18" charset="-128"/>
                <a:ea typeface="UD デジタル 教科書体 NK-R" panose="02020400000000000000" pitchFamily="18" charset="-128"/>
              </a:rPr>
              <a:t>True</a:t>
            </a:r>
            <a:r>
              <a:rPr lang="ja-JP" altLang="en-US" sz="2800" dirty="0" smtClean="0">
                <a:latin typeface="UD デジタル 教科書体 NK-R" panose="02020400000000000000" pitchFamily="18" charset="-128"/>
                <a:ea typeface="UD デジタル 教科書体 NK-R" panose="02020400000000000000" pitchFamily="18" charset="-128"/>
              </a:rPr>
              <a:t>空ポンプは使用し続けていると生成物の増加を原因とした</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突発的な停止が発生する。</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センサにより常時監視を行い、必要なタイミングでのみメンテナンスを行うことで突発故障をゼロにした。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pic>
        <p:nvPicPr>
          <p:cNvPr id="2050" name="Picture 2" descr="ポンプ内部の変化を捉える特徴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49" y="1117020"/>
            <a:ext cx="5751236" cy="3235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振動予兆現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601" y="1117019"/>
            <a:ext cx="5751236" cy="323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66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524000" y="2400301"/>
            <a:ext cx="33401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値の代入</a:t>
            </a:r>
            <a:endParaRPr kumimoji="1" lang="ja-JP" altLang="en-US" dirty="0"/>
          </a:p>
        </p:txBody>
      </p:sp>
      <p:sp>
        <p:nvSpPr>
          <p:cNvPr id="3" name="コンテンツ プレースホルダー 2"/>
          <p:cNvSpPr>
            <a:spLocks noGrp="1"/>
          </p:cNvSpPr>
          <p:nvPr>
            <p:ph idx="1"/>
          </p:nvPr>
        </p:nvSpPr>
        <p:spPr>
          <a:xfrm>
            <a:off x="774701" y="1016000"/>
            <a:ext cx="11010900" cy="5613400"/>
          </a:xfrm>
        </p:spPr>
        <p:txBody>
          <a:bodyPr>
            <a:normAutofit/>
          </a:bodyPr>
          <a:lstStyle/>
          <a:p>
            <a:pPr marL="0" indent="0">
              <a:buNone/>
            </a:pPr>
            <a:r>
              <a:rPr lang="ja-JP" altLang="en-US" dirty="0"/>
              <a:t>宣言</a:t>
            </a:r>
            <a:r>
              <a:rPr lang="ja-JP" altLang="en-US" dirty="0" smtClean="0"/>
              <a:t>した変数に値を入れること</a:t>
            </a:r>
            <a:endParaRPr lang="en-US" altLang="ja-JP" dirty="0" smtClean="0"/>
          </a:p>
          <a:p>
            <a:pPr marL="0" indent="0">
              <a:buNone/>
            </a:pPr>
            <a:r>
              <a:rPr kumimoji="1" lang="ja-JP" altLang="en-US" dirty="0" smtClean="0"/>
              <a:t>代入は</a:t>
            </a:r>
            <a:r>
              <a:rPr lang="ja-JP" altLang="en-US" dirty="0"/>
              <a:t>以下</a:t>
            </a:r>
            <a:r>
              <a:rPr kumimoji="1" lang="ja-JP" altLang="en-US" dirty="0" smtClean="0"/>
              <a:t>のようにして行われる</a:t>
            </a:r>
            <a:endParaRPr kumimoji="1" lang="en-US" altLang="ja-JP" dirty="0" smtClean="0"/>
          </a:p>
          <a:p>
            <a:pPr marL="0" indent="0">
              <a:buNone/>
            </a:pPr>
            <a:r>
              <a:rPr lang="ja-JP" altLang="en-US" dirty="0" smtClean="0"/>
              <a:t>　</a:t>
            </a:r>
            <a:r>
              <a:rPr lang="en-US" altLang="ja-JP" dirty="0" smtClean="0"/>
              <a:t>	</a:t>
            </a:r>
            <a:r>
              <a:rPr lang="en-US" altLang="ja-JP" dirty="0" smtClean="0">
                <a:solidFill>
                  <a:schemeClr val="accent1">
                    <a:lumMod val="75000"/>
                  </a:schemeClr>
                </a:solidFill>
              </a:rPr>
              <a:t>$</a:t>
            </a:r>
            <a:r>
              <a:rPr lang="ja-JP" altLang="en-US" dirty="0" smtClean="0">
                <a:solidFill>
                  <a:srgbClr val="FF0000"/>
                </a:solidFill>
              </a:rPr>
              <a:t>変数名 </a:t>
            </a:r>
            <a:r>
              <a:rPr lang="en-US" altLang="ja-JP" dirty="0" smtClean="0"/>
              <a:t>= </a:t>
            </a:r>
            <a:r>
              <a:rPr lang="ja-JP" altLang="en-US" dirty="0" smtClean="0"/>
              <a:t>値</a:t>
            </a:r>
            <a:r>
              <a:rPr lang="en-US" altLang="ja-JP" dirty="0" smtClean="0"/>
              <a:t>;</a:t>
            </a:r>
          </a:p>
          <a:p>
            <a:pPr marL="0" indent="0">
              <a:buNone/>
            </a:pPr>
            <a:endParaRPr lang="en-US" altLang="ja-JP" dirty="0"/>
          </a:p>
          <a:p>
            <a:pPr marL="0" indent="0">
              <a:buNone/>
            </a:pPr>
            <a:r>
              <a:rPr lang="en-US" altLang="ja-JP" dirty="0" smtClean="0"/>
              <a:t>PHP</a:t>
            </a:r>
            <a:r>
              <a:rPr lang="ja-JP" altLang="en-US" dirty="0" smtClean="0"/>
              <a:t>では </a:t>
            </a:r>
            <a:r>
              <a:rPr lang="en-US" altLang="ja-JP" dirty="0" smtClean="0">
                <a:solidFill>
                  <a:srgbClr val="FF0000"/>
                </a:solidFill>
              </a:rPr>
              <a:t>=</a:t>
            </a:r>
            <a:r>
              <a:rPr lang="en-US" altLang="ja-JP" dirty="0" smtClean="0"/>
              <a:t> </a:t>
            </a:r>
            <a:r>
              <a:rPr lang="ja-JP" altLang="en-US" dirty="0" smtClean="0"/>
              <a:t>は等しいという意味ではなく</a:t>
            </a:r>
            <a:r>
              <a:rPr lang="en-US" altLang="ja-JP" dirty="0" smtClean="0"/>
              <a:t/>
            </a:r>
            <a:br>
              <a:rPr lang="en-US" altLang="ja-JP" dirty="0" smtClean="0"/>
            </a:br>
            <a:r>
              <a:rPr lang="ja-JP" altLang="en-US" dirty="0" smtClean="0">
                <a:solidFill>
                  <a:srgbClr val="FF0000"/>
                </a:solidFill>
              </a:rPr>
              <a:t>右側の値を左側に代入するという意味</a:t>
            </a:r>
            <a:endParaRPr lang="en-US" altLang="ja-JP" dirty="0" smtClean="0">
              <a:solidFill>
                <a:srgbClr val="FF0000"/>
              </a:solidFill>
            </a:endParaRPr>
          </a:p>
          <a:p>
            <a:pPr marL="0" indent="0">
              <a:buNone/>
            </a:pPr>
            <a:r>
              <a:rPr lang="ja-JP" altLang="en-US" dirty="0"/>
              <a:t>一つ</a:t>
            </a:r>
            <a:r>
              <a:rPr lang="ja-JP" altLang="en-US" dirty="0" smtClean="0"/>
              <a:t>の変数に格納できる値は一つまで</a:t>
            </a:r>
            <a:r>
              <a:rPr lang="en-US" altLang="ja-JP" dirty="0" smtClean="0"/>
              <a:t/>
            </a:r>
            <a:br>
              <a:rPr lang="en-US" altLang="ja-JP" dirty="0" smtClean="0"/>
            </a:br>
            <a:r>
              <a:rPr lang="ja-JP" altLang="en-US" dirty="0" smtClean="0"/>
              <a:t>更に代入すると</a:t>
            </a:r>
            <a:r>
              <a:rPr lang="ja-JP" altLang="en-US" dirty="0" smtClean="0">
                <a:solidFill>
                  <a:srgbClr val="FF0000"/>
                </a:solidFill>
              </a:rPr>
              <a:t>元の値は破棄される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60</a:t>
            </a:fld>
            <a:endParaRPr kumimoji="1" lang="ja-JP" altLang="en-US"/>
          </a:p>
        </p:txBody>
      </p:sp>
    </p:spTree>
    <p:extLst>
      <p:ext uri="{BB962C8B-B14F-4D97-AF65-F5344CB8AC3E}">
        <p14:creationId xmlns:p14="http://schemas.microsoft.com/office/powerpoint/2010/main" val="240623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変数の値の表示</a:t>
            </a:r>
            <a:endParaRPr kumimoji="1" lang="ja-JP" altLang="en-US" dirty="0"/>
          </a:p>
        </p:txBody>
      </p:sp>
      <p:sp>
        <p:nvSpPr>
          <p:cNvPr id="3" name="コンテンツ プレースホルダー 2"/>
          <p:cNvSpPr>
            <a:spLocks noGrp="1"/>
          </p:cNvSpPr>
          <p:nvPr>
            <p:ph idx="1"/>
          </p:nvPr>
        </p:nvSpPr>
        <p:spPr>
          <a:xfrm>
            <a:off x="624114" y="1825625"/>
            <a:ext cx="11146972" cy="790575"/>
          </a:xfrm>
          <a:ln>
            <a:noFill/>
          </a:ln>
        </p:spPr>
        <p:txBody>
          <a:bodyPr/>
          <a:lstStyle/>
          <a:p>
            <a:pPr marL="0" indent="0">
              <a:buNone/>
            </a:pPr>
            <a:r>
              <a:rPr kumimoji="1" lang="ja-JP" altLang="en-US" dirty="0" smtClean="0"/>
              <a:t>変数に格納されている値は</a:t>
            </a:r>
            <a:r>
              <a:rPr kumimoji="1" lang="en-US" altLang="ja-JP" dirty="0" smtClean="0"/>
              <a:t>echo</a:t>
            </a:r>
            <a:r>
              <a:rPr kumimoji="1" lang="ja-JP" altLang="en-US" dirty="0" smtClean="0"/>
              <a:t>で表示できる</a:t>
            </a:r>
            <a:endParaRPr kumimoji="1" lang="en-US" altLang="ja-JP" dirty="0" smtClean="0"/>
          </a:p>
          <a:p>
            <a:pPr marL="0" indent="0">
              <a:buNone/>
            </a:pPr>
            <a:endParaRPr kumimoji="1" lang="en-US" altLang="ja-JP" dirty="0" smtClean="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61</a:t>
            </a:fld>
            <a:endParaRPr kumimoji="1" lang="ja-JP" altLang="en-US"/>
          </a:p>
        </p:txBody>
      </p:sp>
      <p:grpSp>
        <p:nvGrpSpPr>
          <p:cNvPr id="4" name="グループ化 3"/>
          <p:cNvGrpSpPr/>
          <p:nvPr/>
        </p:nvGrpSpPr>
        <p:grpSpPr>
          <a:xfrm>
            <a:off x="3092450" y="3084310"/>
            <a:ext cx="4953000" cy="965200"/>
            <a:chOff x="3384550" y="3098800"/>
            <a:chExt cx="4953000" cy="965200"/>
          </a:xfrm>
        </p:grpSpPr>
        <p:sp>
          <p:nvSpPr>
            <p:cNvPr id="11" name="角丸四角形 10"/>
            <p:cNvSpPr/>
            <p:nvPr/>
          </p:nvSpPr>
          <p:spPr>
            <a:xfrm>
              <a:off x="4025900" y="3098800"/>
              <a:ext cx="3746500"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384550" y="320813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chemeClr val="accent1">
                      <a:lumMod val="75000"/>
                    </a:schemeClr>
                  </a:solidFill>
                </a:rPr>
                <a:t>$</a:t>
              </a:r>
              <a:r>
                <a:rPr lang="ja-JP" altLang="en-US" dirty="0" smtClean="0">
                  <a:solidFill>
                    <a:srgbClr val="FF0000"/>
                  </a:solidFill>
                </a:rPr>
                <a:t>変数名</a:t>
              </a:r>
              <a:r>
                <a:rPr lang="en-US" altLang="ja-JP" dirty="0" smtClean="0"/>
                <a:t>;</a:t>
              </a:r>
              <a:endParaRPr lang="ja-JP" altLang="en-US" dirty="0"/>
            </a:p>
          </p:txBody>
        </p:sp>
      </p:grpSp>
    </p:spTree>
    <p:extLst>
      <p:ext uri="{BB962C8B-B14F-4D97-AF65-F5344CB8AC3E}">
        <p14:creationId xmlns:p14="http://schemas.microsoft.com/office/powerpoint/2010/main" val="16323702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みよう：変数</a:t>
            </a:r>
            <a:endParaRPr kumimoji="1" lang="ja-JP" altLang="en-US" dirty="0"/>
          </a:p>
        </p:txBody>
      </p:sp>
      <p:sp>
        <p:nvSpPr>
          <p:cNvPr id="3" name="コンテンツ プレースホルダー 2"/>
          <p:cNvSpPr>
            <a:spLocks noGrp="1"/>
          </p:cNvSpPr>
          <p:nvPr>
            <p:ph idx="1"/>
          </p:nvPr>
        </p:nvSpPr>
        <p:spPr>
          <a:xfrm>
            <a:off x="5397500" y="1574799"/>
            <a:ext cx="6794500" cy="2679701"/>
          </a:xfrm>
        </p:spPr>
        <p:txBody>
          <a:bodyPr>
            <a:normAutofit/>
          </a:bodyPr>
          <a:lstStyle/>
          <a:p>
            <a:pPr marL="0" indent="0">
              <a:buNone/>
            </a:pPr>
            <a:r>
              <a:rPr lang="en-US" altLang="ja-JP" dirty="0" smtClean="0"/>
              <a:t>03_var.php</a:t>
            </a:r>
            <a:r>
              <a:rPr lang="ja-JP" altLang="en-US" dirty="0"/>
              <a:t>を新規作成して</a:t>
            </a:r>
            <a:r>
              <a:rPr lang="en-US" altLang="ja-JP" dirty="0"/>
              <a:t/>
            </a:r>
            <a:br>
              <a:rPr lang="en-US" altLang="ja-JP" dirty="0"/>
            </a:br>
            <a:r>
              <a:rPr lang="ja-JP" altLang="en-US" dirty="0"/>
              <a:t>コーディングして</a:t>
            </a:r>
            <a:r>
              <a:rPr lang="ja-JP" altLang="en-US" dirty="0" smtClean="0"/>
              <a:t>みましょう</a:t>
            </a:r>
            <a:endParaRPr lang="en-US" altLang="ja-JP" dirty="0" smtClean="0"/>
          </a:p>
          <a:p>
            <a:pPr marL="0" indent="0">
              <a:buNone/>
            </a:pPr>
            <a:r>
              <a:rPr lang="ja-JP" altLang="en-US" dirty="0" smtClean="0"/>
              <a:t>（コードは</a:t>
            </a:r>
            <a:r>
              <a:rPr lang="en-US" altLang="ja-JP" dirty="0" smtClean="0"/>
              <a:t>PHP</a:t>
            </a:r>
            <a:r>
              <a:rPr lang="ja-JP" altLang="en-US" dirty="0" smtClean="0"/>
              <a:t>部分のみを</a:t>
            </a:r>
            <a:r>
              <a:rPr lang="en-US" altLang="ja-JP" dirty="0" smtClean="0"/>
              <a:t/>
            </a:r>
            <a:br>
              <a:rPr lang="en-US" altLang="ja-JP" dirty="0" smtClean="0"/>
            </a:br>
            <a:r>
              <a:rPr lang="en-US" altLang="ja-JP" dirty="0" smtClean="0"/>
              <a:t>  </a:t>
            </a:r>
            <a:r>
              <a:rPr lang="ja-JP" altLang="en-US" dirty="0" smtClean="0"/>
              <a:t>記述しています</a:t>
            </a:r>
            <a:r>
              <a:rPr lang="en-US" altLang="ja-JP" dirty="0" smtClean="0"/>
              <a:t>)</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62</a:t>
            </a:fld>
            <a:endParaRPr kumimoji="1" lang="ja-JP" altLang="en-US"/>
          </a:p>
        </p:txBody>
      </p:sp>
      <p:pic>
        <p:nvPicPr>
          <p:cNvPr id="6" name="図 5"/>
          <p:cNvPicPr>
            <a:picLocks noChangeAspect="1"/>
          </p:cNvPicPr>
          <p:nvPr/>
        </p:nvPicPr>
        <p:blipFill>
          <a:blip r:embed="rId2"/>
          <a:stretch>
            <a:fillRect/>
          </a:stretch>
        </p:blipFill>
        <p:spPr>
          <a:xfrm>
            <a:off x="0" y="1093614"/>
            <a:ext cx="5510386" cy="5510386"/>
          </a:xfrm>
          <a:prstGeom prst="rect">
            <a:avLst/>
          </a:prstGeom>
        </p:spPr>
      </p:pic>
    </p:spTree>
    <p:extLst>
      <p:ext uri="{BB962C8B-B14F-4D97-AF65-F5344CB8AC3E}">
        <p14:creationId xmlns:p14="http://schemas.microsoft.com/office/powerpoint/2010/main" val="866293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lang="ja-JP" altLang="en-US" dirty="0" smtClean="0"/>
              <a:t>の結合表示</a:t>
            </a:r>
            <a:endParaRPr kumimoji="1" lang="ja-JP" altLang="en-US" dirty="0"/>
          </a:p>
        </p:txBody>
      </p:sp>
      <p:sp>
        <p:nvSpPr>
          <p:cNvPr id="3" name="コンテンツ プレースホルダー 2"/>
          <p:cNvSpPr>
            <a:spLocks noGrp="1"/>
          </p:cNvSpPr>
          <p:nvPr>
            <p:ph idx="1"/>
          </p:nvPr>
        </p:nvSpPr>
        <p:spPr>
          <a:xfrm>
            <a:off x="1047750" y="4508499"/>
            <a:ext cx="10096500" cy="1955801"/>
          </a:xfrm>
        </p:spPr>
        <p:txBody>
          <a:bodyPr>
            <a:normAutofit/>
          </a:bodyPr>
          <a:lstStyle/>
          <a:p>
            <a:pPr marL="0" indent="0">
              <a:buNone/>
            </a:pPr>
            <a:r>
              <a:rPr kumimoji="1" lang="en-US" altLang="ja-JP" dirty="0" smtClean="0"/>
              <a:t>echo</a:t>
            </a:r>
            <a:r>
              <a:rPr kumimoji="1" lang="ja-JP" altLang="en-US" dirty="0" smtClean="0"/>
              <a:t>は複数の変数（あるいは文字列）を</a:t>
            </a:r>
            <a:r>
              <a:rPr kumimoji="1" lang="en-US" altLang="ja-JP" dirty="0" smtClean="0"/>
              <a:t/>
            </a:r>
            <a:br>
              <a:rPr kumimoji="1" lang="en-US" altLang="ja-JP" dirty="0" smtClean="0"/>
            </a:br>
            <a:r>
              <a:rPr kumimoji="1" lang="ja-JP" altLang="en-US" dirty="0" smtClean="0"/>
              <a:t>カンマ区切りで記述することで</a:t>
            </a:r>
            <a:r>
              <a:rPr lang="en-US" altLang="ja-JP" dirty="0"/>
              <a:t/>
            </a:r>
            <a:br>
              <a:rPr lang="en-US" altLang="ja-JP" dirty="0"/>
            </a:br>
            <a:r>
              <a:rPr lang="ja-JP" altLang="en-US" dirty="0" smtClean="0"/>
              <a:t>それらを</a:t>
            </a:r>
            <a:r>
              <a:rPr kumimoji="1" lang="ja-JP" altLang="en-US" dirty="0" smtClean="0"/>
              <a:t>結合した</a:t>
            </a:r>
            <a:r>
              <a:rPr lang="ja-JP" altLang="en-US" dirty="0"/>
              <a:t>文字列として</a:t>
            </a:r>
            <a:r>
              <a:rPr kumimoji="1" lang="ja-JP" altLang="en-US" dirty="0" smtClean="0"/>
              <a:t>表示ができる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p:grpSp>
        <p:nvGrpSpPr>
          <p:cNvPr id="8" name="グループ化 7"/>
          <p:cNvGrpSpPr/>
          <p:nvPr/>
        </p:nvGrpSpPr>
        <p:grpSpPr>
          <a:xfrm>
            <a:off x="1379883" y="2108402"/>
            <a:ext cx="9144000" cy="1407910"/>
            <a:chOff x="1354483" y="3084310"/>
            <a:chExt cx="9144000" cy="965200"/>
          </a:xfrm>
        </p:grpSpPr>
        <p:sp>
          <p:nvSpPr>
            <p:cNvPr id="6" name="角丸四角形 5"/>
            <p:cNvSpPr/>
            <p:nvPr/>
          </p:nvSpPr>
          <p:spPr>
            <a:xfrm>
              <a:off x="1905000" y="3084310"/>
              <a:ext cx="7924799"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1354483" y="3331961"/>
              <a:ext cx="9144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ja-JP" altLang="en-US" dirty="0" smtClean="0"/>
                <a:t>変数名</a:t>
              </a:r>
              <a:r>
                <a:rPr lang="en-US" altLang="ja-JP" dirty="0" smtClean="0">
                  <a:solidFill>
                    <a:srgbClr val="FF0000"/>
                  </a:solidFill>
                </a:rPr>
                <a:t>,"</a:t>
              </a:r>
              <a:r>
                <a:rPr lang="ja-JP" altLang="en-US" dirty="0" smtClean="0">
                  <a:solidFill>
                    <a:srgbClr val="FF0000"/>
                  </a:solidFill>
                </a:rPr>
                <a:t>文字列</a:t>
              </a:r>
              <a:r>
                <a:rPr lang="en-US" altLang="ja-JP" dirty="0" smtClean="0">
                  <a:solidFill>
                    <a:srgbClr val="FF0000"/>
                  </a:solidFill>
                </a:rPr>
                <a:t>",$</a:t>
              </a:r>
              <a:r>
                <a:rPr lang="ja-JP" altLang="en-US" dirty="0" smtClean="0">
                  <a:solidFill>
                    <a:srgbClr val="FF0000"/>
                  </a:solidFill>
                </a:rPr>
                <a:t>変数名</a:t>
              </a:r>
              <a:r>
                <a:rPr lang="en-US" altLang="ja-JP" dirty="0" smtClean="0">
                  <a:solidFill>
                    <a:srgbClr val="FF0000"/>
                  </a:solidFill>
                </a:rPr>
                <a:t>,</a:t>
              </a:r>
              <a:r>
                <a:rPr lang="ja-JP" altLang="en-US" dirty="0" smtClean="0">
                  <a:solidFill>
                    <a:srgbClr val="FF0000"/>
                  </a:solidFill>
                </a:rPr>
                <a:t>・</a:t>
              </a:r>
              <a:r>
                <a:rPr lang="ja-JP" altLang="en-US" dirty="0">
                  <a:solidFill>
                    <a:srgbClr val="FF0000"/>
                  </a:solidFill>
                </a:rPr>
                <a:t>・・</a:t>
              </a:r>
              <a:r>
                <a:rPr lang="en-US" altLang="ja-JP" dirty="0" smtClean="0">
                  <a:solidFill>
                    <a:srgbClr val="FF0000"/>
                  </a:solidFill>
                </a:rPr>
                <a:t>;</a:t>
              </a:r>
              <a:endParaRPr lang="ja-JP" altLang="en-US" dirty="0"/>
            </a:p>
          </p:txBody>
        </p:sp>
      </p:grpSp>
    </p:spTree>
    <p:extLst>
      <p:ext uri="{BB962C8B-B14F-4D97-AF65-F5344CB8AC3E}">
        <p14:creationId xmlns:p14="http://schemas.microsoft.com/office/powerpoint/2010/main" val="10213938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算術演算子</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899308218"/>
              </p:ext>
            </p:extLst>
          </p:nvPr>
        </p:nvGraphicFramePr>
        <p:xfrm>
          <a:off x="1955540" y="1054545"/>
          <a:ext cx="8280919" cy="5596056"/>
        </p:xfrm>
        <a:graphic>
          <a:graphicData uri="http://schemas.openxmlformats.org/drawingml/2006/table">
            <a:tbl>
              <a:tblPr>
                <a:tableStyleId>{5C22544A-7EE6-4342-B048-85BDC9FD1C3A}</a:tableStyleId>
              </a:tblPr>
              <a:tblGrid>
                <a:gridCol w="1261282">
                  <a:extLst>
                    <a:ext uri="{9D8B030D-6E8A-4147-A177-3AD203B41FA5}">
                      <a16:colId xmlns:a16="http://schemas.microsoft.com/office/drawing/2014/main" val="20000"/>
                    </a:ext>
                  </a:extLst>
                </a:gridCol>
                <a:gridCol w="2316105">
                  <a:extLst>
                    <a:ext uri="{9D8B030D-6E8A-4147-A177-3AD203B41FA5}">
                      <a16:colId xmlns:a16="http://schemas.microsoft.com/office/drawing/2014/main" val="20001"/>
                    </a:ext>
                  </a:extLst>
                </a:gridCol>
                <a:gridCol w="1167437">
                  <a:extLst>
                    <a:ext uri="{9D8B030D-6E8A-4147-A177-3AD203B41FA5}">
                      <a16:colId xmlns:a16="http://schemas.microsoft.com/office/drawing/2014/main" val="20002"/>
                    </a:ext>
                  </a:extLst>
                </a:gridCol>
                <a:gridCol w="3536095">
                  <a:extLst>
                    <a:ext uri="{9D8B030D-6E8A-4147-A177-3AD203B41FA5}">
                      <a16:colId xmlns:a16="http://schemas.microsoft.com/office/drawing/2014/main" val="20003"/>
                    </a:ext>
                  </a:extLst>
                </a:gridCol>
              </a:tblGrid>
              <a:tr h="699507">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演算子</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意味</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使用例</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備考</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符号の反転</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減算と同じ記号</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加算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減算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乗算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除算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0</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は禁止</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9507">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剰余</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割った余り</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整数同士の計算のみ利用可</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9507">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累乗</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000" kern="100" dirty="0" err="1" smtClean="0">
                          <a:effectLst/>
                          <a:latin typeface="Tahoma" panose="020B0604030504040204" pitchFamily="34" charset="0"/>
                          <a:ea typeface="UD デジタル 教科書体 NK-R" panose="02020400000000000000" pitchFamily="18" charset="-128"/>
                          <a:cs typeface="Tahoma" panose="020B0604030504040204" pitchFamily="34" charset="0"/>
                        </a:rPr>
                        <a:t>ｂ</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乗</a:t>
                      </a:r>
                      <a:endPar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7497753"/>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64</a:t>
            </a:fld>
            <a:endParaRPr kumimoji="1" lang="ja-JP" altLang="en-US"/>
          </a:p>
        </p:txBody>
      </p:sp>
    </p:spTree>
    <p:extLst>
      <p:ext uri="{BB962C8B-B14F-4D97-AF65-F5344CB8AC3E}">
        <p14:creationId xmlns:p14="http://schemas.microsoft.com/office/powerpoint/2010/main" val="26340044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p:sp>
        <p:nvSpPr>
          <p:cNvPr id="5" name="コンテンツ プレースホルダー 2"/>
          <p:cNvSpPr txBox="1">
            <a:spLocks/>
          </p:cNvSpPr>
          <p:nvPr/>
        </p:nvSpPr>
        <p:spPr>
          <a:xfrm>
            <a:off x="435428" y="1187168"/>
            <a:ext cx="11321143" cy="531358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solidFill>
                  <a:srgbClr val="FF0000"/>
                </a:solidFill>
              </a:rPr>
              <a:t>変数</a:t>
            </a:r>
            <a:r>
              <a:rPr lang="en-US" altLang="ja-JP" dirty="0" smtClean="0">
                <a:solidFill>
                  <a:srgbClr val="FF0000"/>
                </a:solidFill>
              </a:rPr>
              <a:t>		</a:t>
            </a:r>
            <a:r>
              <a:rPr lang="ja-JP" altLang="en-US" dirty="0" smtClean="0"/>
              <a:t>➡値を格納するための入れもの</a:t>
            </a:r>
            <a:endParaRPr lang="en-US" altLang="ja-JP" dirty="0" smtClean="0"/>
          </a:p>
          <a:p>
            <a:pPr marL="0" indent="0">
              <a:buFont typeface="Arial" panose="020B0604020202020204" pitchFamily="34" charset="0"/>
              <a:buNone/>
            </a:pPr>
            <a:r>
              <a:rPr lang="ja-JP" altLang="en-US" dirty="0" smtClean="0">
                <a:solidFill>
                  <a:srgbClr val="FF0000"/>
                </a:solidFill>
              </a:rPr>
              <a:t>代入</a:t>
            </a:r>
            <a:r>
              <a:rPr lang="en-US" altLang="ja-JP" dirty="0" smtClean="0">
                <a:solidFill>
                  <a:srgbClr val="FF0000"/>
                </a:solidFill>
              </a:rPr>
              <a:t>		</a:t>
            </a:r>
            <a:r>
              <a:rPr lang="ja-JP" altLang="en-US" dirty="0" smtClean="0"/>
              <a:t>➡＝を使って変数に値を入れること</a:t>
            </a:r>
            <a:endParaRPr lang="en-US" altLang="ja-JP" dirty="0" smtClean="0"/>
          </a:p>
          <a:p>
            <a:pPr marL="0" indent="0">
              <a:buFont typeface="Arial" panose="020B0604020202020204" pitchFamily="34" charset="0"/>
              <a:buNone/>
            </a:pPr>
            <a:r>
              <a:rPr lang="ja-JP" altLang="en-US" dirty="0" smtClean="0">
                <a:solidFill>
                  <a:srgbClr val="FF0000"/>
                </a:solidFill>
              </a:rPr>
              <a:t>＄</a:t>
            </a:r>
            <a:r>
              <a:rPr lang="en-US" altLang="ja-JP" dirty="0" smtClean="0">
                <a:solidFill>
                  <a:srgbClr val="FF0000"/>
                </a:solidFill>
              </a:rPr>
              <a:t>			</a:t>
            </a:r>
            <a:r>
              <a:rPr lang="ja-JP" altLang="en-US" dirty="0" smtClean="0"/>
              <a:t>➡</a:t>
            </a:r>
            <a:r>
              <a:rPr lang="en-US" altLang="ja-JP" dirty="0" smtClean="0"/>
              <a:t>PHP</a:t>
            </a:r>
            <a:r>
              <a:rPr lang="ja-JP" altLang="en-US" dirty="0" smtClean="0"/>
              <a:t>において変数である印</a:t>
            </a:r>
            <a:endParaRPr lang="en-US" altLang="ja-JP" dirty="0" smtClean="0"/>
          </a:p>
          <a:p>
            <a:pPr marL="0" indent="0">
              <a:buFont typeface="Arial" panose="020B0604020202020204" pitchFamily="34" charset="0"/>
              <a:buNone/>
            </a:pPr>
            <a:r>
              <a:rPr lang="ja-JP" altLang="en-US" dirty="0">
                <a:solidFill>
                  <a:srgbClr val="FF0000"/>
                </a:solidFill>
              </a:rPr>
              <a:t>算術</a:t>
            </a:r>
            <a:r>
              <a:rPr lang="ja-JP" altLang="en-US" dirty="0" smtClean="0">
                <a:solidFill>
                  <a:srgbClr val="FF0000"/>
                </a:solidFill>
              </a:rPr>
              <a:t>演算子</a:t>
            </a:r>
            <a:r>
              <a:rPr lang="en-US" altLang="ja-JP" dirty="0" smtClean="0">
                <a:solidFill>
                  <a:srgbClr val="FF0000"/>
                </a:solidFill>
              </a:rPr>
              <a:t>	</a:t>
            </a:r>
            <a:r>
              <a:rPr lang="ja-JP" altLang="en-US" dirty="0" smtClean="0"/>
              <a:t>➡</a:t>
            </a:r>
            <a:r>
              <a:rPr lang="en-US" altLang="ja-JP" dirty="0" smtClean="0"/>
              <a:t>PHP</a:t>
            </a:r>
            <a:r>
              <a:rPr lang="ja-JP" altLang="en-US" dirty="0" smtClean="0"/>
              <a:t>において計算をさせるための記号</a:t>
            </a:r>
            <a:endParaRPr lang="en-US" altLang="ja-JP" dirty="0" smtClean="0"/>
          </a:p>
          <a:p>
            <a:pPr marL="0" indent="0">
              <a:buFont typeface="Arial" panose="020B0604020202020204" pitchFamily="34" charset="0"/>
              <a:buNone/>
            </a:pPr>
            <a:endParaRPr lang="en-US" altLang="ja-JP" dirty="0" smtClean="0"/>
          </a:p>
        </p:txBody>
      </p:sp>
    </p:spTree>
    <p:extLst>
      <p:ext uri="{BB962C8B-B14F-4D97-AF65-F5344CB8AC3E}">
        <p14:creationId xmlns:p14="http://schemas.microsoft.com/office/powerpoint/2010/main" val="62428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6600" dirty="0" smtClean="0"/>
              <a:t>入力フォーム</a:t>
            </a:r>
            <a:endParaRPr kumimoji="1" lang="ja-JP" altLang="en-US" sz="88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66</a:t>
            </a:fld>
            <a:endParaRPr kumimoji="1" lang="ja-JP" altLang="en-US" dirty="0"/>
          </a:p>
        </p:txBody>
      </p:sp>
    </p:spTree>
    <p:extLst>
      <p:ext uri="{BB962C8B-B14F-4D97-AF65-F5344CB8AC3E}">
        <p14:creationId xmlns:p14="http://schemas.microsoft.com/office/powerpoint/2010/main" val="1168471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入力フォームとは</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
        <p:nvSpPr>
          <p:cNvPr id="5" name="正方形/長方形 4">
            <a:extLst>
              <a:ext uri="{FF2B5EF4-FFF2-40B4-BE49-F238E27FC236}">
                <a16:creationId xmlns:a16="http://schemas.microsoft.com/office/drawing/2014/main" id="{6E618072-401F-4756-800F-55EC8613FFFA}"/>
              </a:ext>
            </a:extLst>
          </p:cNvPr>
          <p:cNvSpPr/>
          <p:nvPr/>
        </p:nvSpPr>
        <p:spPr>
          <a:xfrm>
            <a:off x="190500" y="989215"/>
            <a:ext cx="6271083" cy="5716386"/>
          </a:xfrm>
          <a:prstGeom prst="rect">
            <a:avLst/>
          </a:prstGeom>
          <a:blipFill dpi="0" rotWithShape="1">
            <a:blip r:embed="rId2"/>
            <a:srcRect/>
            <a:stretch>
              <a:fillRect l="-80512" t="-29042" r="-81490" b="-32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a:spLocks noGrp="1"/>
          </p:cNvSpPr>
          <p:nvPr>
            <p:ph idx="1"/>
          </p:nvPr>
        </p:nvSpPr>
        <p:spPr>
          <a:xfrm>
            <a:off x="6461583" y="989215"/>
            <a:ext cx="5603417" cy="5716386"/>
          </a:xfrm>
        </p:spPr>
        <p:txBody>
          <a:bodyPr>
            <a:normAutofit/>
          </a:bodyPr>
          <a:lstStyle/>
          <a:p>
            <a:pPr marL="0" indent="0">
              <a:buNone/>
            </a:pPr>
            <a:r>
              <a:rPr kumimoji="1" lang="ja-JP" altLang="en-US" dirty="0" smtClean="0"/>
              <a:t>ユーザーが情報を</a:t>
            </a:r>
            <a:r>
              <a:rPr kumimoji="1" lang="en-US" altLang="ja-JP" dirty="0" smtClean="0"/>
              <a:t/>
            </a:r>
            <a:br>
              <a:rPr kumimoji="1" lang="en-US" altLang="ja-JP" dirty="0" smtClean="0"/>
            </a:br>
            <a:r>
              <a:rPr kumimoji="1" lang="ja-JP" altLang="en-US" dirty="0" smtClean="0"/>
              <a:t>入力するための画面。</a:t>
            </a:r>
            <a:endParaRPr kumimoji="1" lang="en-US" altLang="ja-JP" dirty="0" smtClean="0"/>
          </a:p>
          <a:p>
            <a:pPr marL="0" indent="0">
              <a:buNone/>
            </a:pPr>
            <a:endParaRPr lang="en-US" altLang="ja-JP" dirty="0"/>
          </a:p>
          <a:p>
            <a:pPr marL="0" indent="0">
              <a:buNone/>
            </a:pPr>
            <a:r>
              <a:rPr kumimoji="1" lang="ja-JP" altLang="en-US" dirty="0" smtClean="0"/>
              <a:t>左図のようなアンケートから</a:t>
            </a:r>
            <a:r>
              <a:rPr kumimoji="1" lang="en-US" altLang="ja-JP" dirty="0" smtClean="0"/>
              <a:t/>
            </a:r>
            <a:br>
              <a:rPr kumimoji="1" lang="en-US" altLang="ja-JP" dirty="0" smtClean="0"/>
            </a:br>
            <a:r>
              <a:rPr kumimoji="1" lang="ja-JP" altLang="en-US" dirty="0" smtClean="0"/>
              <a:t>検索窓なども入力フォーム</a:t>
            </a:r>
            <a:r>
              <a:rPr kumimoji="1" lang="en-US" altLang="ja-JP" dirty="0" smtClean="0"/>
              <a:t/>
            </a:r>
            <a:br>
              <a:rPr kumimoji="1" lang="en-US" altLang="ja-JP" dirty="0" smtClean="0"/>
            </a:br>
            <a:r>
              <a:rPr kumimoji="1" lang="ja-JP" altLang="en-US" dirty="0" smtClean="0"/>
              <a:t>として扱われる。</a:t>
            </a:r>
            <a:endParaRPr kumimoji="1" lang="en-US" altLang="ja-JP" dirty="0" smtClean="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2478243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HTTP(Hyper Text Transfer Protocol)</a:t>
            </a:r>
            <a:endParaRPr kumimoji="1" lang="ja-JP" altLang="en-US" dirty="0"/>
          </a:p>
        </p:txBody>
      </p:sp>
      <p:sp>
        <p:nvSpPr>
          <p:cNvPr id="3" name="コンテンツ プレースホルダー 2"/>
          <p:cNvSpPr>
            <a:spLocks noGrp="1"/>
          </p:cNvSpPr>
          <p:nvPr>
            <p:ph idx="1"/>
          </p:nvPr>
        </p:nvSpPr>
        <p:spPr>
          <a:xfrm>
            <a:off x="168165" y="3925437"/>
            <a:ext cx="11897711" cy="2674640"/>
          </a:xfrm>
        </p:spPr>
        <p:txBody>
          <a:bodyPr>
            <a:normAutofit/>
          </a:bodyPr>
          <a:lstStyle/>
          <a:p>
            <a:pPr marL="0" indent="0">
              <a:buNone/>
            </a:pPr>
            <a:r>
              <a:rPr lang="en-US" altLang="ja-JP" sz="3200" dirty="0" smtClean="0"/>
              <a:t>Web</a:t>
            </a:r>
            <a:r>
              <a:rPr lang="ja-JP" altLang="en-US" sz="3200" dirty="0" smtClean="0"/>
              <a:t>サーバと</a:t>
            </a:r>
            <a:r>
              <a:rPr lang="en-US" altLang="ja-JP" sz="3200" dirty="0" smtClean="0"/>
              <a:t>Web</a:t>
            </a:r>
            <a:r>
              <a:rPr lang="ja-JP" altLang="en-US" sz="3200" dirty="0" smtClean="0"/>
              <a:t>ブラウザにおいて行う通信は</a:t>
            </a:r>
            <a:r>
              <a:rPr lang="en-US" altLang="ja-JP" sz="3200" dirty="0" smtClean="0"/>
              <a:t/>
            </a:r>
            <a:br>
              <a:rPr lang="en-US" altLang="ja-JP" sz="3200" dirty="0" smtClean="0"/>
            </a:br>
            <a:r>
              <a:rPr lang="en-US" altLang="ja-JP" sz="3200" dirty="0" smtClean="0">
                <a:solidFill>
                  <a:srgbClr val="FF0000"/>
                </a:solidFill>
              </a:rPr>
              <a:t>HTTP </a:t>
            </a:r>
            <a:r>
              <a:rPr lang="ja-JP" altLang="en-US" sz="3200" dirty="0" smtClean="0">
                <a:solidFill>
                  <a:sysClr val="windowText" lastClr="000000"/>
                </a:solidFill>
              </a:rPr>
              <a:t>という通信仕様に基づいて行う。</a:t>
            </a:r>
            <a:endParaRPr lang="en-US" altLang="ja-JP" sz="3200" dirty="0" smtClean="0">
              <a:solidFill>
                <a:sysClr val="windowText" lastClr="000000"/>
              </a:solidFill>
            </a:endParaRPr>
          </a:p>
          <a:p>
            <a:pPr marL="0" indent="0">
              <a:buNone/>
            </a:pPr>
            <a:r>
              <a:rPr lang="ja-JP" altLang="en-US" sz="3200" dirty="0" smtClean="0">
                <a:solidFill>
                  <a:srgbClr val="00B050"/>
                </a:solidFill>
              </a:rPr>
              <a:t>リクエスト</a:t>
            </a:r>
            <a:r>
              <a:rPr lang="ja-JP" altLang="en-US" sz="3200" dirty="0" smtClean="0">
                <a:solidFill>
                  <a:sysClr val="windowText" lastClr="000000"/>
                </a:solidFill>
              </a:rPr>
              <a:t>：ブラウザが見たいページをサーバに要求すること</a:t>
            </a:r>
            <a:endParaRPr lang="en-US" altLang="ja-JP" sz="3200" dirty="0" smtClean="0">
              <a:solidFill>
                <a:sysClr val="windowText" lastClr="000000"/>
              </a:solidFill>
            </a:endParaRPr>
          </a:p>
          <a:p>
            <a:pPr marL="0" indent="0">
              <a:buNone/>
            </a:pPr>
            <a:r>
              <a:rPr lang="ja-JP" altLang="en-US" sz="3200" dirty="0" smtClean="0">
                <a:solidFill>
                  <a:srgbClr val="FFC000"/>
                </a:solidFill>
              </a:rPr>
              <a:t>レスポンス</a:t>
            </a:r>
            <a:r>
              <a:rPr lang="ja-JP" altLang="en-US" sz="3200" dirty="0" smtClean="0">
                <a:solidFill>
                  <a:sysClr val="windowText" lastClr="000000"/>
                </a:solidFill>
              </a:rPr>
              <a:t>：サーバが要求された</a:t>
            </a:r>
            <a:r>
              <a:rPr lang="en-US" altLang="ja-JP" sz="3200" dirty="0" smtClean="0">
                <a:solidFill>
                  <a:sysClr val="windowText" lastClr="000000"/>
                </a:solidFill>
              </a:rPr>
              <a:t>Web</a:t>
            </a:r>
            <a:r>
              <a:rPr lang="ja-JP" altLang="en-US" sz="3200" dirty="0" smtClean="0">
                <a:solidFill>
                  <a:sysClr val="windowText" lastClr="000000"/>
                </a:solidFill>
              </a:rPr>
              <a:t>ページをブラウザに回答すること</a:t>
            </a:r>
            <a:endParaRPr lang="en-US" altLang="ja-JP" sz="3200" dirty="0" smtClean="0">
              <a:solidFill>
                <a:sysClr val="windowText" lastClr="00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p:grpSp>
        <p:nvGrpSpPr>
          <p:cNvPr id="38" name="グループ化 37"/>
          <p:cNvGrpSpPr/>
          <p:nvPr/>
        </p:nvGrpSpPr>
        <p:grpSpPr>
          <a:xfrm>
            <a:off x="1722322" y="1249240"/>
            <a:ext cx="8920076" cy="2355501"/>
            <a:chOff x="2771108" y="1270045"/>
            <a:chExt cx="6132722" cy="1619451"/>
          </a:xfrm>
        </p:grpSpPr>
        <p:grpSp>
          <p:nvGrpSpPr>
            <p:cNvPr id="7" name="グループ化 6">
              <a:extLst>
                <a:ext uri="{FF2B5EF4-FFF2-40B4-BE49-F238E27FC236}">
                  <a16:creationId xmlns:a16="http://schemas.microsoft.com/office/drawing/2014/main" id="{B3DB2820-DA05-47C3-828C-4C5B6D7D20C0}"/>
                </a:ext>
              </a:extLst>
            </p:cNvPr>
            <p:cNvGrpSpPr/>
            <p:nvPr/>
          </p:nvGrpSpPr>
          <p:grpSpPr>
            <a:xfrm>
              <a:off x="7947571" y="1443894"/>
              <a:ext cx="709685" cy="941798"/>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771108" y="1428747"/>
              <a:ext cx="1332653" cy="1460749"/>
              <a:chOff x="849898" y="2946913"/>
              <a:chExt cx="1332653" cy="1451918"/>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w="12700">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849898" y="4083346"/>
                <a:ext cx="1332653" cy="315485"/>
              </a:xfrm>
              <a:prstGeom prst="rect">
                <a:avLst/>
              </a:prstGeom>
              <a:noFill/>
            </p:spPr>
            <p:txBody>
              <a:bodyPr wrap="none" rtlCol="0">
                <a:spAutoFit/>
              </a:bodyPr>
              <a:lstStyle/>
              <a:p>
                <a:r>
                  <a:rPr kumimoji="1" lang="en-US" altLang="ja-JP" sz="24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24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27674" y="2572093"/>
              <a:ext cx="1176156" cy="317403"/>
            </a:xfrm>
            <a:prstGeom prst="rect">
              <a:avLst/>
            </a:prstGeom>
            <a:noFill/>
          </p:spPr>
          <p:txBody>
            <a:bodyPr wrap="none" rtlCol="0">
              <a:spAutoFit/>
            </a:bodyPr>
            <a:lstStyle/>
            <a:p>
              <a:r>
                <a:rPr kumimoji="1" lang="en-US" altLang="ja-JP" sz="2400" dirty="0" smtClean="0">
                  <a:solidFill>
                    <a:srgbClr val="FFC00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サーバ</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3CD3E3D-1FFA-4703-8098-75D8236E2400}"/>
                </a:ext>
              </a:extLst>
            </p:cNvPr>
            <p:cNvSpPr txBox="1"/>
            <p:nvPr/>
          </p:nvSpPr>
          <p:spPr>
            <a:xfrm>
              <a:off x="5510596" y="1270045"/>
              <a:ext cx="991157" cy="317403"/>
            </a:xfrm>
            <a:prstGeom prst="rect">
              <a:avLst/>
            </a:prstGeom>
            <a:noFill/>
          </p:spPr>
          <p:txBody>
            <a:bodyPr wrap="square" rtlCol="0">
              <a:spAutoFit/>
            </a:bodyPr>
            <a:lstStyle/>
            <a:p>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リクエスト</a:t>
              </a:r>
              <a:endParaRPr kumimoji="1" lang="ja-JP" altLang="en-US" dirty="0">
                <a:solidFill>
                  <a:srgbClr val="00B050"/>
                </a:solidFill>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456DB5E3-066B-45D9-BCDE-5FF7B077BADE}"/>
                </a:ext>
              </a:extLst>
            </p:cNvPr>
            <p:cNvSpPr txBox="1"/>
            <p:nvPr/>
          </p:nvSpPr>
          <p:spPr>
            <a:xfrm>
              <a:off x="5469281" y="2379308"/>
              <a:ext cx="1073790" cy="317403"/>
            </a:xfrm>
            <a:prstGeom prst="rect">
              <a:avLst/>
            </a:prstGeom>
            <a:noFill/>
          </p:spPr>
          <p:txBody>
            <a:bodyPr wrap="square" rtlCol="0">
              <a:spAutoFit/>
            </a:bodyPr>
            <a:lstStyle/>
            <a:p>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レスポンス</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grpSp>
      <p:sp>
        <p:nvSpPr>
          <p:cNvPr id="42" name="右矢印 41"/>
          <p:cNvSpPr/>
          <p:nvPr/>
        </p:nvSpPr>
        <p:spPr>
          <a:xfrm>
            <a:off x="3856752" y="1634625"/>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rot="10800000">
            <a:off x="3856752" y="2496560"/>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871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GET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smtClean="0"/>
              <a:t>入力フォームに入力されたデータを</a:t>
            </a:r>
            <a:r>
              <a:rPr lang="en-US" altLang="ja-JP" sz="3200" dirty="0" smtClean="0"/>
              <a:t>URL</a:t>
            </a:r>
            <a:r>
              <a:rPr lang="ja-JP" altLang="en-US" sz="3200" dirty="0" smtClean="0"/>
              <a:t>にくっつけてリクエストを送る。</a:t>
            </a:r>
            <a:endParaRPr lang="en-US" altLang="ja-JP" sz="3200" dirty="0" smtClean="0"/>
          </a:p>
          <a:p>
            <a:pPr marL="0" indent="0">
              <a:buNone/>
            </a:pPr>
            <a:r>
              <a:rPr kumimoji="1" lang="en-US" altLang="ja-JP" sz="3200" dirty="0" smtClean="0"/>
              <a:t>URL</a:t>
            </a:r>
            <a:r>
              <a:rPr kumimoji="1" lang="ja-JP" altLang="en-US" sz="3200" dirty="0" smtClean="0"/>
              <a:t>が存在するためデータ送信後のページをブックマークできる。</a:t>
            </a:r>
            <a:endParaRPr kumimoji="1" lang="en-US" altLang="ja-JP" sz="3200" dirty="0" smtClean="0"/>
          </a:p>
          <a:p>
            <a:pPr marL="0" indent="0">
              <a:buNone/>
            </a:pPr>
            <a:r>
              <a:rPr kumimoji="1" lang="en-US" altLang="ja-JP" sz="3200" dirty="0" smtClean="0"/>
              <a:t>URL</a:t>
            </a:r>
            <a:r>
              <a:rPr kumimoji="1" lang="ja-JP" altLang="en-US" sz="3200" dirty="0" smtClean="0"/>
              <a:t>に記入内容が出てきてしまうので重要情報は送らない。</a:t>
            </a:r>
            <a:endParaRPr kumimoji="1" lang="ja-JP" altLang="en-US"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7354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a:t>
            </a:r>
            <a:r>
              <a:rPr lang="ja-JP" altLang="en-US" sz="4400" dirty="0" smtClean="0"/>
              <a:t>：</a:t>
            </a:r>
            <a:r>
              <a:rPr lang="en-US" altLang="ja-JP" sz="4400" dirty="0" err="1" smtClean="0"/>
              <a:t>IoT</a:t>
            </a:r>
            <a:r>
              <a:rPr lang="ja-JP" altLang="en-US" sz="4400" dirty="0" smtClean="0"/>
              <a:t>とデータ分析による省エネ化</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5105400" y="6592348"/>
            <a:ext cx="7079563" cy="265652"/>
          </a:xfrm>
        </p:spPr>
        <p:txBody>
          <a:bodyPr>
            <a:normAutofit fontScale="70000" lnSpcReduction="20000"/>
          </a:bodyPr>
          <a:lstStyle/>
          <a:p>
            <a:pPr marL="0" indent="0">
              <a:buNone/>
            </a:pPr>
            <a:r>
              <a:rPr lang="ja-JP" altLang="en-US" sz="1600" dirty="0" smtClean="0"/>
              <a:t>参考：</a:t>
            </a:r>
            <a:r>
              <a:rPr lang="zh-TW" altLang="en-US" sz="1600" dirty="0"/>
              <a:t>富士電機株式会社</a:t>
            </a:r>
            <a:r>
              <a:rPr lang="en-US" altLang="ja-JP" sz="1600" dirty="0" smtClean="0">
                <a:hlinkClick r:id="rId2"/>
              </a:rPr>
              <a:t>https://www.fujielectric.co.jp/products/solution/case-studies/ems_semiconductor.html</a:t>
            </a:r>
            <a:endParaRPr lang="en-US" altLang="ja-JP" sz="1600" dirty="0"/>
          </a:p>
        </p:txBody>
      </p:sp>
      <p:sp>
        <p:nvSpPr>
          <p:cNvPr id="10" name="正方形/長方形 9">
            <a:extLst>
              <a:ext uri="{FF2B5EF4-FFF2-40B4-BE49-F238E27FC236}">
                <a16:creationId xmlns:a16="http://schemas.microsoft.com/office/drawing/2014/main" id="{F87A52FD-8859-4018-A6F3-4DB624111EA4}"/>
              </a:ext>
            </a:extLst>
          </p:cNvPr>
          <p:cNvSpPr/>
          <p:nvPr/>
        </p:nvSpPr>
        <p:spPr>
          <a:xfrm>
            <a:off x="175203" y="4779722"/>
            <a:ext cx="12016797" cy="1384995"/>
          </a:xfrm>
          <a:prstGeom prst="rect">
            <a:avLst/>
          </a:prstGeom>
          <a:noFill/>
          <a:ln>
            <a:solidFill>
              <a:schemeClr val="bg1"/>
            </a:solid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半導体製造を行うメーカー、</a:t>
            </a:r>
            <a:r>
              <a:rPr lang="zh-TW" altLang="en-US" sz="2800" dirty="0" smtClean="0">
                <a:latin typeface="UD デジタル 教科書体 NK-R" panose="02020400000000000000" pitchFamily="18" charset="-128"/>
                <a:ea typeface="UD デジタル 教科書体 NK-R" panose="02020400000000000000" pitchFamily="18" charset="-128"/>
              </a:rPr>
              <a:t>富士</a:t>
            </a:r>
            <a:r>
              <a:rPr lang="zh-TW" altLang="en-US" sz="2800" dirty="0">
                <a:latin typeface="UD デジタル 教科書体 NK-R" panose="02020400000000000000" pitchFamily="18" charset="-128"/>
                <a:ea typeface="UD デジタル 教科書体 NK-R" panose="02020400000000000000" pitchFamily="18" charset="-128"/>
              </a:rPr>
              <a:t>電機 山梨</a:t>
            </a:r>
            <a:r>
              <a:rPr lang="zh-TW" altLang="en-US" sz="2800" dirty="0" smtClean="0">
                <a:latin typeface="UD デジタル 教科書体 NK-R" panose="02020400000000000000" pitchFamily="18" charset="-128"/>
                <a:ea typeface="UD デジタル 教科書体 NK-R" panose="02020400000000000000" pitchFamily="18" charset="-128"/>
              </a:rPr>
              <a:t>工場</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センサで各機器からデータ収集を行い、解析ソフトによって</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電力・熱のムダやムラを発見。５年間で</a:t>
            </a:r>
            <a:r>
              <a:rPr lang="en-US" altLang="ja-JP" sz="2800" dirty="0" smtClean="0">
                <a:latin typeface="UD デジタル 教科書体 NK-R" panose="02020400000000000000" pitchFamily="18" charset="-128"/>
                <a:ea typeface="UD デジタル 教科書体 NK-R" panose="02020400000000000000" pitchFamily="18" charset="-128"/>
              </a:rPr>
              <a:t>34</a:t>
            </a:r>
            <a:r>
              <a:rPr lang="ja-JP" altLang="en-US" sz="2800" dirty="0" smtClean="0">
                <a:latin typeface="UD デジタル 教科書体 NK-R" panose="02020400000000000000" pitchFamily="18" charset="-128"/>
                <a:ea typeface="UD デジタル 教科書体 NK-R" panose="02020400000000000000" pitchFamily="18" charset="-128"/>
              </a:rPr>
              <a:t>％のエネルギー消費削減に成功した。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p:pic>
        <p:nvPicPr>
          <p:cNvPr id="1026" name="Picture 2" descr="https://www.fujielectric.co.jp/products/solution/case-studies/box/img/ems/2_yamanas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0" y="1117020"/>
            <a:ext cx="5751237" cy="3235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fujielectric.co.jp/products/solution/case-studies/box/img/ems/1_yamanash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00" y="1117020"/>
            <a:ext cx="5751238" cy="323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29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POST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725214" y="4645571"/>
            <a:ext cx="10909738" cy="2102069"/>
          </a:xfrm>
        </p:spPr>
        <p:txBody>
          <a:bodyPr>
            <a:normAutofit/>
          </a:bodyPr>
          <a:lstStyle/>
          <a:p>
            <a:pPr marL="0" indent="0">
              <a:buNone/>
            </a:pPr>
            <a:r>
              <a:rPr lang="ja-JP" altLang="en-US" dirty="0" smtClean="0">
                <a:solidFill>
                  <a:srgbClr val="FF0000"/>
                </a:solidFill>
              </a:rPr>
              <a:t>リクエストメッセージボディ</a:t>
            </a:r>
            <a:r>
              <a:rPr lang="ja-JP" altLang="en-US" dirty="0" smtClean="0"/>
              <a:t>に</a:t>
            </a:r>
            <a:r>
              <a:rPr lang="en-US" altLang="ja-JP" dirty="0" smtClean="0"/>
              <a:t/>
            </a:r>
            <a:br>
              <a:rPr lang="en-US" altLang="ja-JP" dirty="0" smtClean="0"/>
            </a:br>
            <a:r>
              <a:rPr lang="ja-JP" altLang="en-US" dirty="0" smtClean="0"/>
              <a:t>入力されたデータを追加してリクエストを送る。</a:t>
            </a:r>
            <a:endParaRPr lang="en-US" altLang="ja-JP" dirty="0" smtClean="0"/>
          </a:p>
          <a:p>
            <a:pPr marL="0" indent="0">
              <a:buNone/>
            </a:pPr>
            <a:r>
              <a:rPr lang="en-US" altLang="ja-JP" dirty="0" smtClean="0"/>
              <a:t>URL</a:t>
            </a:r>
            <a:r>
              <a:rPr lang="ja-JP" altLang="en-US" dirty="0" smtClean="0"/>
              <a:t>に入力データが影響しない。</a:t>
            </a:r>
            <a:endParaRPr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p:grpSp>
        <p:nvGrpSpPr>
          <p:cNvPr id="9" name="グループ化 8"/>
          <p:cNvGrpSpPr/>
          <p:nvPr/>
        </p:nvGrpSpPr>
        <p:grpSpPr>
          <a:xfrm>
            <a:off x="1055853" y="1125447"/>
            <a:ext cx="2782831" cy="3269591"/>
            <a:chOff x="898198" y="889842"/>
            <a:chExt cx="2782831" cy="3269591"/>
          </a:xfrm>
        </p:grpSpPr>
        <p:sp>
          <p:nvSpPr>
            <p:cNvPr id="5" name="正方形/長方形 4">
              <a:extLst>
                <a:ext uri="{FF2B5EF4-FFF2-40B4-BE49-F238E27FC236}">
                  <a16:creationId xmlns:a16="http://schemas.microsoft.com/office/drawing/2014/main" id="{32C53A77-4D8E-4358-9049-D0388624F870}"/>
                </a:ext>
              </a:extLst>
            </p:cNvPr>
            <p:cNvSpPr/>
            <p:nvPr/>
          </p:nvSpPr>
          <p:spPr>
            <a:xfrm>
              <a:off x="898198" y="889842"/>
              <a:ext cx="2782831" cy="3269591"/>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522A326D-75EC-4E66-88E6-0C653BE193A2}"/>
                </a:ext>
              </a:extLst>
            </p:cNvPr>
            <p:cNvSpPr/>
            <p:nvPr/>
          </p:nvSpPr>
          <p:spPr>
            <a:xfrm>
              <a:off x="1196996" y="1035636"/>
              <a:ext cx="2185236" cy="3793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リクエストライン</a:t>
              </a:r>
              <a:endParaRPr kumimoji="1" lang="ja-JP" altLang="en-US" sz="1400"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5B6D83F8-4526-4536-ACE2-7D7F3A43EEC0}"/>
                </a:ext>
              </a:extLst>
            </p:cNvPr>
            <p:cNvSpPr/>
            <p:nvPr/>
          </p:nvSpPr>
          <p:spPr>
            <a:xfrm>
              <a:off x="1196996" y="1682225"/>
              <a:ext cx="2185236" cy="7711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a:t>
              </a: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b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ヘッダ</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5B6D83F8-4526-4536-ACE2-7D7F3A43EEC0}"/>
                </a:ext>
              </a:extLst>
            </p:cNvPr>
            <p:cNvSpPr/>
            <p:nvPr/>
          </p:nvSpPr>
          <p:spPr>
            <a:xfrm>
              <a:off x="1196996" y="2720622"/>
              <a:ext cx="2185236" cy="12574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リクエスト</a:t>
              </a:r>
              <a: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
              </a:r>
              <a:b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メッセージ</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
              </a:r>
              <a:br>
                <a:rPr lang="en-US" altLang="ja-JP" dirty="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ボディ</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10" name="テキスト ボックス 9"/>
          <p:cNvSpPr txBox="1"/>
          <p:nvPr/>
        </p:nvSpPr>
        <p:spPr>
          <a:xfrm>
            <a:off x="4955627" y="1230064"/>
            <a:ext cx="4188373" cy="461665"/>
          </a:xfrm>
          <a:prstGeom prst="rect">
            <a:avLst/>
          </a:prstGeom>
          <a:noFill/>
        </p:spPr>
        <p:txBody>
          <a:bodyPr wrap="square" rtlCol="0">
            <a:spAutoFit/>
          </a:bodyPr>
          <a:lstStyle/>
          <a:p>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メソッドの種類・</a:t>
            </a:r>
            <a:r>
              <a:rPr kumimoji="1" lang="en-US" altLang="ja-JP" sz="2400" dirty="0" smtClean="0">
                <a:latin typeface="Tahoma" panose="020B0604030504040204" pitchFamily="34" charset="0"/>
                <a:ea typeface="Tahoma" panose="020B0604030504040204" pitchFamily="34" charset="0"/>
                <a:cs typeface="Tahoma" panose="020B0604030504040204" pitchFamily="34" charset="0"/>
              </a:rPr>
              <a:t>URL</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等</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テキスト ボックス 10"/>
          <p:cNvSpPr txBox="1"/>
          <p:nvPr/>
        </p:nvSpPr>
        <p:spPr>
          <a:xfrm>
            <a:off x="4955627" y="2067744"/>
            <a:ext cx="6164318"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サーバ</a:t>
            </a: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の場所やバージョンなどのメタデータ</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4955627" y="3171991"/>
            <a:ext cx="5841125" cy="830997"/>
          </a:xfrm>
          <a:prstGeom prst="rect">
            <a:avLst/>
          </a:prstGeom>
          <a:noFill/>
        </p:spPr>
        <p:txBody>
          <a:bodyPr wrap="square" rtlCol="0">
            <a:spAutoFit/>
          </a:bodyPr>
          <a:lstStyle/>
          <a:p>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サーバに送るデータの本文。</a:t>
            </a:r>
            <a: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ファイルなども添付できる。</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a:stCxn id="6" idx="3"/>
            <a:endCxn id="10" idx="1"/>
          </p:cNvCxnSpPr>
          <p:nvPr/>
        </p:nvCxnSpPr>
        <p:spPr>
          <a:xfrm>
            <a:off x="3539887" y="1460897"/>
            <a:ext cx="141574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7" idx="3"/>
            <a:endCxn id="11" idx="1"/>
          </p:cNvCxnSpPr>
          <p:nvPr/>
        </p:nvCxnSpPr>
        <p:spPr>
          <a:xfrm flipV="1">
            <a:off x="3539887" y="2298577"/>
            <a:ext cx="1415740" cy="48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8" idx="3"/>
            <a:endCxn id="12" idx="1"/>
          </p:cNvCxnSpPr>
          <p:nvPr/>
        </p:nvCxnSpPr>
        <p:spPr>
          <a:xfrm>
            <a:off x="3539887" y="3584964"/>
            <a:ext cx="1415740" cy="25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540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入力フォームの作成</a:t>
            </a:r>
            <a:endParaRPr kumimoji="1" lang="ja-JP" altLang="en-US" dirty="0"/>
          </a:p>
        </p:txBody>
      </p:sp>
      <p:sp>
        <p:nvSpPr>
          <p:cNvPr id="3" name="コンテンツ プレースホルダー 2"/>
          <p:cNvSpPr>
            <a:spLocks noGrp="1"/>
          </p:cNvSpPr>
          <p:nvPr>
            <p:ph idx="1"/>
          </p:nvPr>
        </p:nvSpPr>
        <p:spPr>
          <a:xfrm>
            <a:off x="851338" y="1200151"/>
            <a:ext cx="10783614" cy="5410856"/>
          </a:xfrm>
        </p:spPr>
        <p:txBody>
          <a:bodyPr/>
          <a:lstStyle/>
          <a:p>
            <a:pPr marL="0" indent="0">
              <a:buNone/>
            </a:pPr>
            <a:r>
              <a:rPr lang="ja-JP" altLang="en-US" dirty="0"/>
              <a:t>入力</a:t>
            </a:r>
            <a:r>
              <a:rPr lang="ja-JP" altLang="en-US" dirty="0" smtClean="0"/>
              <a:t>フォームは</a:t>
            </a:r>
            <a:r>
              <a:rPr lang="en-US" altLang="ja-JP" dirty="0" smtClean="0">
                <a:solidFill>
                  <a:srgbClr val="FF0000"/>
                </a:solidFill>
              </a:rPr>
              <a:t>&lt;form&gt;~&lt;/form&gt;</a:t>
            </a:r>
            <a:r>
              <a:rPr lang="ja-JP" altLang="en-US" dirty="0" smtClean="0"/>
              <a:t>内に記述し、</a:t>
            </a:r>
            <a:r>
              <a:rPr lang="en-US" altLang="ja-JP" dirty="0"/>
              <a:t/>
            </a:r>
            <a:br>
              <a:rPr lang="en-US" altLang="ja-JP" dirty="0"/>
            </a:br>
            <a:r>
              <a:rPr lang="ja-JP" altLang="en-US" dirty="0" smtClean="0"/>
              <a:t>項目ごとにそれぞれ</a:t>
            </a:r>
            <a:r>
              <a:rPr lang="en-US" altLang="ja-JP" dirty="0" smtClean="0">
                <a:solidFill>
                  <a:srgbClr val="FF0000"/>
                </a:solidFill>
              </a:rPr>
              <a:t>&lt;input&gt;</a:t>
            </a:r>
            <a:r>
              <a:rPr lang="ja-JP" altLang="en-US" dirty="0" smtClean="0"/>
              <a:t>を記述する。</a:t>
            </a:r>
            <a:endParaRPr lang="en-US" altLang="ja-JP" dirty="0" smtClean="0"/>
          </a:p>
          <a:p>
            <a:pPr marL="0" indent="0">
              <a:buNone/>
            </a:pPr>
            <a:endParaRPr lang="en-US" altLang="ja-JP" dirty="0"/>
          </a:p>
          <a:p>
            <a:pPr marL="0" indent="0">
              <a:buNone/>
            </a:pPr>
            <a:r>
              <a:rPr lang="en-US" altLang="ja-JP" dirty="0" smtClean="0"/>
              <a:t>&lt;input&gt;</a:t>
            </a:r>
            <a:r>
              <a:rPr lang="ja-JP" altLang="en-US" dirty="0" smtClean="0"/>
              <a:t>は</a:t>
            </a:r>
            <a:r>
              <a:rPr lang="ja-JP" altLang="en-US" dirty="0" smtClean="0">
                <a:solidFill>
                  <a:srgbClr val="FF0000"/>
                </a:solidFill>
              </a:rPr>
              <a:t>属性値</a:t>
            </a:r>
            <a:r>
              <a:rPr lang="ja-JP" altLang="en-US" dirty="0" smtClean="0"/>
              <a:t>を変更することで、テキスト・</a:t>
            </a:r>
            <a:r>
              <a:rPr lang="en-US" altLang="ja-JP" dirty="0" smtClean="0"/>
              <a:t/>
            </a:r>
            <a:br>
              <a:rPr lang="en-US" altLang="ja-JP" dirty="0" smtClean="0"/>
            </a:br>
            <a:r>
              <a:rPr lang="ja-JP" altLang="en-US" dirty="0" smtClean="0"/>
              <a:t>チェックボックス・ラジオボタンなど様々なフォームとして扱うことができる。</a:t>
            </a:r>
            <a:endParaRPr lang="en-US" altLang="ja-JP" dirty="0" smtClean="0"/>
          </a:p>
          <a:p>
            <a:pPr marL="0" indent="0">
              <a:buNone/>
            </a:pP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2641270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前提：タグ</a:t>
            </a:r>
            <a:r>
              <a:rPr lang="ja-JP" altLang="en-US" dirty="0"/>
              <a:t>の書式・構造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
        <p:nvSpPr>
          <p:cNvPr id="5"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921941" y="172486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6" name="右大かっこ 5">
            <a:extLst>
              <a:ext uri="{FF2B5EF4-FFF2-40B4-BE49-F238E27FC236}">
                <a16:creationId xmlns:a16="http://schemas.microsoft.com/office/drawing/2014/main" id="{D3661C9C-54B2-4C6E-816B-787AEC12A55F}"/>
              </a:ext>
            </a:extLst>
          </p:cNvPr>
          <p:cNvSpPr/>
          <p:nvPr/>
        </p:nvSpPr>
        <p:spPr>
          <a:xfrm rot="5400000">
            <a:off x="1993538" y="1849890"/>
            <a:ext cx="87072"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7" name="右大かっこ 6">
            <a:extLst>
              <a:ext uri="{FF2B5EF4-FFF2-40B4-BE49-F238E27FC236}">
                <a16:creationId xmlns:a16="http://schemas.microsoft.com/office/drawing/2014/main" id="{3A58C9CD-F562-49A3-B031-16906F6011D9}"/>
              </a:ext>
            </a:extLst>
          </p:cNvPr>
          <p:cNvSpPr/>
          <p:nvPr/>
        </p:nvSpPr>
        <p:spPr>
          <a:xfrm rot="5400000">
            <a:off x="4794797" y="16225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8" name="右大かっこ 7">
            <a:extLst>
              <a:ext uri="{FF2B5EF4-FFF2-40B4-BE49-F238E27FC236}">
                <a16:creationId xmlns:a16="http://schemas.microsoft.com/office/drawing/2014/main" id="{2E7ECD44-591E-4727-90E6-F80D59C7616D}"/>
              </a:ext>
            </a:extLst>
          </p:cNvPr>
          <p:cNvSpPr/>
          <p:nvPr/>
        </p:nvSpPr>
        <p:spPr>
          <a:xfrm rot="5400000">
            <a:off x="8800727" y="630691"/>
            <a:ext cx="72010" cy="3099792"/>
          </a:xfrm>
          <a:prstGeom prst="rightBracket">
            <a:avLst/>
          </a:prstGeom>
          <a:noFill/>
          <a:ln w="38100" cap="flat" cmpd="sng" algn="ctr">
            <a:solidFill>
              <a:srgbClr val="4F81B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1185553" y="1148078"/>
            <a:ext cx="10200903" cy="631876"/>
            <a:chOff x="1033153" y="1357628"/>
            <a:chExt cx="10200903" cy="631876"/>
          </a:xfrm>
        </p:grpSpPr>
        <p:sp>
          <p:nvSpPr>
            <p:cNvPr id="10" name="右大かっこ 9">
              <a:extLst>
                <a:ext uri="{FF2B5EF4-FFF2-40B4-BE49-F238E27FC236}">
                  <a16:creationId xmlns:a16="http://schemas.microsoft.com/office/drawing/2014/main" id="{8D57BF45-5BBB-4AA9-B166-DD254E437BE7}"/>
                </a:ext>
              </a:extLst>
            </p:cNvPr>
            <p:cNvSpPr/>
            <p:nvPr/>
          </p:nvSpPr>
          <p:spPr>
            <a:xfrm rot="16200000">
              <a:off x="10766341" y="1466698"/>
              <a:ext cx="72813" cy="862617"/>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1" name="右大かっこ 10">
              <a:extLst>
                <a:ext uri="{FF2B5EF4-FFF2-40B4-BE49-F238E27FC236}">
                  <a16:creationId xmlns:a16="http://schemas.microsoft.com/office/drawing/2014/main" id="{F7B1CD51-55E2-4A48-ADDD-1276AE11EF17}"/>
                </a:ext>
              </a:extLst>
            </p:cNvPr>
            <p:cNvSpPr/>
            <p:nvPr/>
          </p:nvSpPr>
          <p:spPr>
            <a:xfrm rot="16200000">
              <a:off x="4020688" y="-1043750"/>
              <a:ext cx="45719" cy="6020790"/>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ACB4B278-79FB-4FC7-AF0E-BC18F6F0B174}"/>
                </a:ext>
              </a:extLst>
            </p:cNvPr>
            <p:cNvSpPr txBox="1"/>
            <p:nvPr/>
          </p:nvSpPr>
          <p:spPr>
            <a:xfrm>
              <a:off x="3587064" y="1430438"/>
              <a:ext cx="1048685"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開始タグ</a:t>
              </a:r>
            </a:p>
          </p:txBody>
        </p:sp>
        <p:sp>
          <p:nvSpPr>
            <p:cNvPr id="13" name="テキスト ボックス 12">
              <a:extLst>
                <a:ext uri="{FF2B5EF4-FFF2-40B4-BE49-F238E27FC236}">
                  <a16:creationId xmlns:a16="http://schemas.microsoft.com/office/drawing/2014/main" id="{2063FC90-E5F0-42D7-9272-2EEC5D2DC08A}"/>
                </a:ext>
              </a:extLst>
            </p:cNvPr>
            <p:cNvSpPr txBox="1"/>
            <p:nvPr/>
          </p:nvSpPr>
          <p:spPr>
            <a:xfrm>
              <a:off x="10193386" y="1357628"/>
              <a:ext cx="1040670"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終了タグ</a:t>
              </a:r>
            </a:p>
          </p:txBody>
        </p:sp>
      </p:grpSp>
      <p:sp>
        <p:nvSpPr>
          <p:cNvPr id="14" name="テキスト ボックス 13">
            <a:extLst>
              <a:ext uri="{FF2B5EF4-FFF2-40B4-BE49-F238E27FC236}">
                <a16:creationId xmlns:a16="http://schemas.microsoft.com/office/drawing/2014/main" id="{5F032F4C-F6D4-401F-BB54-F6D3EEEC129D}"/>
              </a:ext>
            </a:extLst>
          </p:cNvPr>
          <p:cNvSpPr txBox="1"/>
          <p:nvPr/>
        </p:nvSpPr>
        <p:spPr>
          <a:xfrm>
            <a:off x="1713909" y="233964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
        <p:nvSpPr>
          <p:cNvPr id="15" name="テキスト ボックス 14">
            <a:extLst>
              <a:ext uri="{FF2B5EF4-FFF2-40B4-BE49-F238E27FC236}">
                <a16:creationId xmlns:a16="http://schemas.microsoft.com/office/drawing/2014/main" id="{E5F50326-F7D9-4F6C-8CF0-D78FF96CCF43}"/>
              </a:ext>
            </a:extLst>
          </p:cNvPr>
          <p:cNvSpPr txBox="1"/>
          <p:nvPr/>
        </p:nvSpPr>
        <p:spPr>
          <a:xfrm>
            <a:off x="4304062" y="240221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
        <p:nvSpPr>
          <p:cNvPr id="16" name="テキスト ボックス 15">
            <a:extLst>
              <a:ext uri="{FF2B5EF4-FFF2-40B4-BE49-F238E27FC236}">
                <a16:creationId xmlns:a16="http://schemas.microsoft.com/office/drawing/2014/main" id="{8A889790-7ABF-4131-9960-5CB20BAE200F}"/>
              </a:ext>
            </a:extLst>
          </p:cNvPr>
          <p:cNvSpPr txBox="1"/>
          <p:nvPr/>
        </p:nvSpPr>
        <p:spPr>
          <a:xfrm>
            <a:off x="7016526" y="2394299"/>
            <a:ext cx="2603598" cy="369332"/>
          </a:xfrm>
          <a:prstGeom prst="rect">
            <a:avLst/>
          </a:prstGeom>
          <a:solidFill>
            <a:sysClr val="window" lastClr="FFFFFF"/>
          </a:solidFill>
          <a:ln w="25400" cap="flat" cmpd="sng" algn="ctr">
            <a:solidFill>
              <a:srgbClr val="4F81BD"/>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要素の</a:t>
            </a: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内容（コンテンツ）</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7" name="矢印: 下 14">
            <a:extLst>
              <a:ext uri="{FF2B5EF4-FFF2-40B4-BE49-F238E27FC236}">
                <a16:creationId xmlns:a16="http://schemas.microsoft.com/office/drawing/2014/main" id="{55FF17E3-A5AE-4192-A045-B04B2B9DDDC0}"/>
              </a:ext>
            </a:extLst>
          </p:cNvPr>
          <p:cNvSpPr/>
          <p:nvPr/>
        </p:nvSpPr>
        <p:spPr>
          <a:xfrm>
            <a:off x="5408972" y="3123956"/>
            <a:ext cx="1440160" cy="626368"/>
          </a:xfrm>
          <a:prstGeom prst="downArrow">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8" name="右大かっこ 17">
            <a:extLst>
              <a:ext uri="{FF2B5EF4-FFF2-40B4-BE49-F238E27FC236}">
                <a16:creationId xmlns:a16="http://schemas.microsoft.com/office/drawing/2014/main" id="{D3661C9C-54B2-4C6E-816B-787AEC12A55F}"/>
              </a:ext>
            </a:extLst>
          </p:cNvPr>
          <p:cNvSpPr/>
          <p:nvPr/>
        </p:nvSpPr>
        <p:spPr>
          <a:xfrm rot="5400000">
            <a:off x="1419775" y="2006658"/>
            <a:ext cx="119466" cy="310472"/>
          </a:xfrm>
          <a:prstGeom prst="rightBracke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5F032F4C-F6D4-401F-BB54-F6D3EEEC129D}"/>
              </a:ext>
            </a:extLst>
          </p:cNvPr>
          <p:cNvSpPr txBox="1"/>
          <p:nvPr/>
        </p:nvSpPr>
        <p:spPr>
          <a:xfrm>
            <a:off x="669671" y="2390722"/>
            <a:ext cx="809837" cy="369332"/>
          </a:xfrm>
          <a:prstGeom prst="rect">
            <a:avLst/>
          </a:prstGeom>
          <a:solidFill>
            <a:sysClr val="window" lastClr="FFFFFF"/>
          </a:solidFill>
          <a:ln w="25400" cap="flat" cmpd="sng" algn="ctr">
            <a:solidFill>
              <a:srgbClr val="FF0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タグ名</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pic>
        <p:nvPicPr>
          <p:cNvPr id="20" name="図 19"/>
          <p:cNvPicPr>
            <a:picLocks noChangeAspect="1"/>
          </p:cNvPicPr>
          <p:nvPr/>
        </p:nvPicPr>
        <p:blipFill rotWithShape="1">
          <a:blip r:embed="rId2"/>
          <a:srcRect r="63549" b="79193"/>
          <a:stretch/>
        </p:blipFill>
        <p:spPr>
          <a:xfrm>
            <a:off x="3422587" y="3850234"/>
            <a:ext cx="5412929" cy="2661691"/>
          </a:xfrm>
          <a:prstGeom prst="rect">
            <a:avLst/>
          </a:prstGeom>
        </p:spPr>
      </p:pic>
    </p:spTree>
    <p:extLst>
      <p:ext uri="{BB962C8B-B14F-4D97-AF65-F5344CB8AC3E}">
        <p14:creationId xmlns:p14="http://schemas.microsoft.com/office/powerpoint/2010/main" val="9824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17" grpId="0" animBg="1"/>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a:t>
            </a:r>
            <a:endParaRPr kumimoji="1" lang="ja-JP" altLang="en-US" dirty="0"/>
          </a:p>
        </p:txBody>
      </p:sp>
      <p:sp>
        <p:nvSpPr>
          <p:cNvPr id="3" name="コンテンツ プレースホルダー 2"/>
          <p:cNvSpPr>
            <a:spLocks noGrp="1"/>
          </p:cNvSpPr>
          <p:nvPr>
            <p:ph idx="1"/>
          </p:nvPr>
        </p:nvSpPr>
        <p:spPr>
          <a:xfrm>
            <a:off x="838200" y="3225114"/>
            <a:ext cx="10515600" cy="3336324"/>
          </a:xfrm>
        </p:spPr>
        <p:txBody>
          <a:bodyPr>
            <a:normAutofit fontScale="92500" lnSpcReduction="10000"/>
          </a:bodyPr>
          <a:lstStyle/>
          <a:p>
            <a:pPr marL="0" indent="0">
              <a:buNone/>
            </a:pPr>
            <a:r>
              <a:rPr lang="ja-JP" altLang="en-US" sz="3200" dirty="0" smtClean="0"/>
              <a:t>タグには追加の情報を与えることができる。</a:t>
            </a:r>
            <a:endParaRPr lang="en-US" altLang="ja-JP" sz="3200" dirty="0" smtClean="0"/>
          </a:p>
          <a:p>
            <a:pPr marL="0" indent="0">
              <a:buNone/>
            </a:pPr>
            <a:r>
              <a:rPr lang="ja-JP" altLang="en-US" sz="3200" dirty="0" smtClean="0">
                <a:solidFill>
                  <a:srgbClr val="FF0000"/>
                </a:solidFill>
              </a:rPr>
              <a:t>追加情報の項目名を 属性 </a:t>
            </a:r>
            <a:r>
              <a:rPr lang="ja-JP" altLang="en-US" sz="3200" dirty="0" smtClean="0"/>
              <a:t>と呼ぶ</a:t>
            </a:r>
            <a:endParaRPr lang="en-US" altLang="ja-JP" sz="3200" dirty="0"/>
          </a:p>
          <a:p>
            <a:pPr marL="0" indent="0">
              <a:buNone/>
            </a:pPr>
            <a:r>
              <a:rPr lang="en-US" altLang="ja-JP" sz="3200" dirty="0"/>
              <a:t>a</a:t>
            </a:r>
            <a:r>
              <a:rPr lang="ja-JP" altLang="en-US" sz="3200" dirty="0" smtClean="0"/>
              <a:t>タグの場合</a:t>
            </a:r>
            <a:endParaRPr lang="en-US" altLang="ja-JP" sz="3200" dirty="0"/>
          </a:p>
          <a:p>
            <a:pPr marL="457200" lvl="1" indent="0">
              <a:buNone/>
            </a:pPr>
            <a:r>
              <a:rPr lang="en-US" altLang="ja-JP" sz="2800" dirty="0" err="1"/>
              <a:t>href</a:t>
            </a:r>
            <a:r>
              <a:rPr lang="ja-JP" altLang="en-US" sz="2800" dirty="0" smtClean="0"/>
              <a:t>属性</a:t>
            </a:r>
            <a:r>
              <a:rPr lang="en-US" altLang="ja-JP" sz="2800" dirty="0" smtClean="0"/>
              <a:t>		</a:t>
            </a:r>
            <a:r>
              <a:rPr lang="ja-JP" altLang="en-US" sz="2800" dirty="0" smtClean="0"/>
              <a:t>：リンク先</a:t>
            </a:r>
            <a:r>
              <a:rPr lang="ja-JP" altLang="en-US" sz="2800" dirty="0"/>
              <a:t>の</a:t>
            </a:r>
            <a:r>
              <a:rPr lang="ja-JP" altLang="en-US" sz="2800" dirty="0" smtClean="0"/>
              <a:t>指定</a:t>
            </a:r>
            <a:endParaRPr lang="en-US" altLang="ja-JP" sz="2800" dirty="0" smtClean="0"/>
          </a:p>
          <a:p>
            <a:pPr marL="457200" lvl="1" indent="0">
              <a:buNone/>
            </a:pPr>
            <a:r>
              <a:rPr lang="en-US" altLang="ja-JP" sz="2800" dirty="0"/>
              <a:t>t</a:t>
            </a:r>
            <a:r>
              <a:rPr lang="en-US" altLang="ja-JP" sz="2800" dirty="0" smtClean="0"/>
              <a:t>arget</a:t>
            </a:r>
            <a:r>
              <a:rPr lang="ja-JP" altLang="en-US" sz="2800" dirty="0" smtClean="0"/>
              <a:t>属性</a:t>
            </a:r>
            <a:r>
              <a:rPr lang="en-US" altLang="ja-JP" sz="2800" dirty="0" smtClean="0"/>
              <a:t>	</a:t>
            </a:r>
            <a:r>
              <a:rPr lang="ja-JP" altLang="en-US" sz="2800" dirty="0" smtClean="0"/>
              <a:t>：リンクの開き方の指定</a:t>
            </a:r>
            <a:r>
              <a:rPr lang="en-US" altLang="ja-JP" sz="2800" dirty="0" smtClean="0"/>
              <a:t>	...</a:t>
            </a:r>
            <a:r>
              <a:rPr lang="en-US" altLang="ja-JP" sz="2800" dirty="0" err="1" smtClean="0"/>
              <a:t>etc</a:t>
            </a:r>
            <a:endParaRPr lang="en-US" altLang="ja-JP" sz="2800" dirty="0" smtClean="0"/>
          </a:p>
          <a:p>
            <a:pPr marL="0" indent="0">
              <a:buNone/>
            </a:pPr>
            <a:r>
              <a:rPr lang="ja-JP" altLang="en-US" sz="3200" dirty="0" smtClean="0"/>
              <a:t>タグ名で持てる属性が変化する</a:t>
            </a: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73</a:t>
            </a:fld>
            <a:endParaRPr kumimoji="1" lang="ja-JP" altLang="en-US"/>
          </a:p>
        </p:txBody>
      </p:sp>
      <p:sp>
        <p:nvSpPr>
          <p:cNvPr id="9"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0" name="右大かっこ 9">
            <a:extLst>
              <a:ext uri="{FF2B5EF4-FFF2-40B4-BE49-F238E27FC236}">
                <a16:creationId xmlns:a16="http://schemas.microsoft.com/office/drawing/2014/main" id="{D3661C9C-54B2-4C6E-816B-787AEC12A55F}"/>
              </a:ext>
            </a:extLst>
          </p:cNvPr>
          <p:cNvSpPr/>
          <p:nvPr/>
        </p:nvSpPr>
        <p:spPr>
          <a:xfrm rot="5400000">
            <a:off x="1861814" y="2050640"/>
            <a:ext cx="45719"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5F032F4C-F6D4-401F-BB54-F6D3EEEC129D}"/>
              </a:ext>
            </a:extLst>
          </p:cNvPr>
          <p:cNvSpPr txBox="1"/>
          <p:nvPr/>
        </p:nvSpPr>
        <p:spPr>
          <a:xfrm>
            <a:off x="1561509" y="254919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Tree>
    <p:extLst>
      <p:ext uri="{BB962C8B-B14F-4D97-AF65-F5344CB8AC3E}">
        <p14:creationId xmlns:p14="http://schemas.microsoft.com/office/powerpoint/2010/main" val="1551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前提：タグの書式・構造（属性値）</a:t>
            </a:r>
            <a:endParaRPr kumimoji="1" lang="ja-JP" altLang="en-US" dirty="0"/>
          </a:p>
        </p:txBody>
      </p:sp>
      <p:sp>
        <p:nvSpPr>
          <p:cNvPr id="3" name="コンテンツ プレースホルダー 2"/>
          <p:cNvSpPr>
            <a:spLocks noGrp="1"/>
          </p:cNvSpPr>
          <p:nvPr>
            <p:ph idx="1"/>
          </p:nvPr>
        </p:nvSpPr>
        <p:spPr>
          <a:xfrm>
            <a:off x="838199" y="3225114"/>
            <a:ext cx="10740081" cy="3336324"/>
          </a:xfrm>
        </p:spPr>
        <p:txBody>
          <a:bodyPr>
            <a:normAutofit/>
          </a:bodyPr>
          <a:lstStyle/>
          <a:p>
            <a:pPr marL="0" indent="0">
              <a:buNone/>
            </a:pPr>
            <a:r>
              <a:rPr lang="ja-JP" altLang="en-US" sz="3200" dirty="0" smtClean="0"/>
              <a:t>属性の具体的な値。属性ごとに適切な値を入れる必要がある。</a:t>
            </a:r>
            <a:endParaRPr lang="en-US" altLang="ja-JP" sz="3200" dirty="0" smtClean="0"/>
          </a:p>
          <a:p>
            <a:pPr marL="457200" lvl="1" indent="0">
              <a:buNone/>
            </a:pPr>
            <a:r>
              <a:rPr lang="en-US" altLang="ja-JP" sz="2800" dirty="0" err="1" smtClean="0"/>
              <a:t>href</a:t>
            </a:r>
            <a:r>
              <a:rPr lang="ja-JP" altLang="en-US" sz="2800" dirty="0" smtClean="0"/>
              <a:t>属性の場合はリンク先のアドレスを入れる</a:t>
            </a:r>
            <a:endParaRPr lang="en-US" altLang="ja-JP" sz="2800" dirty="0" smtClean="0"/>
          </a:p>
          <a:p>
            <a:pPr marL="457200" lvl="1" indent="0">
              <a:buNone/>
            </a:pPr>
            <a:endParaRPr lang="en-US" altLang="ja-JP" sz="2800" dirty="0"/>
          </a:p>
          <a:p>
            <a:pPr marL="0" indent="0">
              <a:buNone/>
            </a:pPr>
            <a:r>
              <a:rPr lang="ja-JP" altLang="en-US" sz="3200" dirty="0" smtClean="0">
                <a:solidFill>
                  <a:srgbClr val="FF0000"/>
                </a:solidFill>
              </a:rPr>
              <a:t>属性名 </a:t>
            </a:r>
            <a:r>
              <a:rPr lang="en-US" altLang="ja-JP" sz="3200" dirty="0" smtClean="0">
                <a:solidFill>
                  <a:srgbClr val="FF0000"/>
                </a:solidFill>
              </a:rPr>
              <a:t>= “</a:t>
            </a:r>
            <a:r>
              <a:rPr lang="ja-JP" altLang="en-US" sz="3200" dirty="0" smtClean="0">
                <a:solidFill>
                  <a:srgbClr val="FF0000"/>
                </a:solidFill>
              </a:rPr>
              <a:t>属性値</a:t>
            </a:r>
            <a:r>
              <a:rPr lang="en-US" altLang="ja-JP" sz="3200" dirty="0" smtClean="0">
                <a:solidFill>
                  <a:srgbClr val="FF0000"/>
                </a:solidFill>
              </a:rPr>
              <a:t>” </a:t>
            </a:r>
            <a:r>
              <a:rPr lang="ja-JP" altLang="en-US" sz="3200" dirty="0" smtClean="0"/>
              <a:t>と記述する</a:t>
            </a:r>
            <a:endParaRPr lang="en-US" altLang="ja-JP" sz="3200" dirty="0" smtClean="0"/>
          </a:p>
          <a:p>
            <a:endParaRPr lang="en-US" altLang="ja-JP" sz="3200" dirty="0">
              <a:solidFill>
                <a:srgbClr val="FF0000"/>
              </a:solidFill>
            </a:endParaRPr>
          </a:p>
          <a:p>
            <a:pPr marL="0" indent="0">
              <a:buNone/>
            </a:pP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74</a:t>
            </a:fld>
            <a:endParaRPr kumimoji="1" lang="ja-JP" altLang="en-US"/>
          </a:p>
        </p:txBody>
      </p:sp>
      <p:sp>
        <p:nvSpPr>
          <p:cNvPr id="10"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右大かっこ 11">
            <a:extLst>
              <a:ext uri="{FF2B5EF4-FFF2-40B4-BE49-F238E27FC236}">
                <a16:creationId xmlns:a16="http://schemas.microsoft.com/office/drawing/2014/main" id="{3A58C9CD-F562-49A3-B031-16906F6011D9}"/>
              </a:ext>
            </a:extLst>
          </p:cNvPr>
          <p:cNvSpPr/>
          <p:nvPr/>
        </p:nvSpPr>
        <p:spPr>
          <a:xfrm rot="5400000">
            <a:off x="4642397" y="37180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E5F50326-F7D9-4F6C-8CF0-D78FF96CCF43}"/>
              </a:ext>
            </a:extLst>
          </p:cNvPr>
          <p:cNvSpPr txBox="1"/>
          <p:nvPr/>
        </p:nvSpPr>
        <p:spPr>
          <a:xfrm>
            <a:off x="4151662" y="261176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Tree>
    <p:extLst>
      <p:ext uri="{BB962C8B-B14F-4D97-AF65-F5344CB8AC3E}">
        <p14:creationId xmlns:p14="http://schemas.microsoft.com/office/powerpoint/2010/main" val="25242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やってみよう：入力フォーム</a:t>
            </a:r>
            <a:endParaRPr kumimoji="1" lang="ja-JP" altLang="en-US" dirty="0"/>
          </a:p>
        </p:txBody>
      </p:sp>
      <p:sp>
        <p:nvSpPr>
          <p:cNvPr id="3" name="コンテンツ プレースホルダー 2"/>
          <p:cNvSpPr>
            <a:spLocks noGrp="1"/>
          </p:cNvSpPr>
          <p:nvPr>
            <p:ph idx="1"/>
          </p:nvPr>
        </p:nvSpPr>
        <p:spPr>
          <a:xfrm>
            <a:off x="199697" y="4319751"/>
            <a:ext cx="11188261" cy="2417379"/>
          </a:xfrm>
        </p:spPr>
        <p:txBody>
          <a:bodyPr>
            <a:normAutofit/>
          </a:bodyPr>
          <a:lstStyle/>
          <a:p>
            <a:pPr marL="0" indent="0">
              <a:buNone/>
            </a:pPr>
            <a:r>
              <a:rPr kumimoji="1" lang="en-US" altLang="ja-JP" dirty="0" smtClean="0"/>
              <a:t>04_inp.html</a:t>
            </a:r>
            <a:r>
              <a:rPr kumimoji="1" lang="ja-JP" altLang="en-US" dirty="0" smtClean="0"/>
              <a:t>と</a:t>
            </a:r>
            <a:r>
              <a:rPr kumimoji="1" lang="en-US" altLang="ja-JP" dirty="0" smtClean="0"/>
              <a:t>05_submitTest.php</a:t>
            </a:r>
            <a:r>
              <a:rPr kumimoji="1" lang="ja-JP" altLang="en-US" dirty="0" smtClean="0"/>
              <a:t>を作成し</a:t>
            </a:r>
            <a:r>
              <a:rPr kumimoji="1" lang="en-US" altLang="ja-JP" dirty="0" smtClean="0"/>
              <a:t/>
            </a:r>
            <a:br>
              <a:rPr kumimoji="1" lang="en-US" altLang="ja-JP" dirty="0" smtClean="0"/>
            </a:br>
            <a:r>
              <a:rPr lang="ja-JP" altLang="en-US" dirty="0"/>
              <a:t>上図の</a:t>
            </a:r>
            <a:r>
              <a:rPr kumimoji="1" lang="ja-JP" altLang="en-US" dirty="0" smtClean="0"/>
              <a:t>コードを入力しましょう。</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pic>
        <p:nvPicPr>
          <p:cNvPr id="5" name="図 4"/>
          <p:cNvPicPr>
            <a:picLocks noChangeAspect="1"/>
          </p:cNvPicPr>
          <p:nvPr/>
        </p:nvPicPr>
        <p:blipFill>
          <a:blip r:embed="rId2"/>
          <a:stretch>
            <a:fillRect/>
          </a:stretch>
        </p:blipFill>
        <p:spPr>
          <a:xfrm>
            <a:off x="0" y="874914"/>
            <a:ext cx="6830378" cy="3238952"/>
          </a:xfrm>
          <a:prstGeom prst="rect">
            <a:avLst/>
          </a:prstGeom>
        </p:spPr>
      </p:pic>
      <p:pic>
        <p:nvPicPr>
          <p:cNvPr id="6" name="図 5"/>
          <p:cNvPicPr>
            <a:picLocks noChangeAspect="1"/>
          </p:cNvPicPr>
          <p:nvPr/>
        </p:nvPicPr>
        <p:blipFill>
          <a:blip r:embed="rId3"/>
          <a:stretch>
            <a:fillRect/>
          </a:stretch>
        </p:blipFill>
        <p:spPr>
          <a:xfrm>
            <a:off x="7285940" y="874914"/>
            <a:ext cx="4906060" cy="2924583"/>
          </a:xfrm>
          <a:prstGeom prst="rect">
            <a:avLst/>
          </a:prstGeom>
        </p:spPr>
      </p:pic>
    </p:spTree>
    <p:extLst>
      <p:ext uri="{BB962C8B-B14F-4D97-AF65-F5344CB8AC3E}">
        <p14:creationId xmlns:p14="http://schemas.microsoft.com/office/powerpoint/2010/main" val="10508408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&lt;form&gt;</a:t>
            </a:r>
            <a:endParaRPr kumimoji="1" lang="ja-JP" altLang="en-US" dirty="0"/>
          </a:p>
        </p:txBody>
      </p:sp>
      <p:sp>
        <p:nvSpPr>
          <p:cNvPr id="3" name="コンテンツ プレースホルダー 2"/>
          <p:cNvSpPr>
            <a:spLocks noGrp="1"/>
          </p:cNvSpPr>
          <p:nvPr>
            <p:ph idx="1"/>
          </p:nvPr>
        </p:nvSpPr>
        <p:spPr>
          <a:xfrm>
            <a:off x="355600" y="3759200"/>
            <a:ext cx="11633200" cy="2781299"/>
          </a:xfrm>
        </p:spPr>
        <p:txBody>
          <a:bodyPr/>
          <a:lstStyle/>
          <a:p>
            <a:pPr marL="0" indent="0">
              <a:buNone/>
            </a:pPr>
            <a:r>
              <a:rPr kumimoji="1" lang="ja-JP" altLang="en-US" dirty="0" smtClean="0"/>
              <a:t>入力フォーム全体を囲うタグ</a:t>
            </a:r>
            <a:endParaRPr lang="en-US" altLang="ja-JP" dirty="0"/>
          </a:p>
          <a:p>
            <a:pPr marL="0" indent="0">
              <a:buNone/>
            </a:pPr>
            <a:r>
              <a:rPr kumimoji="1" lang="en-US" altLang="ja-JP" dirty="0" smtClean="0">
                <a:solidFill>
                  <a:srgbClr val="FF0000"/>
                </a:solidFill>
              </a:rPr>
              <a:t>method</a:t>
            </a:r>
            <a:r>
              <a:rPr kumimoji="1" lang="ja-JP" altLang="en-US" dirty="0" smtClean="0"/>
              <a:t>属性</a:t>
            </a:r>
            <a:r>
              <a:rPr kumimoji="1" lang="en-US" altLang="ja-JP" dirty="0" smtClean="0"/>
              <a:t>	</a:t>
            </a:r>
            <a:r>
              <a:rPr lang="ja-JP" altLang="en-US" dirty="0" smtClean="0"/>
              <a:t>➡ データの送信方式を設定</a:t>
            </a:r>
            <a:r>
              <a:rPr lang="en-US" altLang="ja-JP" dirty="0" smtClean="0"/>
              <a:t>(</a:t>
            </a:r>
            <a:r>
              <a:rPr lang="en-US" altLang="ja-JP" dirty="0" smtClean="0">
                <a:solidFill>
                  <a:srgbClr val="0070C0"/>
                </a:solidFill>
              </a:rPr>
              <a:t>POST</a:t>
            </a:r>
            <a:r>
              <a:rPr lang="en-US" altLang="ja-JP" dirty="0" smtClean="0"/>
              <a:t> or GET)</a:t>
            </a:r>
          </a:p>
          <a:p>
            <a:pPr marL="0" indent="0">
              <a:buNone/>
            </a:pPr>
            <a:r>
              <a:rPr kumimoji="1" lang="en-US" altLang="ja-JP" dirty="0" smtClean="0">
                <a:solidFill>
                  <a:srgbClr val="FF0000"/>
                </a:solidFill>
              </a:rPr>
              <a:t>action</a:t>
            </a:r>
            <a:r>
              <a:rPr kumimoji="1" lang="ja-JP" altLang="en-US" dirty="0" smtClean="0"/>
              <a:t>属性</a:t>
            </a:r>
            <a:r>
              <a:rPr kumimoji="1" lang="en-US" altLang="ja-JP" dirty="0" smtClean="0"/>
              <a:t>	</a:t>
            </a:r>
            <a:r>
              <a:rPr kumimoji="1" lang="ja-JP" altLang="en-US" dirty="0" smtClean="0"/>
              <a:t>➡　フォーム経由で送信されたデータを</a:t>
            </a:r>
            <a:r>
              <a:rPr lang="en-US" altLang="ja-JP" dirty="0"/>
              <a:t/>
            </a:r>
            <a:br>
              <a:rPr lang="en-US" altLang="ja-JP" dirty="0"/>
            </a:br>
            <a:r>
              <a:rPr lang="en-US" altLang="ja-JP" dirty="0" smtClean="0"/>
              <a:t>			</a:t>
            </a:r>
            <a:r>
              <a:rPr lang="ja-JP" altLang="en-US" dirty="0" smtClean="0"/>
              <a:t>　　　</a:t>
            </a:r>
            <a:r>
              <a:rPr kumimoji="1" lang="ja-JP" altLang="en-US" dirty="0" smtClean="0"/>
              <a:t>処理するプログラムの</a:t>
            </a:r>
            <a:r>
              <a:rPr kumimoji="1" lang="ja-JP" altLang="en-US" dirty="0" smtClean="0">
                <a:solidFill>
                  <a:srgbClr val="0070C0"/>
                </a:solidFill>
              </a:rPr>
              <a:t>アドレス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p:pic>
        <p:nvPicPr>
          <p:cNvPr id="6" name="図 5"/>
          <p:cNvPicPr>
            <a:picLocks noChangeAspect="1"/>
          </p:cNvPicPr>
          <p:nvPr/>
        </p:nvPicPr>
        <p:blipFill rotWithShape="1">
          <a:blip r:embed="rId3"/>
          <a:srcRect l="18842" t="51842" r="23215" b="42721"/>
          <a:stretch/>
        </p:blipFill>
        <p:spPr>
          <a:xfrm>
            <a:off x="0" y="1799491"/>
            <a:ext cx="12111572" cy="538897"/>
          </a:xfrm>
          <a:prstGeom prst="rect">
            <a:avLst/>
          </a:prstGeom>
        </p:spPr>
      </p:pic>
      <p:pic>
        <p:nvPicPr>
          <p:cNvPr id="7" name="図 6"/>
          <p:cNvPicPr>
            <a:picLocks noChangeAspect="1"/>
          </p:cNvPicPr>
          <p:nvPr/>
        </p:nvPicPr>
        <p:blipFill rotWithShape="1">
          <a:blip r:embed="rId3"/>
          <a:srcRect l="18594" t="70621" r="72443" b="21929"/>
          <a:stretch/>
        </p:blipFill>
        <p:spPr>
          <a:xfrm>
            <a:off x="-1" y="2463810"/>
            <a:ext cx="1854201" cy="730842"/>
          </a:xfrm>
          <a:prstGeom prst="rect">
            <a:avLst/>
          </a:prstGeom>
        </p:spPr>
      </p:pic>
    </p:spTree>
    <p:extLst>
      <p:ext uri="{BB962C8B-B14F-4D97-AF65-F5344CB8AC3E}">
        <p14:creationId xmlns:p14="http://schemas.microsoft.com/office/powerpoint/2010/main" val="1685395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endParaRPr kumimoji="1" lang="ja-JP" altLang="en-US" dirty="0"/>
          </a:p>
        </p:txBody>
      </p:sp>
      <p:sp>
        <p:nvSpPr>
          <p:cNvPr id="3" name="コンテンツ プレースホルダー 2"/>
          <p:cNvSpPr>
            <a:spLocks noGrp="1"/>
          </p:cNvSpPr>
          <p:nvPr>
            <p:ph idx="1"/>
          </p:nvPr>
        </p:nvSpPr>
        <p:spPr>
          <a:xfrm>
            <a:off x="317500" y="3340101"/>
            <a:ext cx="11557000" cy="2336799"/>
          </a:xfrm>
        </p:spPr>
        <p:txBody>
          <a:bodyPr/>
          <a:lstStyle/>
          <a:p>
            <a:pPr marL="0" indent="0">
              <a:buNone/>
            </a:pPr>
            <a:r>
              <a:rPr lang="ja-JP" altLang="en-US" dirty="0"/>
              <a:t>入力</a:t>
            </a:r>
            <a:r>
              <a:rPr lang="ja-JP" altLang="en-US" dirty="0" smtClean="0"/>
              <a:t>フォームのそれぞれの項目を表すタグ。</a:t>
            </a:r>
            <a:endParaRPr lang="en-US" altLang="ja-JP" dirty="0" smtClean="0"/>
          </a:p>
          <a:p>
            <a:pPr marL="0" indent="0">
              <a:buNone/>
            </a:pPr>
            <a:r>
              <a:rPr kumimoji="1" lang="en-US" altLang="ja-JP" dirty="0" smtClean="0"/>
              <a:t>type</a:t>
            </a:r>
            <a:r>
              <a:rPr kumimoji="1" lang="ja-JP" altLang="en-US" dirty="0" smtClean="0"/>
              <a:t>属性</a:t>
            </a:r>
            <a:r>
              <a:rPr kumimoji="1" lang="en-US" altLang="ja-JP" dirty="0" smtClean="0"/>
              <a:t>		</a:t>
            </a:r>
            <a:r>
              <a:rPr kumimoji="1" lang="ja-JP" altLang="en-US" dirty="0" smtClean="0"/>
              <a:t>➡ 入力フォームの種類を選択</a:t>
            </a:r>
            <a:endParaRPr kumimoji="1" lang="en-US" altLang="ja-JP" dirty="0" smtClean="0"/>
          </a:p>
          <a:p>
            <a:pPr marL="0" indent="0">
              <a:buNone/>
            </a:pPr>
            <a:r>
              <a:rPr lang="en-US" altLang="ja-JP" dirty="0" smtClean="0"/>
              <a:t>name</a:t>
            </a:r>
            <a:r>
              <a:rPr lang="ja-JP" altLang="en-US" dirty="0" smtClean="0"/>
              <a:t>属性</a:t>
            </a:r>
            <a:r>
              <a:rPr lang="en-US" altLang="ja-JP" dirty="0" smtClean="0"/>
              <a:t>	</a:t>
            </a:r>
            <a:r>
              <a:rPr lang="ja-JP" altLang="en-US" dirty="0" smtClean="0"/>
              <a:t>➡</a:t>
            </a:r>
            <a:r>
              <a:rPr lang="ja-JP" altLang="en-US" dirty="0"/>
              <a:t> 送信</a:t>
            </a:r>
            <a:r>
              <a:rPr lang="ja-JP" altLang="en-US" dirty="0" smtClean="0"/>
              <a:t>データの判別のため名前を付ける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pic>
        <p:nvPicPr>
          <p:cNvPr id="5" name="図 4"/>
          <p:cNvPicPr>
            <a:picLocks noChangeAspect="1"/>
          </p:cNvPicPr>
          <p:nvPr/>
        </p:nvPicPr>
        <p:blipFill rotWithShape="1">
          <a:blip r:embed="rId2"/>
          <a:srcRect l="23677" t="58112" r="6025" b="36043"/>
          <a:stretch/>
        </p:blipFill>
        <p:spPr>
          <a:xfrm>
            <a:off x="0" y="1524000"/>
            <a:ext cx="12192000" cy="480612"/>
          </a:xfrm>
          <a:prstGeom prst="rect">
            <a:avLst/>
          </a:prstGeom>
        </p:spPr>
      </p:pic>
    </p:spTree>
    <p:extLst>
      <p:ext uri="{BB962C8B-B14F-4D97-AF65-F5344CB8AC3E}">
        <p14:creationId xmlns:p14="http://schemas.microsoft.com/office/powerpoint/2010/main" val="300857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r>
              <a:rPr kumimoji="1" lang="ja-JP" altLang="en-US" dirty="0" smtClean="0"/>
              <a:t>タイプ一覧</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698529019"/>
              </p:ext>
            </p:extLst>
          </p:nvPr>
        </p:nvGraphicFramePr>
        <p:xfrm>
          <a:off x="189706" y="876300"/>
          <a:ext cx="5803900" cy="5932054"/>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6945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button</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プッシュボタンを配置する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checkbox</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チェックボックスを配置する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color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色を指定するコントロールを配置する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日付を入力するコントロールを配置する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datetime</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-local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日付と時刻を入力するコントロールを配置する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email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ﾒｰﾙｱﾄﾞﾚｽを入力するコントロールを配置する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file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ファイル選択を行うコントロールを配置する</a:t>
                      </a:r>
                      <a:endPar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hidden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表示されないコントロールを配置する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88007288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image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submit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機能を持った画像を配置する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03543732"/>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month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年と月を入力するコントロールを配置する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328993800"/>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number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数値を入力するコントロールを配置する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203963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password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入力値を隠す</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text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01233377"/>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radio</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ラジオボタンを配置する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6897085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range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スライドバーを配置する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6945662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reset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フォームの状態をリセットするボタンを配置する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550288234"/>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806058730"/>
              </p:ext>
            </p:extLst>
          </p:nvPr>
        </p:nvGraphicFramePr>
        <p:xfrm>
          <a:off x="6183312" y="874914"/>
          <a:ext cx="5803900" cy="2966720"/>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70840">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search</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検索窓を配置する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submit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フォームを送信するボタンを配置する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tel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電話番号を入力するコントロールを配置する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text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テキストを入力するコントロールを配置する</a:t>
                      </a:r>
                      <a:endParaRPr kumimoji="1" lang="ja-JP" altLang="en-US" sz="1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time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時刻を入力するコントロールを配置する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url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URL</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week</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年と週を入力するコントロールを配置する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bl>
          </a:graphicData>
        </a:graphic>
      </p:graphicFrame>
    </p:spTree>
    <p:extLst>
      <p:ext uri="{BB962C8B-B14F-4D97-AF65-F5344CB8AC3E}">
        <p14:creationId xmlns:p14="http://schemas.microsoft.com/office/powerpoint/2010/main" val="1862039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送信データの取り出し</a:t>
            </a:r>
            <a:endParaRPr kumimoji="1" lang="ja-JP" altLang="en-US" dirty="0"/>
          </a:p>
        </p:txBody>
      </p:sp>
      <p:sp>
        <p:nvSpPr>
          <p:cNvPr id="3" name="コンテンツ プレースホルダー 2"/>
          <p:cNvSpPr>
            <a:spLocks noGrp="1"/>
          </p:cNvSpPr>
          <p:nvPr>
            <p:ph idx="1"/>
          </p:nvPr>
        </p:nvSpPr>
        <p:spPr>
          <a:xfrm>
            <a:off x="1251678" y="2927265"/>
            <a:ext cx="10178322" cy="3305369"/>
          </a:xfrm>
        </p:spPr>
        <p:txBody>
          <a:bodyPr/>
          <a:lstStyle/>
          <a:p>
            <a:pPr marL="0" indent="0">
              <a:buNone/>
            </a:pPr>
            <a:r>
              <a:rPr kumimoji="1" lang="en-US" altLang="ja-JP" dirty="0" smtClean="0"/>
              <a:t>POST</a:t>
            </a:r>
            <a:r>
              <a:rPr lang="ja-JP" altLang="en-US" dirty="0"/>
              <a:t>によって送られた</a:t>
            </a:r>
            <a:r>
              <a:rPr lang="ja-JP" altLang="en-US" dirty="0" smtClean="0"/>
              <a:t>データは</a:t>
            </a:r>
            <a:r>
              <a:rPr lang="en-US" altLang="ja-JP" dirty="0" smtClean="0"/>
              <a:t>$_POST[]</a:t>
            </a:r>
            <a:r>
              <a:rPr lang="ja-JP" altLang="en-US" dirty="0" smtClean="0"/>
              <a:t>に</a:t>
            </a:r>
            <a:r>
              <a:rPr lang="en-US" altLang="ja-JP" dirty="0" smtClean="0"/>
              <a:t/>
            </a:r>
            <a:br>
              <a:rPr lang="en-US" altLang="ja-JP" dirty="0" smtClean="0"/>
            </a:br>
            <a:r>
              <a:rPr lang="en-US" altLang="ja-JP" dirty="0" smtClean="0"/>
              <a:t>name</a:t>
            </a:r>
            <a:r>
              <a:rPr lang="ja-JP" altLang="en-US" dirty="0" smtClean="0"/>
              <a:t>属性と共に格納される。</a:t>
            </a:r>
            <a:endParaRPr lang="en-US" altLang="ja-JP" dirty="0" smtClean="0"/>
          </a:p>
          <a:p>
            <a:pPr marL="0" indent="0">
              <a:buNone/>
            </a:pPr>
            <a:r>
              <a:rPr lang="ja-JP" altLang="en-US" dirty="0"/>
              <a:t>取り出す際</a:t>
            </a:r>
            <a:r>
              <a:rPr lang="ja-JP" altLang="en-US" dirty="0" smtClean="0"/>
              <a:t>は</a:t>
            </a:r>
            <a:endParaRPr lang="en-US" altLang="ja-JP" dirty="0" smtClean="0"/>
          </a:p>
          <a:p>
            <a:pPr marL="0" indent="0">
              <a:buNone/>
            </a:pPr>
            <a:r>
              <a:rPr lang="en-US" altLang="ja-JP" dirty="0" smtClean="0"/>
              <a:t>$_POST["</a:t>
            </a:r>
            <a:r>
              <a:rPr lang="ja-JP" altLang="en-US" dirty="0" smtClean="0">
                <a:solidFill>
                  <a:srgbClr val="FF0000"/>
                </a:solidFill>
              </a:rPr>
              <a:t>対象の</a:t>
            </a:r>
            <a:r>
              <a:rPr lang="en-US" altLang="ja-JP" dirty="0" smtClean="0">
                <a:solidFill>
                  <a:srgbClr val="FF0000"/>
                </a:solidFill>
              </a:rPr>
              <a:t>name</a:t>
            </a:r>
            <a:r>
              <a:rPr lang="ja-JP" altLang="en-US" dirty="0" smtClean="0">
                <a:solidFill>
                  <a:srgbClr val="FF0000"/>
                </a:solidFill>
              </a:rPr>
              <a:t>属性</a:t>
            </a:r>
            <a:r>
              <a:rPr lang="en-US" altLang="ja-JP" dirty="0" smtClean="0"/>
              <a:t>"];</a:t>
            </a:r>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pic>
        <p:nvPicPr>
          <p:cNvPr id="5" name="図 4"/>
          <p:cNvPicPr>
            <a:picLocks noChangeAspect="1"/>
          </p:cNvPicPr>
          <p:nvPr/>
        </p:nvPicPr>
        <p:blipFill rotWithShape="1">
          <a:blip r:embed="rId2"/>
          <a:srcRect b="10341"/>
          <a:stretch/>
        </p:blipFill>
        <p:spPr>
          <a:xfrm>
            <a:off x="3444947" y="1605517"/>
            <a:ext cx="5302105" cy="591146"/>
          </a:xfrm>
          <a:prstGeom prst="rect">
            <a:avLst/>
          </a:prstGeom>
        </p:spPr>
      </p:pic>
    </p:spTree>
    <p:extLst>
      <p:ext uri="{BB962C8B-B14F-4D97-AF65-F5344CB8AC3E}">
        <p14:creationId xmlns:p14="http://schemas.microsoft.com/office/powerpoint/2010/main" val="178116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smtClean="0"/>
              <a:t>事例：</a:t>
            </a:r>
            <a:r>
              <a:rPr lang="ja-JP" altLang="en-US" sz="4400" dirty="0"/>
              <a:t>射出成型機の金型温度モニタリング</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96595" y="4983204"/>
            <a:ext cx="5317151" cy="1164638"/>
          </a:xfrm>
        </p:spPr>
        <p:txBody>
          <a:bodyPr>
            <a:normAutofit fontScale="62500" lnSpcReduction="20000"/>
          </a:bodyPr>
          <a:lstStyle/>
          <a:p>
            <a:pPr marL="0" indent="0">
              <a:buNone/>
            </a:pPr>
            <a:r>
              <a:rPr lang="en-US" altLang="ja-JP" dirty="0">
                <a:hlinkClick r:id="rId2"/>
              </a:rPr>
              <a:t>https://project.nikkeibp.co.jp/atclmono/vision/042400027/</a:t>
            </a:r>
            <a:endParaRPr lang="en-US" altLang="ja-JP" dirty="0"/>
          </a:p>
          <a:p>
            <a:pPr marL="0" indent="0">
              <a:buNone/>
            </a:pPr>
            <a:r>
              <a:rPr lang="en-US" altLang="ja-JP" dirty="0">
                <a:hlinkClick r:id="rId3" tooltip="リンクを共有"/>
              </a:rPr>
              <a:t>https://youtu.be/NscvrwHJQQ4</a:t>
            </a:r>
            <a:endParaRPr lang="en-US" altLang="ja-JP" dirty="0"/>
          </a:p>
          <a:p>
            <a:endParaRPr kumimoji="1" lang="ja-JP" altLang="en-US" dirty="0"/>
          </a:p>
        </p:txBody>
      </p:sp>
      <p:pic>
        <p:nvPicPr>
          <p:cNvPr id="6" name="図 5">
            <a:extLst>
              <a:ext uri="{FF2B5EF4-FFF2-40B4-BE49-F238E27FC236}">
                <a16:creationId xmlns:a16="http://schemas.microsoft.com/office/drawing/2014/main" id="{5017461D-4D48-455A-AA9B-85EF4A8F1149}"/>
              </a:ext>
            </a:extLst>
          </p:cNvPr>
          <p:cNvPicPr>
            <a:picLocks noChangeAspect="1"/>
          </p:cNvPicPr>
          <p:nvPr/>
        </p:nvPicPr>
        <p:blipFill rotWithShape="1">
          <a:blip r:embed="rId4">
            <a:extLst>
              <a:ext uri="{28A0092B-C50C-407E-A947-70E740481C1C}">
                <a14:useLocalDpi xmlns:a14="http://schemas.microsoft.com/office/drawing/2010/main" val="0"/>
              </a:ext>
            </a:extLst>
          </a:blip>
          <a:srcRect l="15327" t="143" b="-1"/>
          <a:stretch/>
        </p:blipFill>
        <p:spPr>
          <a:xfrm>
            <a:off x="96595" y="998724"/>
            <a:ext cx="6234910" cy="3860671"/>
          </a:xfrm>
          <a:prstGeom prst="rect">
            <a:avLst/>
          </a:prstGeom>
          <a:ln>
            <a:solidFill>
              <a:schemeClr val="bg1"/>
            </a:solidFill>
          </a:ln>
        </p:spPr>
      </p:pic>
      <p:pic>
        <p:nvPicPr>
          <p:cNvPr id="7" name="図 6">
            <a:extLst>
              <a:ext uri="{FF2B5EF4-FFF2-40B4-BE49-F238E27FC236}">
                <a16:creationId xmlns:a16="http://schemas.microsoft.com/office/drawing/2014/main" id="{A91BDF73-2B0C-47FB-A6E8-DFEFD71DE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66" y="1010477"/>
            <a:ext cx="5782234" cy="3270576"/>
          </a:xfrm>
          <a:prstGeom prst="rect">
            <a:avLst/>
          </a:prstGeom>
          <a:ln>
            <a:solidFill>
              <a:schemeClr val="bg1"/>
            </a:solidFill>
          </a:ln>
        </p:spPr>
      </p:pic>
      <p:sp>
        <p:nvSpPr>
          <p:cNvPr id="8" name="正方形/長方形 7">
            <a:extLst>
              <a:ext uri="{FF2B5EF4-FFF2-40B4-BE49-F238E27FC236}">
                <a16:creationId xmlns:a16="http://schemas.microsoft.com/office/drawing/2014/main" id="{659F4805-A31F-4CED-B244-CC3661FDE11A}"/>
              </a:ext>
            </a:extLst>
          </p:cNvPr>
          <p:cNvSpPr/>
          <p:nvPr/>
        </p:nvSpPr>
        <p:spPr>
          <a:xfrm>
            <a:off x="2914129" y="4209070"/>
            <a:ext cx="939113" cy="396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金型</a:t>
            </a:r>
          </a:p>
        </p:txBody>
      </p:sp>
      <p:sp>
        <p:nvSpPr>
          <p:cNvPr id="9" name="正方形/長方形 8">
            <a:extLst>
              <a:ext uri="{FF2B5EF4-FFF2-40B4-BE49-F238E27FC236}">
                <a16:creationId xmlns:a16="http://schemas.microsoft.com/office/drawing/2014/main" id="{BD8170AD-8E23-4BAD-8D7F-F0DD325824C2}"/>
              </a:ext>
            </a:extLst>
          </p:cNvPr>
          <p:cNvSpPr/>
          <p:nvPr/>
        </p:nvSpPr>
        <p:spPr>
          <a:xfrm>
            <a:off x="5143032" y="3712045"/>
            <a:ext cx="939113" cy="6116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IoT</a:t>
            </a:r>
            <a:br>
              <a:rPr kumimoji="1" lang="en-US" altLang="ja-JP" dirty="0"/>
            </a:br>
            <a:r>
              <a:rPr kumimoji="1" lang="ja-JP" altLang="en-US" dirty="0"/>
              <a:t>ﾃﾞﾊﾞｲｽ</a:t>
            </a:r>
          </a:p>
        </p:txBody>
      </p:sp>
      <p:sp>
        <p:nvSpPr>
          <p:cNvPr id="10" name="正方形/長方形 9">
            <a:extLst>
              <a:ext uri="{FF2B5EF4-FFF2-40B4-BE49-F238E27FC236}">
                <a16:creationId xmlns:a16="http://schemas.microsoft.com/office/drawing/2014/main" id="{F87A52FD-8859-4018-A6F3-4DB624111EA4}"/>
              </a:ext>
            </a:extLst>
          </p:cNvPr>
          <p:cNvSpPr/>
          <p:nvPr/>
        </p:nvSpPr>
        <p:spPr>
          <a:xfrm>
            <a:off x="5729973" y="4921300"/>
            <a:ext cx="6462027" cy="1477328"/>
          </a:xfrm>
          <a:prstGeom prst="rect">
            <a:avLst/>
          </a:prstGeom>
          <a:solidFill>
            <a:schemeClr val="bg1">
              <a:lumMod val="85000"/>
            </a:schemeClr>
          </a:solidFill>
          <a:ln>
            <a:solidFill>
              <a:schemeClr val="bg1"/>
            </a:solidFill>
          </a:ln>
        </p:spPr>
        <p:txBody>
          <a:bodyPr wrap="square">
            <a:spAutoFit/>
          </a:bodyPr>
          <a:lstStyle/>
          <a:p>
            <a:r>
              <a:rPr lang="ja-JP" altLang="en-US" dirty="0">
                <a:latin typeface="UD デジタル 教科書体 NK-R" panose="02020400000000000000" pitchFamily="18" charset="-128"/>
                <a:ea typeface="UD デジタル 教科書体 NK-R" panose="02020400000000000000" pitchFamily="18" charset="-128"/>
              </a:rPr>
              <a:t>熊本県の樹脂メーカー、小森プラスチック工業。</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ja-JP" altLang="en-US" dirty="0">
                <a:latin typeface="UD デジタル 教科書体 NK-R" panose="02020400000000000000" pitchFamily="18" charset="-128"/>
                <a:ea typeface="UD デジタル 教科書体 NK-R" panose="02020400000000000000" pitchFamily="18" charset="-128"/>
              </a:rPr>
              <a:t>金型温度をモニタリングする装置を開発し、これを工場の射出成形機に実装。これによって、</a:t>
            </a: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回、工場内を巡回しながら</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28</a:t>
            </a:r>
            <a:r>
              <a:rPr lang="ja-JP" altLang="en-US" dirty="0">
                <a:latin typeface="UD デジタル 教科書体 NK-R" panose="02020400000000000000" pitchFamily="18" charset="-128"/>
                <a:ea typeface="UD デジタル 教科書体 NK-R" panose="02020400000000000000" pitchFamily="18" charset="-128"/>
              </a:rPr>
              <a:t>台のアナログ温度計のデータを読み取る作業が不要になり、</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日に</a:t>
            </a:r>
            <a:r>
              <a:rPr lang="en-US" altLang="ja-JP" dirty="0">
                <a:latin typeface="UD デジタル 教科書体 NK-R" panose="02020400000000000000" pitchFamily="18" charset="-128"/>
                <a:ea typeface="UD デジタル 教科書体 NK-R" panose="02020400000000000000" pitchFamily="18" charset="-128"/>
              </a:rPr>
              <a:t>180</a:t>
            </a:r>
            <a:r>
              <a:rPr lang="ja-JP" altLang="en-US" dirty="0">
                <a:latin typeface="UD デジタル 教科書体 NK-R" panose="02020400000000000000" pitchFamily="18" charset="-128"/>
                <a:ea typeface="UD デジタル 教科書体 NK-R" panose="02020400000000000000" pitchFamily="18" charset="-128"/>
              </a:rPr>
              <a:t>分も担当者の作業時間を短縮できた。</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a:p>
        </p:txBody>
      </p:sp>
      <p:sp>
        <p:nvSpPr>
          <p:cNvPr id="4" name="正方形/長方形 3"/>
          <p:cNvSpPr/>
          <p:nvPr/>
        </p:nvSpPr>
        <p:spPr>
          <a:xfrm>
            <a:off x="5108026" y="6460533"/>
            <a:ext cx="7083974" cy="415498"/>
          </a:xfrm>
          <a:prstGeom prst="rect">
            <a:avLst/>
          </a:prstGeom>
        </p:spPr>
        <p:txBody>
          <a:bodyPr wrap="square">
            <a:spAutoFit/>
          </a:bodyPr>
          <a:lstStyle/>
          <a:p>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スライド引用：及川達裕（</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2020</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SaaS/</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iPaaS</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を活用した</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IoT</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プロトタイピング教材，（令和２年度職業訓練教材コンクール），</a:t>
            </a:r>
          </a:p>
          <a:p>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&lt; https://www.tetras.uitec.jeed.go.jp/statistics/concours/20kyouzai/sakuhin/ &gt;</a:t>
            </a:r>
            <a:endParaRPr lang="ja-JP" altLang="en-US" sz="1050" dirty="0">
              <a:solidFill>
                <a:srgbClr val="2C353F"/>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628168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1240222"/>
            <a:ext cx="11767456" cy="5236778"/>
          </a:xfrm>
        </p:spPr>
        <p:txBody>
          <a:bodyPr>
            <a:normAutofit/>
          </a:bodyPr>
          <a:lstStyle/>
          <a:p>
            <a:pPr marL="0" indent="0">
              <a:lnSpc>
                <a:spcPts val="3700"/>
              </a:lnSpc>
              <a:spcBef>
                <a:spcPts val="750"/>
              </a:spcBef>
              <a:buNone/>
            </a:pPr>
            <a:r>
              <a:rPr lang="ja-JP" altLang="en-US" dirty="0" smtClean="0">
                <a:solidFill>
                  <a:srgbClr val="FF0000"/>
                </a:solidFill>
              </a:rPr>
              <a:t>入力フォーム</a:t>
            </a:r>
            <a:r>
              <a:rPr lang="en-US" altLang="ja-JP" dirty="0" smtClean="0">
                <a:solidFill>
                  <a:srgbClr val="FF0000"/>
                </a:solidFill>
              </a:rPr>
              <a:t>	</a:t>
            </a:r>
            <a:r>
              <a:rPr lang="ja-JP" altLang="en-US" dirty="0" smtClean="0"/>
              <a:t>➡</a:t>
            </a:r>
            <a:r>
              <a:rPr lang="en-US" altLang="ja-JP" dirty="0"/>
              <a:t>	</a:t>
            </a:r>
            <a:r>
              <a:rPr lang="ja-JP" altLang="en-US" dirty="0" smtClean="0"/>
              <a:t>ユーザーがデータを入力するための</a:t>
            </a:r>
            <a:r>
              <a:rPr lang="en-US" altLang="ja-JP" dirty="0" smtClean="0"/>
              <a:t/>
            </a:r>
            <a:br>
              <a:rPr lang="en-US" altLang="ja-JP" dirty="0" smtClean="0"/>
            </a:br>
            <a:r>
              <a:rPr lang="en-US" altLang="ja-JP" dirty="0" smtClean="0"/>
              <a:t>				Web</a:t>
            </a:r>
            <a:r>
              <a:rPr lang="ja-JP" altLang="en-US" dirty="0" smtClean="0"/>
              <a:t>ページ</a:t>
            </a:r>
            <a:endParaRPr lang="en-US" altLang="ja-JP" dirty="0" smtClean="0"/>
          </a:p>
          <a:p>
            <a:pPr marL="0" indent="0">
              <a:lnSpc>
                <a:spcPts val="3700"/>
              </a:lnSpc>
              <a:spcBef>
                <a:spcPts val="750"/>
              </a:spcBef>
              <a:buNone/>
            </a:pPr>
            <a:r>
              <a:rPr lang="en-US" altLang="ja-JP" dirty="0" smtClean="0">
                <a:solidFill>
                  <a:srgbClr val="FF0000"/>
                </a:solidFill>
              </a:rPr>
              <a:t>HTTP		</a:t>
            </a:r>
            <a:r>
              <a:rPr lang="ja-JP" altLang="en-US" dirty="0" smtClean="0"/>
              <a:t>➡</a:t>
            </a:r>
            <a:r>
              <a:rPr lang="en-US" altLang="ja-JP" dirty="0" smtClean="0"/>
              <a:t>	Web</a:t>
            </a:r>
            <a:r>
              <a:rPr lang="ja-JP" altLang="en-US" dirty="0" smtClean="0"/>
              <a:t>サーバとブラウザ間の通信規約</a:t>
            </a:r>
            <a:endParaRPr lang="en-US" altLang="ja-JP" dirty="0" smtClean="0"/>
          </a:p>
          <a:p>
            <a:pPr marL="0" indent="0">
              <a:lnSpc>
                <a:spcPts val="3700"/>
              </a:lnSpc>
              <a:spcBef>
                <a:spcPts val="750"/>
              </a:spcBef>
              <a:buNone/>
            </a:pPr>
            <a:r>
              <a:rPr lang="en-US" altLang="ja-JP" dirty="0" smtClean="0">
                <a:solidFill>
                  <a:srgbClr val="FF0000"/>
                </a:solidFill>
              </a:rPr>
              <a:t>GET/POST	</a:t>
            </a:r>
            <a:r>
              <a:rPr lang="ja-JP" altLang="en-US" dirty="0" smtClean="0"/>
              <a:t>➡</a:t>
            </a:r>
            <a:r>
              <a:rPr lang="en-US" altLang="ja-JP" dirty="0" smtClean="0"/>
              <a:t>	HTTP</a:t>
            </a:r>
            <a:r>
              <a:rPr lang="ja-JP" altLang="en-US" dirty="0" smtClean="0"/>
              <a:t>リクエストを送る際の方式</a:t>
            </a:r>
            <a:endParaRPr lang="en-US" altLang="ja-JP" dirty="0" smtClean="0">
              <a:solidFill>
                <a:srgbClr val="FF0000"/>
              </a:solidFill>
            </a:endParaRPr>
          </a:p>
          <a:p>
            <a:pPr marL="0" indent="0">
              <a:buNone/>
            </a:pPr>
            <a:r>
              <a:rPr lang="en-US" altLang="ja-JP" dirty="0" smtClean="0">
                <a:solidFill>
                  <a:srgbClr val="FF0000"/>
                </a:solidFill>
              </a:rPr>
              <a:t>&lt;form&gt;		</a:t>
            </a:r>
            <a:r>
              <a:rPr lang="ja-JP" altLang="en-US" dirty="0" smtClean="0"/>
              <a:t>➡</a:t>
            </a:r>
            <a:r>
              <a:rPr lang="en-US" altLang="ja-JP" dirty="0" smtClean="0"/>
              <a:t>	</a:t>
            </a:r>
            <a:r>
              <a:rPr lang="ja-JP" altLang="en-US" dirty="0" smtClean="0"/>
              <a:t>入力フォームを作るためのタグ</a:t>
            </a:r>
            <a:endParaRPr lang="en-US" altLang="ja-JP" dirty="0" smtClean="0"/>
          </a:p>
          <a:p>
            <a:pPr marL="0" indent="0">
              <a:buNone/>
            </a:pPr>
            <a:r>
              <a:rPr lang="en-US" altLang="ja-JP" dirty="0" smtClean="0">
                <a:solidFill>
                  <a:srgbClr val="FF0000"/>
                </a:solidFill>
              </a:rPr>
              <a:t>&lt;input&gt;</a:t>
            </a:r>
            <a:r>
              <a:rPr lang="en-US" altLang="ja-JP" dirty="0" smtClean="0"/>
              <a:t>		</a:t>
            </a:r>
            <a:r>
              <a:rPr lang="ja-JP" altLang="en-US" dirty="0" smtClean="0"/>
              <a:t>➡</a:t>
            </a:r>
            <a:r>
              <a:rPr lang="en-US" altLang="ja-JP" dirty="0" smtClean="0"/>
              <a:t>	</a:t>
            </a:r>
            <a:r>
              <a:rPr lang="ja-JP" altLang="en-US" dirty="0" smtClean="0"/>
              <a:t>入力フォームの項目を作るためのタグ</a:t>
            </a:r>
            <a:endParaRPr lang="en-US" altLang="ja-JP" dirty="0" smtClean="0"/>
          </a:p>
          <a:p>
            <a:pPr marL="0" indent="0">
              <a:buNone/>
            </a:pPr>
            <a:r>
              <a:rPr lang="en-US" altLang="ja-JP" dirty="0" smtClean="0">
                <a:solidFill>
                  <a:srgbClr val="FF0000"/>
                </a:solidFill>
              </a:rPr>
              <a:t>$_POST[]</a:t>
            </a:r>
            <a:r>
              <a:rPr lang="en-US" altLang="ja-JP" dirty="0" smtClean="0"/>
              <a:t>	</a:t>
            </a:r>
            <a:r>
              <a:rPr lang="ja-JP" altLang="en-US" dirty="0" smtClean="0"/>
              <a:t>➡</a:t>
            </a:r>
            <a:r>
              <a:rPr lang="en-US" altLang="ja-JP" dirty="0" smtClean="0"/>
              <a:t>	POST</a:t>
            </a:r>
            <a:r>
              <a:rPr lang="ja-JP" altLang="en-US" dirty="0" smtClean="0"/>
              <a:t>で送られたデータの格納場所</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80</a:t>
            </a:fld>
            <a:endParaRPr kumimoji="1" lang="ja-JP" altLang="en-US"/>
          </a:p>
        </p:txBody>
      </p:sp>
    </p:spTree>
    <p:extLst>
      <p:ext uri="{BB962C8B-B14F-4D97-AF65-F5344CB8AC3E}">
        <p14:creationId xmlns:p14="http://schemas.microsoft.com/office/powerpoint/2010/main" val="32759218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　</a:t>
            </a:r>
            <a:r>
              <a:rPr lang="en-US" altLang="ja-JP" dirty="0" smtClean="0"/>
              <a:t>if</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81</a:t>
            </a:fld>
            <a:endParaRPr kumimoji="1" lang="ja-JP" altLang="en-US" dirty="0"/>
          </a:p>
        </p:txBody>
      </p:sp>
    </p:spTree>
    <p:extLst>
      <p:ext uri="{BB962C8B-B14F-4D97-AF65-F5344CB8AC3E}">
        <p14:creationId xmlns:p14="http://schemas.microsoft.com/office/powerpoint/2010/main" val="1616785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下矢印 12"/>
          <p:cNvSpPr/>
          <p:nvPr/>
        </p:nvSpPr>
        <p:spPr>
          <a:xfrm>
            <a:off x="8882082" y="1285860"/>
            <a:ext cx="571504" cy="535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r>
              <a:rPr lang="ja-JP" altLang="en-US" dirty="0" smtClean="0"/>
              <a:t>今までのプログラムの構造</a:t>
            </a:r>
            <a:endParaRPr kumimoji="1" lang="ja-JP" altLang="en-US" dirty="0"/>
          </a:p>
        </p:txBody>
      </p:sp>
      <p:sp>
        <p:nvSpPr>
          <p:cNvPr id="5" name="正方形/長方形 4"/>
          <p:cNvSpPr/>
          <p:nvPr/>
        </p:nvSpPr>
        <p:spPr>
          <a:xfrm>
            <a:off x="8167702" y="1765738"/>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正方形/長方形 10"/>
          <p:cNvSpPr/>
          <p:nvPr/>
        </p:nvSpPr>
        <p:spPr>
          <a:xfrm>
            <a:off x="8167702" y="3134648"/>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value1</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82</a:t>
            </a:fld>
            <a:endParaRPr kumimoji="1" lang="ja-JP" altLang="en-US"/>
          </a:p>
        </p:txBody>
      </p:sp>
      <p:pic>
        <p:nvPicPr>
          <p:cNvPr id="4" name="図 3"/>
          <p:cNvPicPr>
            <a:picLocks noChangeAspect="1"/>
          </p:cNvPicPr>
          <p:nvPr/>
        </p:nvPicPr>
        <p:blipFill>
          <a:blip r:embed="rId3"/>
          <a:stretch>
            <a:fillRect/>
          </a:stretch>
        </p:blipFill>
        <p:spPr>
          <a:xfrm>
            <a:off x="75169" y="1577981"/>
            <a:ext cx="6062251" cy="5190681"/>
          </a:xfrm>
          <a:prstGeom prst="rect">
            <a:avLst/>
          </a:prstGeom>
        </p:spPr>
      </p:pic>
      <p:sp>
        <p:nvSpPr>
          <p:cNvPr id="21" name="正方形/長方形 20"/>
          <p:cNvSpPr/>
          <p:nvPr/>
        </p:nvSpPr>
        <p:spPr>
          <a:xfrm>
            <a:off x="8167702" y="3670492"/>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value2</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28" name="正方形/長方形 27"/>
          <p:cNvSpPr/>
          <p:nvPr/>
        </p:nvSpPr>
        <p:spPr>
          <a:xfrm>
            <a:off x="8167702" y="2350981"/>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9" name="正方形/長方形 28"/>
          <p:cNvSpPr/>
          <p:nvPr/>
        </p:nvSpPr>
        <p:spPr>
          <a:xfrm>
            <a:off x="8167702" y="4513496"/>
            <a:ext cx="1928826" cy="731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と</a:t>
            </a:r>
            <a:r>
              <a:rPr lang="en-US" altLang="ja-JP" sz="14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を足し変数</a:t>
            </a:r>
            <a:r>
              <a:rPr lang="en-US" altLang="ja-JP" sz="1400" dirty="0" smtClean="0">
                <a:latin typeface="Tahoma" panose="020B0604030504040204" pitchFamily="34" charset="0"/>
                <a:ea typeface="Tahoma" panose="020B0604030504040204" pitchFamily="34" charset="0"/>
                <a:cs typeface="Tahoma" panose="020B0604030504040204" pitchFamily="34" charset="0"/>
              </a:rPr>
              <a:t>sum</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に代入</a:t>
            </a:r>
            <a:endParaRPr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0" name="正方形/長方形 29"/>
          <p:cNvSpPr/>
          <p:nvPr/>
        </p:nvSpPr>
        <p:spPr>
          <a:xfrm>
            <a:off x="8167702" y="5536586"/>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sum</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Tree>
    <p:extLst>
      <p:ext uri="{BB962C8B-B14F-4D97-AF65-F5344CB8AC3E}">
        <p14:creationId xmlns:p14="http://schemas.microsoft.com/office/powerpoint/2010/main" val="902616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lide(fromTo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1" grpId="0" animBg="1"/>
      <p:bldP spid="21"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曲折矢印 22"/>
          <p:cNvSpPr/>
          <p:nvPr/>
        </p:nvSpPr>
        <p:spPr>
          <a:xfrm rot="10800000">
            <a:off x="3300247" y="3377918"/>
            <a:ext cx="4382813" cy="2075430"/>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(if</a:t>
            </a:r>
            <a:r>
              <a:rPr kumimoji="1" lang="ja-JP" altLang="en-US" dirty="0" smtClean="0"/>
              <a:t>文</a:t>
            </a:r>
            <a:r>
              <a:rPr kumimoji="1" lang="en-US" altLang="ja-JP" dirty="0" smtClean="0"/>
              <a:t>)</a:t>
            </a:r>
            <a:endParaRPr kumimoji="1" lang="ja-JP" altLang="en-US" dirty="0"/>
          </a:p>
        </p:txBody>
      </p:sp>
      <p:sp>
        <p:nvSpPr>
          <p:cNvPr id="26" name="正方形/長方形 25"/>
          <p:cNvSpPr/>
          <p:nvPr/>
        </p:nvSpPr>
        <p:spPr>
          <a:xfrm>
            <a:off x="1506510" y="3332050"/>
            <a:ext cx="3376402"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ピクニックへ行く</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27" name="ひし形 26"/>
          <p:cNvSpPr/>
          <p:nvPr/>
        </p:nvSpPr>
        <p:spPr>
          <a:xfrm>
            <a:off x="1313801" y="1071569"/>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000" b="1" dirty="0">
                <a:latin typeface="UD デジタル 教科書体 NK-R" panose="02020400000000000000" pitchFamily="18" charset="-128"/>
                <a:ea typeface="UD デジタル 教科書体 NK-R" panose="02020400000000000000" pitchFamily="18" charset="-128"/>
              </a:rPr>
              <a:t>今日は晴れているか</a:t>
            </a:r>
          </a:p>
        </p:txBody>
      </p:sp>
      <p:sp>
        <p:nvSpPr>
          <p:cNvPr id="28" name="正方形/長方形 27"/>
          <p:cNvSpPr/>
          <p:nvPr/>
        </p:nvSpPr>
        <p:spPr>
          <a:xfrm>
            <a:off x="5633224" y="3332050"/>
            <a:ext cx="3751558"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家で読書</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55" name="テキスト ボックス 54"/>
          <p:cNvSpPr txBox="1"/>
          <p:nvPr/>
        </p:nvSpPr>
        <p:spPr>
          <a:xfrm>
            <a:off x="3851233" y="2793143"/>
            <a:ext cx="1000415" cy="584775"/>
          </a:xfrm>
          <a:prstGeom prst="rect">
            <a:avLst/>
          </a:prstGeom>
          <a:noFill/>
        </p:spPr>
        <p:txBody>
          <a:bodyPr wrap="square" rtlCol="0">
            <a:spAutoFit/>
          </a:bodyPr>
          <a:lstStyle/>
          <a:p>
            <a:r>
              <a:rPr lang="en-US" altLang="ja-JP" sz="3200" dirty="0">
                <a:solidFill>
                  <a:srgbClr val="0070C0"/>
                </a:solidFill>
                <a:latin typeface="UD デジタル 教科書体 NK-R" panose="02020400000000000000" pitchFamily="18" charset="-128"/>
                <a:ea typeface="UD デジタル 教科書体 NK-R" panose="02020400000000000000" pitchFamily="18" charset="-128"/>
              </a:rPr>
              <a:t>YES</a:t>
            </a:r>
            <a:endParaRPr lang="ja-JP" altLang="en-US" sz="3200"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56" name="テキスト ボックス 55"/>
          <p:cNvSpPr txBox="1"/>
          <p:nvPr/>
        </p:nvSpPr>
        <p:spPr>
          <a:xfrm>
            <a:off x="5900921" y="889548"/>
            <a:ext cx="1000415"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NO</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正方形/長方形 13"/>
          <p:cNvSpPr/>
          <p:nvPr/>
        </p:nvSpPr>
        <p:spPr>
          <a:xfrm>
            <a:off x="1569362" y="6141274"/>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次の処理へ</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83</a:t>
            </a:fld>
            <a:endParaRPr kumimoji="1" lang="ja-JP" altLang="en-US"/>
          </a:p>
        </p:txBody>
      </p:sp>
      <p:sp>
        <p:nvSpPr>
          <p:cNvPr id="8" name="下矢印 7"/>
          <p:cNvSpPr/>
          <p:nvPr/>
        </p:nvSpPr>
        <p:spPr>
          <a:xfrm>
            <a:off x="2895291" y="2252802"/>
            <a:ext cx="532130" cy="1079248"/>
          </a:xfrm>
          <a:prstGeom prst="downArrow">
            <a:avLst>
              <a:gd name="adj1" fmla="val 50000"/>
              <a:gd name="adj2" fmla="val 62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曲折矢印 8"/>
          <p:cNvSpPr/>
          <p:nvPr/>
        </p:nvSpPr>
        <p:spPr>
          <a:xfrm rot="5400000">
            <a:off x="5544240" y="1022003"/>
            <a:ext cx="1773456" cy="2819497"/>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下矢印 21"/>
          <p:cNvSpPr/>
          <p:nvPr/>
        </p:nvSpPr>
        <p:spPr>
          <a:xfrm>
            <a:off x="2895291" y="4079414"/>
            <a:ext cx="532130" cy="2061860"/>
          </a:xfrm>
          <a:prstGeom prst="downArrow">
            <a:avLst>
              <a:gd name="adj1" fmla="val 50000"/>
              <a:gd name="adj2" fmla="val 66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3374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a:t>
            </a:r>
            <a:r>
              <a:rPr kumimoji="1" lang="en-US" altLang="ja-JP" dirty="0" smtClean="0"/>
              <a:t>f</a:t>
            </a:r>
            <a:r>
              <a:rPr kumimoji="1" lang="ja-JP" altLang="en-US" dirty="0" smtClean="0"/>
              <a:t>文の役割</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en-US" altLang="ja-JP" sz="3600" dirty="0" smtClean="0"/>
              <a:t>if	</a:t>
            </a:r>
            <a:r>
              <a:rPr lang="ja-JP" altLang="en-US" sz="3600" dirty="0" smtClean="0"/>
              <a:t>➡</a:t>
            </a:r>
            <a:r>
              <a:rPr lang="en-US" altLang="ja-JP" sz="3600" dirty="0" smtClean="0"/>
              <a:t>	</a:t>
            </a:r>
            <a:r>
              <a:rPr lang="ja-JP" altLang="en-US" sz="3600" dirty="0" smtClean="0"/>
              <a:t>英語</a:t>
            </a:r>
            <a:r>
              <a:rPr lang="ja-JP" altLang="en-US" sz="3600" dirty="0"/>
              <a:t>で「もし～だったら</a:t>
            </a:r>
            <a:r>
              <a:rPr lang="ja-JP" altLang="en-US" sz="3600" dirty="0" smtClean="0"/>
              <a:t>」</a:t>
            </a:r>
            <a:endParaRPr lang="en-US" altLang="ja-JP" sz="3600" dirty="0" smtClean="0"/>
          </a:p>
          <a:p>
            <a:endParaRPr lang="en-US" altLang="ja-JP" sz="3600" dirty="0"/>
          </a:p>
          <a:p>
            <a:pPr marL="0" indent="0">
              <a:buNone/>
            </a:pPr>
            <a:r>
              <a:rPr lang="ja-JP" altLang="en-US" sz="3600" dirty="0" smtClean="0"/>
              <a:t>条件</a:t>
            </a:r>
            <a:r>
              <a:rPr lang="ja-JP" altLang="en-US" sz="3600" dirty="0"/>
              <a:t>に当てはまっているか、そうではないか</a:t>
            </a:r>
            <a:r>
              <a:rPr lang="ja-JP" altLang="en-US" sz="3600" dirty="0" smtClean="0"/>
              <a:t>で</a:t>
            </a:r>
            <a:r>
              <a:rPr lang="en-US" altLang="ja-JP" sz="3600" dirty="0" smtClean="0"/>
              <a:t/>
            </a:r>
            <a:br>
              <a:rPr lang="en-US" altLang="ja-JP" sz="3600" dirty="0" smtClean="0"/>
            </a:br>
            <a:r>
              <a:rPr lang="ja-JP" altLang="en-US" sz="3600" dirty="0" smtClean="0">
                <a:solidFill>
                  <a:srgbClr val="FF0000"/>
                </a:solidFill>
              </a:rPr>
              <a:t>処理を分岐させること</a:t>
            </a:r>
            <a:r>
              <a:rPr lang="ja-JP" altLang="en-US" sz="3600" dirty="0">
                <a:solidFill>
                  <a:srgbClr val="FF0000"/>
                </a:solidFill>
              </a:rPr>
              <a:t>ができる。</a:t>
            </a:r>
            <a:endParaRPr lang="en-US" altLang="ja-JP" sz="3600" dirty="0">
              <a:solidFill>
                <a:srgbClr val="FF0000"/>
              </a:solidFill>
            </a:endParaRPr>
          </a:p>
          <a:p>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84</a:t>
            </a:fld>
            <a:endParaRPr kumimoji="1" lang="ja-JP" altLang="en-US"/>
          </a:p>
        </p:txBody>
      </p:sp>
    </p:spTree>
    <p:extLst>
      <p:ext uri="{BB962C8B-B14F-4D97-AF65-F5344CB8AC3E}">
        <p14:creationId xmlns:p14="http://schemas.microsoft.com/office/powerpoint/2010/main" val="138624190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i</a:t>
            </a:r>
            <a:r>
              <a:rPr kumimoji="1" lang="en-US" altLang="ja-JP" dirty="0" smtClean="0"/>
              <a:t>f</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lang="ja-JP" altLang="en-US" dirty="0" smtClean="0"/>
              <a:t>条件式を満たしている時の処理</a:t>
            </a:r>
            <a:endParaRPr lang="en-US" altLang="ja-JP" dirty="0" smtClean="0"/>
          </a:p>
          <a:p>
            <a:pPr>
              <a:buNone/>
            </a:pPr>
            <a:endParaRPr kumimoji="1" lang="en-US" altLang="ja-JP" dirty="0" smtClean="0"/>
          </a:p>
          <a:p>
            <a:pPr>
              <a:buNone/>
            </a:pPr>
            <a:r>
              <a:rPr lang="en-US" altLang="ja-JP"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85</a:t>
            </a:fld>
            <a:endParaRPr kumimoji="1" lang="ja-JP" altLang="en-US"/>
          </a:p>
        </p:txBody>
      </p:sp>
    </p:spTree>
    <p:extLst>
      <p:ext uri="{BB962C8B-B14F-4D97-AF65-F5344CB8AC3E}">
        <p14:creationId xmlns:p14="http://schemas.microsoft.com/office/powerpoint/2010/main" val="9526076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74914"/>
          </a:xfrm>
        </p:spPr>
        <p:txBody>
          <a:bodyPr/>
          <a:lstStyle/>
          <a:p>
            <a:r>
              <a:rPr lang="ja-JP" altLang="en-US" dirty="0"/>
              <a:t>やってみよう</a:t>
            </a:r>
            <a:r>
              <a:rPr lang="ja-JP" altLang="en-US" dirty="0" smtClean="0"/>
              <a:t>：</a:t>
            </a:r>
            <a:r>
              <a:rPr lang="en-US" altLang="ja-JP" dirty="0" smtClean="0"/>
              <a:t>if</a:t>
            </a:r>
            <a:r>
              <a:rPr lang="ja-JP" altLang="en-US" dirty="0" smtClean="0"/>
              <a:t>文</a:t>
            </a:r>
            <a:endParaRPr kumimoji="1" lang="ja-JP" altLang="en-US"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86</a:t>
            </a:fld>
            <a:endParaRPr kumimoji="1" lang="ja-JP" altLang="en-US"/>
          </a:p>
        </p:txBody>
      </p:sp>
      <p:sp>
        <p:nvSpPr>
          <p:cNvPr id="4" name="コンテンツ プレースホルダー 3"/>
          <p:cNvSpPr>
            <a:spLocks noGrp="1"/>
          </p:cNvSpPr>
          <p:nvPr>
            <p:ph idx="1"/>
          </p:nvPr>
        </p:nvSpPr>
        <p:spPr>
          <a:xfrm>
            <a:off x="525517" y="4256689"/>
            <a:ext cx="10904483" cy="2259725"/>
          </a:xfrm>
        </p:spPr>
        <p:txBody>
          <a:bodyPr/>
          <a:lstStyle/>
          <a:p>
            <a:pPr marL="0" indent="0">
              <a:buNone/>
            </a:pPr>
            <a:r>
              <a:rPr kumimoji="1" lang="en-US" altLang="ja-JP" dirty="0" smtClean="0"/>
              <a:t>06_ifTest.html </a:t>
            </a:r>
            <a:r>
              <a:rPr kumimoji="1" lang="ja-JP" altLang="en-US" dirty="0" smtClean="0"/>
              <a:t>と </a:t>
            </a:r>
            <a:r>
              <a:rPr kumimoji="1" lang="en-US" altLang="ja-JP" dirty="0" smtClean="0"/>
              <a:t>07_ifTest.php </a:t>
            </a:r>
            <a:r>
              <a:rPr lang="ja-JP" altLang="en-US" dirty="0" smtClean="0"/>
              <a:t>を作成し</a:t>
            </a:r>
            <a:r>
              <a:rPr lang="en-US" altLang="ja-JP" dirty="0" smtClean="0"/>
              <a:t/>
            </a:r>
            <a:br>
              <a:rPr lang="en-US" altLang="ja-JP" dirty="0" smtClean="0"/>
            </a:br>
            <a:r>
              <a:rPr lang="ja-JP" altLang="en-US" dirty="0"/>
              <a:t>上図のコードを入力しましょう。</a:t>
            </a:r>
            <a:endParaRPr lang="en-US" altLang="ja-JP" dirty="0"/>
          </a:p>
        </p:txBody>
      </p:sp>
      <p:pic>
        <p:nvPicPr>
          <p:cNvPr id="6" name="図 5"/>
          <p:cNvPicPr>
            <a:picLocks noChangeAspect="1"/>
          </p:cNvPicPr>
          <p:nvPr/>
        </p:nvPicPr>
        <p:blipFill>
          <a:blip r:embed="rId3"/>
          <a:stretch>
            <a:fillRect/>
          </a:stretch>
        </p:blipFill>
        <p:spPr>
          <a:xfrm>
            <a:off x="7177483" y="874914"/>
            <a:ext cx="3743847" cy="3210373"/>
          </a:xfrm>
          <a:prstGeom prst="rect">
            <a:avLst/>
          </a:prstGeom>
        </p:spPr>
      </p:pic>
      <p:pic>
        <p:nvPicPr>
          <p:cNvPr id="7" name="図 6"/>
          <p:cNvPicPr>
            <a:picLocks noChangeAspect="1"/>
          </p:cNvPicPr>
          <p:nvPr/>
        </p:nvPicPr>
        <p:blipFill>
          <a:blip r:embed="rId4"/>
          <a:stretch>
            <a:fillRect/>
          </a:stretch>
        </p:blipFill>
        <p:spPr>
          <a:xfrm>
            <a:off x="-1" y="874913"/>
            <a:ext cx="7164737" cy="3210373"/>
          </a:xfrm>
          <a:prstGeom prst="rect">
            <a:avLst/>
          </a:prstGeom>
        </p:spPr>
      </p:pic>
    </p:spTree>
    <p:extLst>
      <p:ext uri="{BB962C8B-B14F-4D97-AF65-F5344CB8AC3E}">
        <p14:creationId xmlns:p14="http://schemas.microsoft.com/office/powerpoint/2010/main" val="18599772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a:t>
            </a:r>
            <a:r>
              <a:rPr kumimoji="1" lang="en-US" altLang="ja-JP" dirty="0" smtClean="0"/>
              <a:t>True</a:t>
            </a:r>
            <a:r>
              <a:rPr kumimoji="1" lang="ja-JP" altLang="en-US" dirty="0" smtClean="0"/>
              <a:t>”と“</a:t>
            </a:r>
            <a:r>
              <a:rPr kumimoji="1" lang="en-US" altLang="ja-JP" dirty="0" smtClean="0"/>
              <a:t>False</a:t>
            </a:r>
            <a:r>
              <a:rPr kumimoji="1" lang="ja-JP" altLang="en-US" dirty="0" smtClean="0"/>
              <a:t>”</a:t>
            </a:r>
            <a:endParaRPr kumimoji="1" lang="ja-JP" altLang="en-US" dirty="0"/>
          </a:p>
        </p:txBody>
      </p:sp>
      <p:sp>
        <p:nvSpPr>
          <p:cNvPr id="3" name="コンテンツ プレースホルダ 2"/>
          <p:cNvSpPr>
            <a:spLocks noGrp="1"/>
          </p:cNvSpPr>
          <p:nvPr>
            <p:ph idx="1"/>
          </p:nvPr>
        </p:nvSpPr>
        <p:spPr>
          <a:xfrm>
            <a:off x="838200" y="1825625"/>
            <a:ext cx="10515600" cy="1603375"/>
          </a:xfrm>
        </p:spPr>
        <p:txBody>
          <a:bodyPr/>
          <a:lstStyle/>
          <a:p>
            <a:pPr marL="0" indent="0">
              <a:buNone/>
            </a:pPr>
            <a:r>
              <a:rPr kumimoji="1" lang="ja-JP" altLang="en-US" dirty="0" smtClean="0"/>
              <a:t>条件式を満たしていることを</a:t>
            </a:r>
            <a:r>
              <a:rPr kumimoji="1" lang="en-US" altLang="ja-JP" dirty="0" smtClean="0">
                <a:solidFill>
                  <a:schemeClr val="accent1">
                    <a:lumMod val="50000"/>
                  </a:schemeClr>
                </a:solidFill>
              </a:rPr>
              <a:t>True(true)</a:t>
            </a:r>
          </a:p>
          <a:p>
            <a:pPr marL="0" indent="0">
              <a:buNone/>
            </a:pPr>
            <a:r>
              <a:rPr kumimoji="1" lang="ja-JP" altLang="en-US" dirty="0" smtClean="0"/>
              <a:t>条件式を満たしていないことは </a:t>
            </a:r>
            <a:r>
              <a:rPr kumimoji="1" lang="en-US" altLang="ja-JP" dirty="0" smtClean="0">
                <a:solidFill>
                  <a:srgbClr val="FF0000"/>
                </a:solidFill>
              </a:rPr>
              <a:t>False(false)</a:t>
            </a:r>
            <a:r>
              <a:rPr kumimoji="1" lang="ja-JP" altLang="en-US" dirty="0" smtClean="0">
                <a:solidFill>
                  <a:srgbClr val="FF0000"/>
                </a:solidFill>
              </a:rPr>
              <a:t> </a:t>
            </a:r>
            <a:endParaRPr kumimoji="1" lang="en-US" altLang="ja-JP" dirty="0" smtClean="0">
              <a:solidFill>
                <a:srgbClr val="FF0000"/>
              </a:solidFill>
            </a:endParaRPr>
          </a:p>
        </p:txBody>
      </p:sp>
      <p:sp>
        <p:nvSpPr>
          <p:cNvPr id="5" name="コンテンツ プレースホルダ 2"/>
          <p:cNvSpPr txBox="1">
            <a:spLocks/>
          </p:cNvSpPr>
          <p:nvPr/>
        </p:nvSpPr>
        <p:spPr>
          <a:xfrm>
            <a:off x="838200" y="3687083"/>
            <a:ext cx="9035143" cy="7075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endParaRPr lang="en-US" altLang="ja-JP" dirty="0" smtClean="0"/>
          </a:p>
        </p:txBody>
      </p:sp>
      <p:sp>
        <p:nvSpPr>
          <p:cNvPr id="6" name="コンテンツ プレースホルダ 2"/>
          <p:cNvSpPr txBox="1">
            <a:spLocks/>
          </p:cNvSpPr>
          <p:nvPr/>
        </p:nvSpPr>
        <p:spPr>
          <a:xfrm>
            <a:off x="838200" y="4394654"/>
            <a:ext cx="9035143"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条件式：</a:t>
            </a:r>
            <a:r>
              <a:rPr lang="en-US" altLang="ja-JP" dirty="0" smtClean="0"/>
              <a:t>0 &lt; 1	</a:t>
            </a:r>
            <a:r>
              <a:rPr lang="ja-JP" altLang="en-US" dirty="0" smtClean="0"/>
              <a:t>➡</a:t>
            </a:r>
            <a:r>
              <a:rPr lang="en-US" altLang="ja-JP" dirty="0" smtClean="0"/>
              <a:t>	</a:t>
            </a:r>
            <a:r>
              <a:rPr lang="en-US" altLang="ja-JP" dirty="0" smtClean="0">
                <a:solidFill>
                  <a:schemeClr val="accent1">
                    <a:lumMod val="50000"/>
                  </a:schemeClr>
                </a:solidFill>
              </a:rPr>
              <a:t>True</a:t>
            </a:r>
          </a:p>
          <a:p>
            <a:pPr marL="0" indent="0">
              <a:buFont typeface="Arial" panose="020B0604020202020204" pitchFamily="34" charset="0"/>
              <a:buNone/>
            </a:pPr>
            <a:r>
              <a:rPr lang="ja-JP" altLang="en-US" dirty="0" smtClean="0"/>
              <a:t>条件式：</a:t>
            </a:r>
            <a:r>
              <a:rPr lang="en-US" altLang="ja-JP" dirty="0" smtClean="0"/>
              <a:t>0</a:t>
            </a:r>
            <a:r>
              <a:rPr lang="ja-JP" altLang="en-US" dirty="0"/>
              <a:t> </a:t>
            </a:r>
            <a:r>
              <a:rPr lang="en-US" altLang="ja-JP" dirty="0" smtClean="0"/>
              <a:t>&gt; 1	</a:t>
            </a:r>
            <a:r>
              <a:rPr lang="ja-JP" altLang="en-US" dirty="0" smtClean="0"/>
              <a:t>➡</a:t>
            </a:r>
            <a:r>
              <a:rPr lang="en-US" altLang="ja-JP" dirty="0" smtClean="0"/>
              <a:t>	</a:t>
            </a:r>
            <a:r>
              <a:rPr lang="en-US" altLang="ja-JP" dirty="0" smtClean="0">
                <a:solidFill>
                  <a:srgbClr val="FF0000"/>
                </a:solidFill>
              </a:rPr>
              <a:t>False</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87</a:t>
            </a:fld>
            <a:endParaRPr kumimoji="1" lang="ja-JP" altLang="en-US"/>
          </a:p>
        </p:txBody>
      </p:sp>
    </p:spTree>
    <p:extLst>
      <p:ext uri="{BB962C8B-B14F-4D97-AF65-F5344CB8AC3E}">
        <p14:creationId xmlns:p14="http://schemas.microsoft.com/office/powerpoint/2010/main" val="2074750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関係演算子</a:t>
            </a:r>
            <a:endParaRPr kumimoji="1" lang="ja-JP" altLang="en-US" dirty="0"/>
          </a:p>
        </p:txBody>
      </p:sp>
      <p:sp>
        <p:nvSpPr>
          <p:cNvPr id="3" name="コンテンツ プレースホルダ 2"/>
          <p:cNvSpPr>
            <a:spLocks noGrp="1"/>
          </p:cNvSpPr>
          <p:nvPr>
            <p:ph idx="1"/>
          </p:nvPr>
        </p:nvSpPr>
        <p:spPr>
          <a:xfrm>
            <a:off x="838200" y="874914"/>
            <a:ext cx="10515600" cy="684587"/>
          </a:xfrm>
        </p:spPr>
        <p:txBody>
          <a:bodyPr>
            <a:normAutofit lnSpcReduction="10000"/>
          </a:bodyPr>
          <a:lstStyle/>
          <a:p>
            <a:pPr marL="0" indent="0">
              <a:buNone/>
            </a:pPr>
            <a:r>
              <a:rPr kumimoji="1" lang="ja-JP" altLang="en-US" dirty="0" smtClean="0"/>
              <a:t>条件式は主に</a:t>
            </a:r>
            <a:r>
              <a:rPr kumimoji="1" lang="ja-JP" altLang="en-US" dirty="0" smtClean="0">
                <a:solidFill>
                  <a:srgbClr val="FF0000"/>
                </a:solidFill>
              </a:rPr>
              <a:t>関係演算子</a:t>
            </a:r>
            <a:r>
              <a:rPr kumimoji="1" lang="ja-JP" altLang="en-US" dirty="0" smtClean="0"/>
              <a:t>を用いて記述する。</a:t>
            </a:r>
            <a:endParaRPr kumimoji="1" lang="en-US" altLang="ja-JP" dirty="0" smtClean="0"/>
          </a:p>
          <a:p>
            <a:endParaRPr lang="en-US" altLang="ja-JP" dirty="0" smtClean="0"/>
          </a:p>
          <a:p>
            <a:endParaRPr kumimoji="1" lang="en-US" altLang="ja-JP" dirty="0" smtClean="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95249405"/>
              </p:ext>
            </p:extLst>
          </p:nvPr>
        </p:nvGraphicFramePr>
        <p:xfrm>
          <a:off x="1774001" y="1559502"/>
          <a:ext cx="8643998" cy="5143536"/>
        </p:xfrm>
        <a:graphic>
          <a:graphicData uri="http://schemas.openxmlformats.org/drawingml/2006/table">
            <a:tbl>
              <a:tblPr firstRow="1" bandRow="1">
                <a:tableStyleId>{6E25E649-3F16-4E02-A733-19D2CDBF48F0}</a:tableStyleId>
              </a:tblPr>
              <a:tblGrid>
                <a:gridCol w="1782267">
                  <a:extLst>
                    <a:ext uri="{9D8B030D-6E8A-4147-A177-3AD203B41FA5}">
                      <a16:colId xmlns:a16="http://schemas.microsoft.com/office/drawing/2014/main" val="20000"/>
                    </a:ext>
                  </a:extLst>
                </a:gridCol>
                <a:gridCol w="1960494">
                  <a:extLst>
                    <a:ext uri="{9D8B030D-6E8A-4147-A177-3AD203B41FA5}">
                      <a16:colId xmlns:a16="http://schemas.microsoft.com/office/drawing/2014/main" val="20001"/>
                    </a:ext>
                  </a:extLst>
                </a:gridCol>
                <a:gridCol w="4901237">
                  <a:extLst>
                    <a:ext uri="{9D8B030D-6E8A-4147-A177-3AD203B41FA5}">
                      <a16:colId xmlns:a16="http://schemas.microsoft.com/office/drawing/2014/main" val="20002"/>
                    </a:ext>
                  </a:extLst>
                </a:gridCol>
              </a:tblGrid>
              <a:tr h="57150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演算子</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True</a:t>
                      </a:r>
                      <a:r>
                        <a:rPr kumimoji="1" lang="ja-JP" altLang="en-US" dirty="0" smtClean="0">
                          <a:latin typeface="UD デジタル 教科書体 NK-R" panose="02020400000000000000" pitchFamily="18" charset="-128"/>
                          <a:ea typeface="UD デジタル 教科書体 NK-R" panose="02020400000000000000" pitchFamily="18" charset="-128"/>
                        </a:rPr>
                        <a:t>になる条件</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0"/>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より小さい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1"/>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以下　　　　</a:t>
                      </a:r>
                    </a:p>
                  </a:txBody>
                  <a:tcPr anchor="ctr"/>
                </a:tc>
                <a:extLst>
                  <a:ext uri="{0D108BD9-81ED-4DB2-BD59-A6C34878D82A}">
                    <a16:rowId xmlns:a16="http://schemas.microsoft.com/office/drawing/2014/main" val="10002"/>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より大きい　</a:t>
                      </a:r>
                    </a:p>
                  </a:txBody>
                  <a:tcPr anchor="ctr"/>
                </a:tc>
                <a:extLst>
                  <a:ext uri="{0D108BD9-81ED-4DB2-BD59-A6C34878D82A}">
                    <a16:rowId xmlns:a16="http://schemas.microsoft.com/office/drawing/2014/main" val="10003"/>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以上　　　　</a:t>
                      </a:r>
                    </a:p>
                  </a:txBody>
                  <a:tcPr anchor="ctr"/>
                </a:tc>
                <a:extLst>
                  <a:ext uri="{0D108BD9-81ED-4DB2-BD59-A6C34878D82A}">
                    <a16:rowId xmlns:a16="http://schemas.microsoft.com/office/drawing/2014/main" val="10004"/>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の値が等しい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5"/>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の値が等しくない</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6"/>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の値が等しい</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厳密</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00234658"/>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の値が等しくない</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厳密</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020311577"/>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88</a:t>
            </a:fld>
            <a:endParaRPr kumimoji="1" lang="ja-JP" altLang="en-US"/>
          </a:p>
        </p:txBody>
      </p:sp>
    </p:spTree>
    <p:extLst>
      <p:ext uri="{BB962C8B-B14F-4D97-AF65-F5344CB8AC3E}">
        <p14:creationId xmlns:p14="http://schemas.microsoft.com/office/powerpoint/2010/main" val="23621200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条件式の値</a:t>
            </a:r>
            <a:endParaRPr kumimoji="1" lang="ja-JP" altLang="en-US" dirty="0"/>
          </a:p>
        </p:txBody>
      </p:sp>
      <p:sp>
        <p:nvSpPr>
          <p:cNvPr id="4" name="円/楕円 3"/>
          <p:cNvSpPr/>
          <p:nvPr/>
        </p:nvSpPr>
        <p:spPr>
          <a:xfrm>
            <a:off x="1738282" y="2214554"/>
            <a:ext cx="3578250" cy="350046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5" name="正方形/長方形 4"/>
          <p:cNvSpPr/>
          <p:nvPr/>
        </p:nvSpPr>
        <p:spPr>
          <a:xfrm>
            <a:off x="2161618"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a</a:t>
            </a:r>
            <a:endParaRPr lang="ja-JP" altLang="en-US" sz="32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4376196"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b</a:t>
            </a:r>
            <a:endParaRPr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628888" y="2446331"/>
            <a:ext cx="1751014" cy="646331"/>
          </a:xfrm>
          <a:prstGeom prst="rect">
            <a:avLst/>
          </a:prstGeom>
          <a:noFill/>
        </p:spPr>
        <p:txBody>
          <a:bodyPr wrap="square" rtlCol="0">
            <a:spAutoFit/>
          </a:bodyPr>
          <a:lstStyle/>
          <a:p>
            <a:pPr algn="ctr"/>
            <a:r>
              <a:rPr lang="ja-JP" altLang="en-US" sz="3600" dirty="0">
                <a:latin typeface="UD デジタル 教科書体 NK-R" panose="02020400000000000000" pitchFamily="18" charset="-128"/>
                <a:ea typeface="UD デジタル 教科書体 NK-R" panose="02020400000000000000" pitchFamily="18" charset="-128"/>
              </a:rPr>
              <a:t>条　　件</a:t>
            </a:r>
          </a:p>
        </p:txBody>
      </p:sp>
      <p:sp>
        <p:nvSpPr>
          <p:cNvPr id="8" name="テキスト ボックス 7"/>
          <p:cNvSpPr txBox="1"/>
          <p:nvPr/>
        </p:nvSpPr>
        <p:spPr>
          <a:xfrm>
            <a:off x="3018875" y="3728808"/>
            <a:ext cx="1101997" cy="923330"/>
          </a:xfrm>
          <a:prstGeom prst="rect">
            <a:avLst/>
          </a:prstGeom>
          <a:noFill/>
        </p:spPr>
        <p:txBody>
          <a:bodyPr wrap="square" rtlCol="0">
            <a:spAutoFit/>
          </a:bodyPr>
          <a:lstStyle/>
          <a:p>
            <a:pPr algn="ctr"/>
            <a:r>
              <a:rPr lang="en-US" altLang="ja-JP" sz="5400" dirty="0">
                <a:latin typeface="UD デジタル 教科書体 NK-R" panose="02020400000000000000" pitchFamily="18" charset="-128"/>
                <a:ea typeface="UD デジタル 教科書体 NK-R" panose="02020400000000000000" pitchFamily="18" charset="-128"/>
              </a:rPr>
              <a:t>&gt;</a:t>
            </a:r>
            <a:endParaRPr lang="ja-JP" altLang="en-US" sz="5400" dirty="0">
              <a:latin typeface="UD デジタル 教科書体 NK-R" panose="02020400000000000000" pitchFamily="18" charset="-128"/>
              <a:ea typeface="UD デジタル 教科書体 NK-R" panose="02020400000000000000" pitchFamily="18" charset="-128"/>
            </a:endParaRPr>
          </a:p>
        </p:txBody>
      </p:sp>
      <p:sp>
        <p:nvSpPr>
          <p:cNvPr id="10" name="テキスト ボックス 9"/>
          <p:cNvSpPr txBox="1"/>
          <p:nvPr/>
        </p:nvSpPr>
        <p:spPr>
          <a:xfrm>
            <a:off x="2309786"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1" name="テキスト ボックス 10"/>
          <p:cNvSpPr txBox="1"/>
          <p:nvPr/>
        </p:nvSpPr>
        <p:spPr>
          <a:xfrm>
            <a:off x="4524364"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3" name="テキスト ボックス 12"/>
          <p:cNvSpPr txBox="1"/>
          <p:nvPr/>
        </p:nvSpPr>
        <p:spPr>
          <a:xfrm>
            <a:off x="2881290" y="3500438"/>
            <a:ext cx="142876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関係演算子</a:t>
            </a:r>
          </a:p>
        </p:txBody>
      </p:sp>
      <p:cxnSp>
        <p:nvCxnSpPr>
          <p:cNvPr id="15" name="カギ線コネクタ 14"/>
          <p:cNvCxnSpPr>
            <a:stCxn id="4" idx="6"/>
            <a:endCxn id="18" idx="1"/>
          </p:cNvCxnSpPr>
          <p:nvPr/>
        </p:nvCxnSpPr>
        <p:spPr>
          <a:xfrm flipV="1">
            <a:off x="5316532" y="3105836"/>
            <a:ext cx="1958195" cy="858949"/>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274727" y="2782670"/>
            <a:ext cx="1357322" cy="646331"/>
          </a:xfrm>
          <a:prstGeom prst="rect">
            <a:avLst/>
          </a:prstGeom>
          <a:noFill/>
        </p:spPr>
        <p:txBody>
          <a:bodyPr wrap="square" rtlCol="0">
            <a:spAutoFit/>
          </a:bodyPr>
          <a:lstStyle/>
          <a:p>
            <a:r>
              <a:rPr lang="en-US" altLang="ja-JP"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True</a:t>
            </a:r>
            <a:endParaRPr lang="ja-JP" altLang="en-US"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p:cNvSpPr txBox="1"/>
          <p:nvPr/>
        </p:nvSpPr>
        <p:spPr>
          <a:xfrm>
            <a:off x="7274726" y="4497182"/>
            <a:ext cx="1458129" cy="646331"/>
          </a:xfrm>
          <a:prstGeom prst="rect">
            <a:avLst/>
          </a:prstGeom>
          <a:noFill/>
        </p:spPr>
        <p:txBody>
          <a:bodyPr wrap="square" rtlCol="0">
            <a:spAutoFit/>
          </a:bodyPr>
          <a:lstStyle/>
          <a:p>
            <a:r>
              <a:rPr lang="en-US" altLang="ja-JP" sz="36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600" dirty="0">
              <a:solidFill>
                <a:srgbClr val="FF0000"/>
              </a:solidFill>
              <a:latin typeface="UD デジタル 教科書体 NK-R" panose="02020400000000000000" pitchFamily="18" charset="-128"/>
              <a:ea typeface="UD デジタル 教科書体 NK-R" panose="02020400000000000000" pitchFamily="18" charset="-128"/>
            </a:endParaRPr>
          </a:p>
        </p:txBody>
      </p:sp>
      <p:cxnSp>
        <p:nvCxnSpPr>
          <p:cNvPr id="27" name="カギ線コネクタ 26"/>
          <p:cNvCxnSpPr>
            <a:stCxn id="4" idx="6"/>
            <a:endCxn id="20" idx="1"/>
          </p:cNvCxnSpPr>
          <p:nvPr/>
        </p:nvCxnSpPr>
        <p:spPr>
          <a:xfrm>
            <a:off x="5316532" y="3964785"/>
            <a:ext cx="1958194" cy="85556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024958" y="4643447"/>
            <a:ext cx="357190" cy="461665"/>
          </a:xfrm>
          <a:prstGeom prst="rect">
            <a:avLst/>
          </a:prstGeom>
          <a:noFill/>
        </p:spPr>
        <p:txBody>
          <a:bodyPr wrap="square" rtlCol="0">
            <a:spAutoFit/>
          </a:bodyPr>
          <a:lstStyle/>
          <a:p>
            <a:r>
              <a:rPr lang="en-US" altLang="ja-JP" sz="2400" dirty="0">
                <a:latin typeface="UD デジタル 教科書体 NK-R" panose="02020400000000000000" pitchFamily="18" charset="-128"/>
                <a:ea typeface="UD デジタル 教科書体 NK-R" panose="02020400000000000000" pitchFamily="18" charset="-128"/>
              </a:rPr>
              <a:t>0</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p:cNvSpPr txBox="1"/>
          <p:nvPr/>
        </p:nvSpPr>
        <p:spPr>
          <a:xfrm>
            <a:off x="8524892" y="2895898"/>
            <a:ext cx="1751222" cy="461665"/>
          </a:xfrm>
          <a:prstGeom prst="rect">
            <a:avLst/>
          </a:prstGeom>
          <a:noFill/>
        </p:spPr>
        <p:txBody>
          <a:bodyPr wrap="square" rtlCol="0">
            <a:spAutoFit/>
          </a:bodyPr>
          <a:lstStyle/>
          <a:p>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  </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(0</a:t>
            </a:r>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以外</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a:t>
            </a:r>
            <a:endPar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54" name="テキスト ボックス 53"/>
          <p:cNvSpPr txBox="1"/>
          <p:nvPr/>
        </p:nvSpPr>
        <p:spPr>
          <a:xfrm>
            <a:off x="5595934" y="250030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条件式を満たしている</a:t>
            </a:r>
          </a:p>
        </p:txBody>
      </p:sp>
      <p:sp>
        <p:nvSpPr>
          <p:cNvPr id="55" name="テキスト ボックス 54"/>
          <p:cNvSpPr txBox="1"/>
          <p:nvPr/>
        </p:nvSpPr>
        <p:spPr>
          <a:xfrm>
            <a:off x="5667372" y="500063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条件式を満たしていない</a:t>
            </a:r>
          </a:p>
        </p:txBody>
      </p:sp>
      <p:sp>
        <p:nvSpPr>
          <p:cNvPr id="19" name="テキスト ボックス 18"/>
          <p:cNvSpPr txBox="1"/>
          <p:nvPr/>
        </p:nvSpPr>
        <p:spPr>
          <a:xfrm>
            <a:off x="8989239" y="250030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21" name="テキスト ボックス 20"/>
          <p:cNvSpPr txBox="1"/>
          <p:nvPr/>
        </p:nvSpPr>
        <p:spPr>
          <a:xfrm>
            <a:off x="8989239" y="428625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89</a:t>
            </a:fld>
            <a:endParaRPr kumimoji="1" lang="ja-JP" altLang="en-US"/>
          </a:p>
        </p:txBody>
      </p:sp>
    </p:spTree>
    <p:extLst>
      <p:ext uri="{BB962C8B-B14F-4D97-AF65-F5344CB8AC3E}">
        <p14:creationId xmlns:p14="http://schemas.microsoft.com/office/powerpoint/2010/main" val="481892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lang="ja-JP" altLang="en-US" dirty="0" smtClean="0">
                <a:latin typeface="UD デジタル 教科書体 NK-R" panose="02020400000000000000" pitchFamily="18" charset="-128"/>
              </a:rPr>
              <a:t>工場内</a:t>
            </a:r>
            <a:r>
              <a:rPr lang="en-US" altLang="ja-JP" dirty="0" err="1" smtClean="0">
                <a:latin typeface="UD デジタル 教科書体 NK-R" panose="02020400000000000000" pitchFamily="18" charset="-128"/>
              </a:rPr>
              <a:t>IoT</a:t>
            </a:r>
            <a:r>
              <a:rPr kumimoji="1" lang="ja-JP" altLang="en-US" dirty="0" smtClean="0">
                <a:latin typeface="UD デジタル 教科書体 NK-R" panose="02020400000000000000" pitchFamily="18" charset="-128"/>
              </a:rPr>
              <a:t>モデル</a:t>
            </a:r>
            <a:endParaRPr kumimoji="1" lang="ja-JP" altLang="en-US" dirty="0">
              <a:latin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9</a:t>
            </a:fld>
            <a:endParaRPr kumimoji="1" lang="ja-JP" altLang="en-US">
              <a:latin typeface="UD デジタル 教科書体 NK-R" panose="02020400000000000000" pitchFamily="18" charset="-128"/>
            </a:endParaRPr>
          </a:p>
        </p:txBody>
      </p:sp>
      <p:grpSp>
        <p:nvGrpSpPr>
          <p:cNvPr id="36" name="グループ化 35"/>
          <p:cNvGrpSpPr/>
          <p:nvPr/>
        </p:nvGrpSpPr>
        <p:grpSpPr>
          <a:xfrm>
            <a:off x="328370" y="1340109"/>
            <a:ext cx="11535260" cy="2964893"/>
            <a:chOff x="340225" y="2016384"/>
            <a:chExt cx="11535260"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340225" y="2574627"/>
              <a:ext cx="11292975"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6596071" y="2193441"/>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697835" y="3176014"/>
              <a:ext cx="1053549" cy="1053549"/>
            </a:xfrm>
            <a:prstGeom prst="rect">
              <a:avLst/>
            </a:prstGeom>
          </p:spPr>
        </p:pic>
        <p:cxnSp>
          <p:nvCxnSpPr>
            <p:cNvPr id="35" name="直線コネクタ 34"/>
            <p:cNvCxnSpPr/>
            <p:nvPr/>
          </p:nvCxnSpPr>
          <p:spPr>
            <a:xfrm>
              <a:off x="3500299" y="3752191"/>
              <a:ext cx="1454152" cy="80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693503" y="27923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453851" y="28407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509680" y="20163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536795" y="2139892"/>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833684" y="38465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549036" y="30354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438797" y="37602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710001" y="30801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693503" y="34772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cxnSp>
          <p:nvCxnSpPr>
            <p:cNvPr id="38" name="直線コネクタ 37"/>
            <p:cNvCxnSpPr>
              <a:stCxn id="11" idx="3"/>
              <a:endCxn id="23" idx="1"/>
            </p:cNvCxnSpPr>
            <p:nvPr/>
          </p:nvCxnSpPr>
          <p:spPr>
            <a:xfrm flipV="1">
              <a:off x="5696489" y="3702789"/>
              <a:ext cx="10013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1"/>
              <a:endCxn id="23" idx="3"/>
            </p:cNvCxnSpPr>
            <p:nvPr/>
          </p:nvCxnSpPr>
          <p:spPr>
            <a:xfrm flipH="1">
              <a:off x="7751384" y="3702788"/>
              <a:ext cx="960199" cy="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711583" y="3103727"/>
              <a:ext cx="1601666" cy="1198121"/>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rgbClr val="C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05959" y="2907880"/>
              <a:ext cx="2069526" cy="206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43706" y="3276398"/>
              <a:ext cx="852783" cy="852783"/>
            </a:xfrm>
            <a:prstGeom prst="rect">
              <a:avLst/>
            </a:prstGeom>
          </p:spPr>
        </p:pic>
        <p:sp>
          <p:nvSpPr>
            <p:cNvPr id="32" name="テキスト ボックス 31">
              <a:extLst>
                <a:ext uri="{FF2B5EF4-FFF2-40B4-BE49-F238E27FC236}">
                  <a16:creationId xmlns:a16="http://schemas.microsoft.com/office/drawing/2014/main" id="{89574EE5-B45C-2DEF-9D72-9D84730992B4}"/>
                </a:ext>
              </a:extLst>
            </p:cNvPr>
            <p:cNvSpPr txBox="1"/>
            <p:nvPr/>
          </p:nvSpPr>
          <p:spPr>
            <a:xfrm>
              <a:off x="4486696" y="2157557"/>
              <a:ext cx="1609304" cy="369332"/>
            </a:xfrm>
            <a:prstGeom prst="rect">
              <a:avLst/>
            </a:prstGeom>
            <a:noFill/>
          </p:spPr>
          <p:txBody>
            <a:bodyPr wrap="square" rtlCol="0">
              <a:spAutoFit/>
            </a:bodyPr>
            <a:lstStyle/>
            <a:p>
              <a:r>
                <a:rPr lang="ja-JP" altLang="en-US" b="1" dirty="0" smtClean="0">
                  <a:latin typeface="UD デジタル 教科書体 NK-R" panose="02020400000000000000" pitchFamily="18" charset="-128"/>
                  <a:ea typeface="UD デジタル 教科書体 NK-R" panose="02020400000000000000" pitchFamily="18" charset="-128"/>
                </a:rPr>
                <a:t>データベース</a:t>
              </a:r>
              <a:endParaRPr kumimoji="1" lang="ja-JP" altLang="en-US" b="1" dirty="0">
                <a:latin typeface="UD デジタル 教科書体 NK-R" panose="02020400000000000000" pitchFamily="18" charset="-128"/>
                <a:ea typeface="UD デジタル 教科書体 NK-R" panose="02020400000000000000" pitchFamily="18" charset="-128"/>
              </a:endParaRPr>
            </a:p>
          </p:txBody>
        </p:sp>
        <p:sp>
          <p:nvSpPr>
            <p:cNvPr id="44" name="テキスト ボックス 43">
              <a:extLst>
                <a:ext uri="{FF2B5EF4-FFF2-40B4-BE49-F238E27FC236}">
                  <a16:creationId xmlns:a16="http://schemas.microsoft.com/office/drawing/2014/main" id="{1A0803F6-36F0-E002-2EA7-37F273626E97}"/>
                </a:ext>
              </a:extLst>
            </p:cNvPr>
            <p:cNvSpPr txBox="1"/>
            <p:nvPr/>
          </p:nvSpPr>
          <p:spPr>
            <a:xfrm>
              <a:off x="8944076" y="2159605"/>
              <a:ext cx="1053494" cy="369332"/>
            </a:xfrm>
            <a:prstGeom prst="rect">
              <a:avLst/>
            </a:prstGeom>
            <a:noFill/>
          </p:spPr>
          <p:txBody>
            <a:bodyPr wrap="none" rtlCol="0">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ユーザー</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grpSp>
    </p:spTree>
    <p:extLst>
      <p:ext uri="{BB962C8B-B14F-4D97-AF65-F5344CB8AC3E}">
        <p14:creationId xmlns:p14="http://schemas.microsoft.com/office/powerpoint/2010/main" val="27246321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a:t>
            </a:r>
            <a:r>
              <a:rPr kumimoji="1" lang="ja-JP" altLang="en-US" dirty="0" smtClean="0"/>
              <a:t>英語で「その他の」</a:t>
            </a:r>
            <a:endParaRPr kumimoji="1" lang="en-US" altLang="ja-JP" dirty="0" smtClean="0"/>
          </a:p>
          <a:p>
            <a:endParaRPr lang="en-US" altLang="ja-JP" dirty="0" smtClean="0"/>
          </a:p>
          <a:p>
            <a:pPr marL="0" indent="0">
              <a:buNone/>
            </a:pPr>
            <a:r>
              <a:rPr kumimoji="1" lang="en-US" altLang="ja-JP" dirty="0" smtClean="0"/>
              <a:t>if</a:t>
            </a:r>
            <a:r>
              <a:rPr kumimoji="1" lang="ja-JP" altLang="en-US" dirty="0" smtClean="0"/>
              <a:t>文と組み合わせることで</a:t>
            </a:r>
            <a:r>
              <a:rPr kumimoji="1" lang="en-US" altLang="ja-JP" dirty="0" smtClean="0"/>
              <a:t/>
            </a:r>
            <a:br>
              <a:rPr kumimoji="1" lang="en-US" altLang="ja-JP" dirty="0" smtClean="0"/>
            </a:br>
            <a:r>
              <a:rPr lang="ja-JP" altLang="en-US" dirty="0" smtClean="0">
                <a:solidFill>
                  <a:srgbClr val="FF0000"/>
                </a:solidFill>
              </a:rPr>
              <a:t>条件を満たさなかった場合の処理</a:t>
            </a:r>
            <a:r>
              <a:rPr lang="ja-JP" altLang="en-US" dirty="0" smtClean="0"/>
              <a:t>を設定できる。</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90</a:t>
            </a:fld>
            <a:endParaRPr kumimoji="1" lang="ja-JP" altLang="en-US"/>
          </a:p>
        </p:txBody>
      </p:sp>
    </p:spTree>
    <p:extLst>
      <p:ext uri="{BB962C8B-B14F-4D97-AF65-F5344CB8AC3E}">
        <p14:creationId xmlns:p14="http://schemas.microsoft.com/office/powerpoint/2010/main" val="8509369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a:t>
            </a:r>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endParaRPr lang="en-US" altLang="ja-JP" dirty="0" smtClean="0">
              <a:solidFill>
                <a:srgbClr val="FF0000"/>
              </a:solidFill>
            </a:endParaRPr>
          </a:p>
          <a:p>
            <a:pPr>
              <a:buNone/>
            </a:pPr>
            <a:r>
              <a:rPr lang="en-US" altLang="ja-JP" dirty="0" smtClean="0">
                <a:solidFill>
                  <a:srgbClr val="FF0000"/>
                </a:solidFill>
              </a:rPr>
              <a:t>	else</a:t>
            </a:r>
            <a:r>
              <a:rPr lang="en-US" altLang="ja-JP" dirty="0" smtClean="0"/>
              <a:t> {</a:t>
            </a:r>
          </a:p>
          <a:p>
            <a:pPr>
              <a:buNone/>
            </a:pPr>
            <a:r>
              <a:rPr lang="en-US" altLang="ja-JP" dirty="0" smtClean="0"/>
              <a:t>			</a:t>
            </a:r>
            <a:r>
              <a:rPr lang="ja-JP" altLang="en-US" dirty="0" smtClean="0"/>
              <a:t>条件式を満たしていない時の処理</a:t>
            </a:r>
            <a:endParaRPr lang="en-US" altLang="ja-JP" dirty="0" smtClean="0"/>
          </a:p>
          <a:p>
            <a:pPr>
              <a:buNone/>
            </a:pPr>
            <a:r>
              <a:rPr lang="en-US" altLang="ja-JP" dirty="0" smtClean="0"/>
              <a:t>	}</a:t>
            </a:r>
            <a:endParaRPr lang="ja-JP" altLang="en-US" dirty="0" smtClean="0"/>
          </a:p>
          <a:p>
            <a:pPr>
              <a:buNone/>
            </a:pP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91</a:t>
            </a:fld>
            <a:endParaRPr kumimoji="1" lang="ja-JP" altLang="en-US"/>
          </a:p>
        </p:txBody>
      </p:sp>
    </p:spTree>
    <p:extLst>
      <p:ext uri="{BB962C8B-B14F-4D97-AF65-F5344CB8AC3E}">
        <p14:creationId xmlns:p14="http://schemas.microsoft.com/office/powerpoint/2010/main" val="4099325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厳密な比較①</a:t>
            </a:r>
            <a:endParaRPr kumimoji="1" lang="ja-JP" altLang="en-US" dirty="0"/>
          </a:p>
        </p:txBody>
      </p:sp>
      <p:graphicFrame>
        <p:nvGraphicFramePr>
          <p:cNvPr id="6" name="コンテンツ プレースホルダー 5"/>
          <p:cNvGraphicFramePr>
            <a:graphicFrameLocks noGrp="1"/>
          </p:cNvGraphicFramePr>
          <p:nvPr>
            <p:ph idx="1"/>
            <p:extLst/>
          </p:nvPr>
        </p:nvGraphicFramePr>
        <p:xfrm>
          <a:off x="6750050" y="3661548"/>
          <a:ext cx="4895850" cy="741680"/>
        </p:xfrm>
        <a:graphic>
          <a:graphicData uri="http://schemas.openxmlformats.org/drawingml/2006/table">
            <a:tbl>
              <a:tblPr firstRow="1" bandRow="1">
                <a:tableStyleId>{5C22544A-7EE6-4342-B048-85BDC9FD1C3A}</a:tableStyleId>
              </a:tblPr>
              <a:tblGrid>
                <a:gridCol w="489585">
                  <a:extLst>
                    <a:ext uri="{9D8B030D-6E8A-4147-A177-3AD203B41FA5}">
                      <a16:colId xmlns:a16="http://schemas.microsoft.com/office/drawing/2014/main" val="57570440"/>
                    </a:ext>
                  </a:extLst>
                </a:gridCol>
                <a:gridCol w="489585">
                  <a:extLst>
                    <a:ext uri="{9D8B030D-6E8A-4147-A177-3AD203B41FA5}">
                      <a16:colId xmlns:a16="http://schemas.microsoft.com/office/drawing/2014/main" val="1229548176"/>
                    </a:ext>
                  </a:extLst>
                </a:gridCol>
                <a:gridCol w="489585">
                  <a:extLst>
                    <a:ext uri="{9D8B030D-6E8A-4147-A177-3AD203B41FA5}">
                      <a16:colId xmlns:a16="http://schemas.microsoft.com/office/drawing/2014/main" val="4187037172"/>
                    </a:ext>
                  </a:extLst>
                </a:gridCol>
                <a:gridCol w="489585">
                  <a:extLst>
                    <a:ext uri="{9D8B030D-6E8A-4147-A177-3AD203B41FA5}">
                      <a16:colId xmlns:a16="http://schemas.microsoft.com/office/drawing/2014/main" val="653307152"/>
                    </a:ext>
                  </a:extLst>
                </a:gridCol>
                <a:gridCol w="489585">
                  <a:extLst>
                    <a:ext uri="{9D8B030D-6E8A-4147-A177-3AD203B41FA5}">
                      <a16:colId xmlns:a16="http://schemas.microsoft.com/office/drawing/2014/main" val="762310440"/>
                    </a:ext>
                  </a:extLst>
                </a:gridCol>
                <a:gridCol w="489585">
                  <a:extLst>
                    <a:ext uri="{9D8B030D-6E8A-4147-A177-3AD203B41FA5}">
                      <a16:colId xmlns:a16="http://schemas.microsoft.com/office/drawing/2014/main" val="454805470"/>
                    </a:ext>
                  </a:extLst>
                </a:gridCol>
                <a:gridCol w="489585">
                  <a:extLst>
                    <a:ext uri="{9D8B030D-6E8A-4147-A177-3AD203B41FA5}">
                      <a16:colId xmlns:a16="http://schemas.microsoft.com/office/drawing/2014/main" val="82218482"/>
                    </a:ext>
                  </a:extLst>
                </a:gridCol>
                <a:gridCol w="489585">
                  <a:extLst>
                    <a:ext uri="{9D8B030D-6E8A-4147-A177-3AD203B41FA5}">
                      <a16:colId xmlns:a16="http://schemas.microsoft.com/office/drawing/2014/main" val="2014712942"/>
                    </a:ext>
                  </a:extLst>
                </a:gridCol>
                <a:gridCol w="489585">
                  <a:extLst>
                    <a:ext uri="{9D8B030D-6E8A-4147-A177-3AD203B41FA5}">
                      <a16:colId xmlns:a16="http://schemas.microsoft.com/office/drawing/2014/main" val="1486391802"/>
                    </a:ext>
                  </a:extLst>
                </a:gridCol>
                <a:gridCol w="489585">
                  <a:extLst>
                    <a:ext uri="{9D8B030D-6E8A-4147-A177-3AD203B41FA5}">
                      <a16:colId xmlns:a16="http://schemas.microsoft.com/office/drawing/2014/main" val="1174685425"/>
                    </a:ext>
                  </a:extLst>
                </a:gridCol>
              </a:tblGrid>
              <a:tr h="370840">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3</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9</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10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9215306"/>
                  </a:ext>
                </a:extLst>
              </a:tr>
              <a:tr h="370840">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B</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C</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I</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J</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9554912"/>
                  </a:ext>
                </a:extLst>
              </a:tr>
            </a:tbl>
          </a:graphicData>
        </a:graphic>
      </p:graphicFrame>
      <p:pic>
        <p:nvPicPr>
          <p:cNvPr id="1026" name="Picture 2" descr="https://2.bp.blogspot.com/-jj_sAP_8eAQ/Uyk_MhjWgqI/AAAAAAAAeNg/4f8HmvcjcWQ/s800/keyboard_typ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6600" y="4605107"/>
            <a:ext cx="2190750" cy="1670447"/>
          </a:xfrm>
          <a:prstGeom prst="rect">
            <a:avLst/>
          </a:prstGeom>
          <a:noFill/>
          <a:extLst>
            <a:ext uri="{909E8E84-426E-40DD-AFC4-6F175D3DCCD1}">
              <a14:hiddenFill xmlns:a14="http://schemas.microsoft.com/office/drawing/2010/main">
                <a:solidFill>
                  <a:srgbClr val="FFFFFF"/>
                </a:solidFill>
              </a14:hiddenFill>
            </a:ext>
          </a:extLst>
        </p:spPr>
      </p:pic>
      <p:sp>
        <p:nvSpPr>
          <p:cNvPr id="4" name="円形吹き出し 3"/>
          <p:cNvSpPr/>
          <p:nvPr/>
        </p:nvSpPr>
        <p:spPr>
          <a:xfrm>
            <a:off x="2770188" y="3502192"/>
            <a:ext cx="1828800" cy="1338262"/>
          </a:xfrm>
          <a:prstGeom prst="wedgeEllipseCallout">
            <a:avLst>
              <a:gd name="adj1" fmla="val -75170"/>
              <a:gd name="adj2" fmla="val 838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IT</a:t>
            </a:r>
          </a:p>
          <a:p>
            <a:pPr algn="ct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I = 9</a:t>
            </a: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endParaRPr>
          </a:p>
          <a:p>
            <a:pPr algn="ctr"/>
            <a:r>
              <a:rPr kumimoji="1"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T = 20</a:t>
            </a: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7281862" y="4583845"/>
            <a:ext cx="2716213" cy="1849162"/>
            <a:chOff x="7370762" y="2614888"/>
            <a:chExt cx="2716213" cy="1849162"/>
          </a:xfrm>
        </p:grpSpPr>
        <p:pic>
          <p:nvPicPr>
            <p:cNvPr id="1028" name="Picture 4" descr="https://3.bp.blogspot.com/-im0qM4wNqN0/UnXnNzQfGwI/AAAAAAAAaKU/BQHEjQ_qWSA/s800/kaden_P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0762" y="2614888"/>
              <a:ext cx="2716213" cy="184916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a:xfrm>
              <a:off x="7586663" y="2793603"/>
              <a:ext cx="1455737" cy="1135460"/>
            </a:xfrm>
            <a:prstGeom prst="roundRect">
              <a:avLst>
                <a:gd name="adj" fmla="val 660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IT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7" name="右矢印 6"/>
          <p:cNvSpPr/>
          <p:nvPr/>
        </p:nvSpPr>
        <p:spPr>
          <a:xfrm>
            <a:off x="3759200" y="5021230"/>
            <a:ext cx="299085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27025" y="1235413"/>
            <a:ext cx="11537950" cy="2426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t>コンピュータはすべてのデータをデジタルデータ（数値）として</a:t>
            </a:r>
            <a:r>
              <a:rPr lang="ja-JP" altLang="en-US" sz="3200" dirty="0" smtClean="0"/>
              <a:t>扱う</a:t>
            </a:r>
            <a:endParaRPr lang="en-US" altLang="ja-JP" sz="3200" dirty="0"/>
          </a:p>
          <a:p>
            <a:pPr marL="0" indent="0">
              <a:buNone/>
            </a:pPr>
            <a:r>
              <a:rPr lang="ja-JP" altLang="en-US" sz="3200" dirty="0"/>
              <a:t>文字も例外ではなく、</a:t>
            </a:r>
            <a:r>
              <a:rPr lang="ja-JP" altLang="en-US" sz="3200" dirty="0">
                <a:solidFill>
                  <a:srgbClr val="FF0000"/>
                </a:solidFill>
              </a:rPr>
              <a:t>すべての文字には</a:t>
            </a:r>
            <a:r>
              <a:rPr lang="ja-JP" altLang="en-US" sz="3200" dirty="0" smtClean="0">
                <a:solidFill>
                  <a:srgbClr val="FF0000"/>
                </a:solidFill>
              </a:rPr>
              <a:t>数値（</a:t>
            </a:r>
            <a:r>
              <a:rPr lang="ja-JP" altLang="en-US" sz="3200" dirty="0">
                <a:solidFill>
                  <a:srgbClr val="FF0000"/>
                </a:solidFill>
              </a:rPr>
              <a:t>番号</a:t>
            </a:r>
            <a:r>
              <a:rPr lang="ja-JP" altLang="en-US" sz="3200" dirty="0" smtClean="0">
                <a:solidFill>
                  <a:srgbClr val="FF0000"/>
                </a:solidFill>
              </a:rPr>
              <a:t>）が</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割り当てられて</a:t>
            </a:r>
            <a:r>
              <a:rPr lang="ja-JP" altLang="en-US" sz="3200" dirty="0">
                <a:solidFill>
                  <a:srgbClr val="FF0000"/>
                </a:solidFill>
              </a:rPr>
              <a:t>いる</a:t>
            </a:r>
            <a:endParaRPr lang="en-US" altLang="ja-JP" sz="3200" dirty="0">
              <a:solidFill>
                <a:srgbClr val="FF0000"/>
              </a:solidFill>
            </a:endParaRPr>
          </a:p>
        </p:txBody>
      </p:sp>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92</a:t>
            </a:fld>
            <a:endParaRPr kumimoji="1" lang="ja-JP" altLang="en-US"/>
          </a:p>
        </p:txBody>
      </p:sp>
    </p:spTree>
    <p:extLst>
      <p:ext uri="{BB962C8B-B14F-4D97-AF65-F5344CB8AC3E}">
        <p14:creationId xmlns:p14="http://schemas.microsoft.com/office/powerpoint/2010/main" val="186721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厳密な比較②</a:t>
            </a:r>
            <a:endParaRPr kumimoji="1" lang="ja-JP" altLang="en-US" dirty="0"/>
          </a:p>
        </p:txBody>
      </p:sp>
      <p:sp>
        <p:nvSpPr>
          <p:cNvPr id="3" name="コンテンツ プレースホルダー 2"/>
          <p:cNvSpPr>
            <a:spLocks noGrp="1"/>
          </p:cNvSpPr>
          <p:nvPr>
            <p:ph idx="1"/>
          </p:nvPr>
        </p:nvSpPr>
        <p:spPr>
          <a:xfrm>
            <a:off x="740229" y="1200151"/>
            <a:ext cx="10689771" cy="4679442"/>
          </a:xfrm>
        </p:spPr>
        <p:txBody>
          <a:bodyPr/>
          <a:lstStyle/>
          <a:p>
            <a:pPr marL="0" indent="0">
              <a:buNone/>
            </a:pPr>
            <a:r>
              <a:rPr kumimoji="1" lang="ja-JP" altLang="en-US" dirty="0" smtClean="0"/>
              <a:t>数</a:t>
            </a:r>
            <a:r>
              <a:rPr kumimoji="1" lang="ja-JP" altLang="en-US" dirty="0" smtClean="0">
                <a:solidFill>
                  <a:srgbClr val="FF0000"/>
                </a:solidFill>
              </a:rPr>
              <a:t>字</a:t>
            </a:r>
            <a:r>
              <a:rPr kumimoji="1" lang="ja-JP" altLang="en-US" dirty="0" smtClean="0"/>
              <a:t>も例外ではなく数</a:t>
            </a:r>
            <a:r>
              <a:rPr kumimoji="1" lang="ja-JP" altLang="en-US" dirty="0" smtClean="0">
                <a:solidFill>
                  <a:srgbClr val="FF0000"/>
                </a:solidFill>
              </a:rPr>
              <a:t>値</a:t>
            </a:r>
            <a:r>
              <a:rPr kumimoji="1" lang="ja-JP" altLang="en-US" dirty="0" smtClean="0"/>
              <a:t>（番号）が割り当てられている。</a:t>
            </a:r>
            <a:endParaRPr lang="en-US" altLang="ja-JP" dirty="0" smtClean="0"/>
          </a:p>
          <a:p>
            <a:pPr marL="0" indent="0">
              <a:buNone/>
            </a:pPr>
            <a:endParaRPr kumimoji="1" lang="en-US" altLang="ja-JP" dirty="0"/>
          </a:p>
          <a:p>
            <a:pPr marL="0" indent="0">
              <a:buNone/>
            </a:pPr>
            <a:r>
              <a:rPr lang="ja-JP" altLang="en-US" dirty="0" smtClean="0"/>
              <a:t>そのため、コンピュータの中では数字と数値は別のものとして扱われる。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93</a:t>
            </a:fld>
            <a:endParaRPr kumimoji="1" lang="ja-JP" altLang="en-US"/>
          </a:p>
        </p:txBody>
      </p:sp>
      <p:sp>
        <p:nvSpPr>
          <p:cNvPr id="5" name="等号否定 4"/>
          <p:cNvSpPr/>
          <p:nvPr/>
        </p:nvSpPr>
        <p:spPr>
          <a:xfrm>
            <a:off x="5428342" y="4728934"/>
            <a:ext cx="1001487" cy="1001487"/>
          </a:xfrm>
          <a:prstGeom prst="mathNotEqual">
            <a:avLst>
              <a:gd name="adj1" fmla="val 10579"/>
              <a:gd name="adj2" fmla="val 6600000"/>
              <a:gd name="adj3" fmla="val 1411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7" name="コンテンツ プレースホルダー 2"/>
          <p:cNvSpPr txBox="1">
            <a:spLocks/>
          </p:cNvSpPr>
          <p:nvPr/>
        </p:nvSpPr>
        <p:spPr>
          <a:xfrm>
            <a:off x="4361544" y="4644517"/>
            <a:ext cx="820056"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smtClean="0"/>
              <a:t>3</a:t>
            </a:r>
          </a:p>
        </p:txBody>
      </p:sp>
      <p:sp>
        <p:nvSpPr>
          <p:cNvPr id="9" name="コンテンツ プレースホルダー 2"/>
          <p:cNvSpPr txBox="1">
            <a:spLocks/>
          </p:cNvSpPr>
          <p:nvPr/>
        </p:nvSpPr>
        <p:spPr>
          <a:xfrm>
            <a:off x="6574971" y="4644517"/>
            <a:ext cx="1462315"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smtClean="0"/>
              <a:t>"3"</a:t>
            </a:r>
          </a:p>
        </p:txBody>
      </p:sp>
    </p:spTree>
    <p:extLst>
      <p:ext uri="{BB962C8B-B14F-4D97-AF65-F5344CB8AC3E}">
        <p14:creationId xmlns:p14="http://schemas.microsoft.com/office/powerpoint/2010/main" val="2281334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2111828"/>
            <a:ext cx="11767456" cy="4365171"/>
          </a:xfrm>
        </p:spPr>
        <p:txBody>
          <a:bodyPr>
            <a:normAutofit/>
          </a:bodyPr>
          <a:lstStyle/>
          <a:p>
            <a:pPr marL="0" indent="0">
              <a:lnSpc>
                <a:spcPts val="3700"/>
              </a:lnSpc>
              <a:spcBef>
                <a:spcPts val="750"/>
              </a:spcBef>
              <a:buNone/>
            </a:pPr>
            <a:r>
              <a:rPr lang="ja-JP" altLang="en-US" dirty="0" smtClean="0">
                <a:solidFill>
                  <a:srgbClr val="FF0000"/>
                </a:solidFill>
              </a:rPr>
              <a:t>制御構造</a:t>
            </a:r>
            <a:r>
              <a:rPr lang="en-US" altLang="ja-JP" dirty="0" smtClean="0">
                <a:solidFill>
                  <a:srgbClr val="FF0000"/>
                </a:solidFill>
              </a:rPr>
              <a:t>	</a:t>
            </a:r>
            <a:r>
              <a:rPr lang="ja-JP" altLang="en-US" dirty="0" smtClean="0"/>
              <a:t>➡</a:t>
            </a:r>
            <a:r>
              <a:rPr lang="en-US" altLang="ja-JP" dirty="0"/>
              <a:t>	</a:t>
            </a:r>
            <a:r>
              <a:rPr lang="ja-JP" altLang="en-US" dirty="0"/>
              <a:t>制御</a:t>
            </a:r>
            <a:r>
              <a:rPr lang="ja-JP" altLang="en-US" dirty="0" smtClean="0"/>
              <a:t>文を用いて繰返しや分岐を行う</a:t>
            </a:r>
            <a:r>
              <a:rPr lang="en-US" altLang="ja-JP" dirty="0" smtClean="0"/>
              <a:t/>
            </a:r>
            <a:br>
              <a:rPr lang="en-US" altLang="ja-JP" dirty="0" smtClean="0"/>
            </a:br>
            <a:r>
              <a:rPr lang="en-US" altLang="ja-JP" dirty="0" smtClean="0"/>
              <a:t>				</a:t>
            </a:r>
            <a:r>
              <a:rPr lang="ja-JP" altLang="en-US" dirty="0" smtClean="0"/>
              <a:t>言語構造</a:t>
            </a:r>
            <a:endParaRPr kumimoji="1" lang="en-US" altLang="ja-JP" dirty="0" smtClean="0"/>
          </a:p>
          <a:p>
            <a:pPr marL="0" indent="0">
              <a:buNone/>
            </a:pPr>
            <a:r>
              <a:rPr lang="en-US" altLang="ja-JP" dirty="0" smtClean="0">
                <a:solidFill>
                  <a:srgbClr val="FF0000"/>
                </a:solidFill>
              </a:rPr>
              <a:t>if(</a:t>
            </a:r>
            <a:r>
              <a:rPr lang="ja-JP" altLang="en-US" dirty="0" smtClean="0">
                <a:solidFill>
                  <a:srgbClr val="FF0000"/>
                </a:solidFill>
              </a:rPr>
              <a:t>～</a:t>
            </a:r>
            <a:r>
              <a:rPr lang="en-US" altLang="ja-JP" dirty="0" smtClean="0">
                <a:solidFill>
                  <a:srgbClr val="FF0000"/>
                </a:solidFill>
              </a:rPr>
              <a:t>else)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条件式によって処理を分岐させる制御文</a:t>
            </a:r>
            <a:endParaRPr lang="en-US" altLang="ja-JP" dirty="0" smtClean="0"/>
          </a:p>
          <a:p>
            <a:pPr marL="0" indent="0">
              <a:buNone/>
            </a:pPr>
            <a:r>
              <a:rPr lang="ja-JP" altLang="en-US" dirty="0" smtClean="0">
                <a:solidFill>
                  <a:srgbClr val="FF0000"/>
                </a:solidFill>
              </a:rPr>
              <a:t>関係演算子</a:t>
            </a:r>
            <a:r>
              <a:rPr lang="en-US" altLang="ja-JP" dirty="0" smtClean="0">
                <a:solidFill>
                  <a:srgbClr val="FF0000"/>
                </a:solidFill>
              </a:rPr>
              <a:t>	</a:t>
            </a:r>
            <a:r>
              <a:rPr lang="ja-JP" altLang="en-US" dirty="0" smtClean="0"/>
              <a:t>➡</a:t>
            </a:r>
            <a:r>
              <a:rPr lang="en-US" altLang="ja-JP" dirty="0" smtClean="0"/>
              <a:t>	</a:t>
            </a:r>
            <a:r>
              <a:rPr lang="ja-JP" altLang="en-US" dirty="0" smtClean="0"/>
              <a:t>条件式を作成するための演算</a:t>
            </a:r>
            <a:r>
              <a:rPr lang="ja-JP" altLang="en-US" dirty="0"/>
              <a:t>子</a:t>
            </a:r>
            <a:endParaRPr lang="en-US" altLang="ja-JP" dirty="0" smtClean="0">
              <a:solidFill>
                <a:srgbClr val="FF0000"/>
              </a:solidFill>
            </a:endParaRPr>
          </a:p>
          <a:p>
            <a:pPr marL="0" indent="0">
              <a:buNone/>
            </a:pPr>
            <a:r>
              <a:rPr lang="en-US" altLang="ja-JP" dirty="0" smtClean="0">
                <a:solidFill>
                  <a:srgbClr val="FF0000"/>
                </a:solidFill>
              </a:rPr>
              <a:t>True			</a:t>
            </a:r>
            <a:r>
              <a:rPr lang="ja-JP" altLang="en-US" dirty="0" smtClean="0"/>
              <a:t>➡</a:t>
            </a:r>
            <a:r>
              <a:rPr lang="en-US" altLang="ja-JP" dirty="0" smtClean="0"/>
              <a:t>	</a:t>
            </a:r>
            <a:r>
              <a:rPr lang="ja-JP" altLang="en-US" dirty="0" smtClean="0"/>
              <a:t>条件式を満たしていること</a:t>
            </a:r>
            <a:endParaRPr lang="en-US" altLang="ja-JP" dirty="0" smtClean="0"/>
          </a:p>
          <a:p>
            <a:pPr marL="0" indent="0">
              <a:buNone/>
            </a:pPr>
            <a:r>
              <a:rPr lang="en-US" altLang="ja-JP" dirty="0" smtClean="0">
                <a:solidFill>
                  <a:srgbClr val="FF0000"/>
                </a:solidFill>
              </a:rPr>
              <a:t>False</a:t>
            </a:r>
            <a:r>
              <a:rPr lang="en-US" altLang="ja-JP" dirty="0" smtClean="0"/>
              <a:t>		</a:t>
            </a:r>
            <a:r>
              <a:rPr lang="ja-JP" altLang="en-US" dirty="0" smtClean="0"/>
              <a:t>➡</a:t>
            </a:r>
            <a:r>
              <a:rPr lang="en-US" altLang="ja-JP" dirty="0" smtClean="0"/>
              <a:t>	</a:t>
            </a:r>
            <a:r>
              <a:rPr lang="ja-JP" altLang="en-US" dirty="0" smtClean="0"/>
              <a:t>条件式を満たしていないこと</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94</a:t>
            </a:fld>
            <a:endParaRPr kumimoji="1" lang="ja-JP" altLang="en-US"/>
          </a:p>
        </p:txBody>
      </p:sp>
    </p:spTree>
    <p:extLst>
      <p:ext uri="{BB962C8B-B14F-4D97-AF65-F5344CB8AC3E}">
        <p14:creationId xmlns:p14="http://schemas.microsoft.com/office/powerpoint/2010/main" val="40128805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制御構造</a:t>
            </a:r>
            <a:r>
              <a:rPr kumimoji="1" lang="en-US" altLang="ja-JP" dirty="0" smtClean="0"/>
              <a:t/>
            </a:r>
            <a:br>
              <a:rPr kumimoji="1" lang="en-US" altLang="ja-JP" dirty="0" smtClean="0"/>
            </a:br>
            <a:r>
              <a:rPr kumimoji="1" lang="en-US" altLang="ja-JP" dirty="0" smtClean="0"/>
              <a:t>	</a:t>
            </a:r>
            <a:r>
              <a:rPr kumimoji="1" lang="ja-JP" altLang="en-US" dirty="0" smtClean="0"/>
              <a:t>複数条件</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95</a:t>
            </a:fld>
            <a:endParaRPr kumimoji="1" lang="ja-JP" altLang="en-US" dirty="0"/>
          </a:p>
        </p:txBody>
      </p:sp>
    </p:spTree>
    <p:extLst>
      <p:ext uri="{BB962C8B-B14F-4D97-AF65-F5344CB8AC3E}">
        <p14:creationId xmlns:p14="http://schemas.microsoft.com/office/powerpoint/2010/main" val="13974961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複数条件</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96</a:t>
            </a:fld>
            <a:endParaRPr kumimoji="1" lang="ja-JP" altLang="en-US"/>
          </a:p>
        </p:txBody>
      </p:sp>
      <p:sp>
        <p:nvSpPr>
          <p:cNvPr id="5" name="コンテンツ プレースホルダ 2"/>
          <p:cNvSpPr>
            <a:spLocks noGrp="1"/>
          </p:cNvSpPr>
          <p:nvPr>
            <p:ph idx="1"/>
          </p:nvPr>
        </p:nvSpPr>
        <p:spPr>
          <a:xfrm>
            <a:off x="1186543" y="1600201"/>
            <a:ext cx="10297885" cy="4525963"/>
          </a:xfrm>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の値が</a:t>
            </a:r>
            <a:r>
              <a:rPr lang="en-US" altLang="ja-JP" dirty="0" smtClean="0"/>
              <a:t>5</a:t>
            </a:r>
            <a:r>
              <a:rPr lang="ja-JP" altLang="en-US" dirty="0" smtClean="0"/>
              <a:t>より大きく　</a:t>
            </a:r>
            <a:r>
              <a:rPr lang="en-US" altLang="ja-JP" dirty="0" smtClean="0"/>
              <a:t>10</a:t>
            </a:r>
            <a:r>
              <a:rPr lang="ja-JP" altLang="en-US" dirty="0" smtClean="0"/>
              <a:t>より小さい</a:t>
            </a:r>
            <a:endParaRPr lang="en-US" altLang="ja-JP" dirty="0" smtClean="0"/>
          </a:p>
          <a:p>
            <a:endParaRPr lang="en-US" altLang="ja-JP" dirty="0" smtClean="0"/>
          </a:p>
          <a:p>
            <a:pPr>
              <a:buNone/>
            </a:pPr>
            <a:endParaRPr lang="en-US" altLang="ja-JP" dirty="0" smtClean="0"/>
          </a:p>
          <a:p>
            <a:pPr>
              <a:buNone/>
            </a:pPr>
            <a:r>
              <a:rPr kumimoji="1" lang="en-US" altLang="ja-JP" dirty="0" smtClean="0"/>
              <a:t>if( 5 &lt; $</a:t>
            </a:r>
            <a:r>
              <a:rPr kumimoji="1" lang="en-US" altLang="ja-JP" dirty="0" err="1" smtClean="0"/>
              <a:t>num</a:t>
            </a:r>
            <a:r>
              <a:rPr kumimoji="1" lang="en-US" altLang="ja-JP" dirty="0" smtClean="0"/>
              <a:t> &lt; 10){}</a:t>
            </a:r>
          </a:p>
        </p:txBody>
      </p:sp>
      <p:cxnSp>
        <p:nvCxnSpPr>
          <p:cNvPr id="6" name="直線コネクタ 5"/>
          <p:cNvCxnSpPr/>
          <p:nvPr/>
        </p:nvCxnSpPr>
        <p:spPr>
          <a:xfrm flipV="1">
            <a:off x="4754105" y="2199579"/>
            <a:ext cx="2143809" cy="19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7172788" y="2197522"/>
            <a:ext cx="242478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968753" y="2276616"/>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9" name="正方形/長方形 8"/>
          <p:cNvSpPr/>
          <p:nvPr/>
        </p:nvSpPr>
        <p:spPr>
          <a:xfrm>
            <a:off x="7601416" y="2268961"/>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正方形/長方形 9"/>
          <p:cNvSpPr/>
          <p:nvPr/>
        </p:nvSpPr>
        <p:spPr>
          <a:xfrm>
            <a:off x="5356449" y="3620995"/>
            <a:ext cx="877163" cy="923330"/>
          </a:xfrm>
          <a:prstGeom prst="rect">
            <a:avLst/>
          </a:prstGeom>
          <a:noFill/>
        </p:spPr>
        <p:txBody>
          <a:bodyPr wrap="none" lIns="91440" tIns="45720" rIns="91440" bIns="45720">
            <a:spAutoFit/>
          </a:bodyPr>
          <a:lstStyle/>
          <a:p>
            <a:pPr algn="ctr"/>
            <a:r>
              <a:rPr lang="ja-JP" altLang="en-US" sz="5400" b="0" cap="none" spc="0" dirty="0" smtClean="0">
                <a:ln w="0">
                  <a:solidFill>
                    <a:srgbClr val="FF0000"/>
                  </a:solidFill>
                </a:ln>
                <a:solidFill>
                  <a:srgbClr val="FF0000"/>
                </a:solidFill>
                <a:effectLst>
                  <a:outerShdw blurRad="38100" dist="25400" dir="5400000" algn="ctr" rotWithShape="0">
                    <a:srgbClr val="6E747A">
                      <a:alpha val="43000"/>
                    </a:srgbClr>
                  </a:outerShdw>
                </a:effectLst>
              </a:rPr>
              <a:t>？</a:t>
            </a:r>
            <a:endParaRPr lang="ja-JP" altLang="en-US" sz="5400" b="0" cap="none" spc="0" dirty="0">
              <a:ln w="0">
                <a:solidFill>
                  <a:srgbClr val="FF0000"/>
                </a:solidFill>
              </a:ln>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246722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なぜ</a:t>
            </a:r>
            <a:r>
              <a:rPr lang="en-US" altLang="ja-JP" dirty="0" smtClean="0"/>
              <a:t>(5&lt;$</a:t>
            </a:r>
            <a:r>
              <a:rPr lang="en-US" altLang="ja-JP" dirty="0" err="1" smtClean="0"/>
              <a:t>num</a:t>
            </a:r>
            <a:r>
              <a:rPr lang="en-US" altLang="ja-JP" dirty="0" smtClean="0"/>
              <a:t>&lt;10)</a:t>
            </a:r>
            <a:r>
              <a:rPr lang="ja-JP" altLang="en-US" dirty="0" smtClean="0"/>
              <a:t>ではいけないのか</a:t>
            </a:r>
            <a:endParaRPr kumimoji="1" lang="ja-JP" altLang="en-US" dirty="0"/>
          </a:p>
        </p:txBody>
      </p:sp>
      <p:sp>
        <p:nvSpPr>
          <p:cNvPr id="3" name="コンテンツ プレースホルダ 2"/>
          <p:cNvSpPr>
            <a:spLocks noGrp="1"/>
          </p:cNvSpPr>
          <p:nvPr>
            <p:ph idx="1"/>
          </p:nvPr>
        </p:nvSpPr>
        <p:spPr>
          <a:xfrm>
            <a:off x="947057" y="1600200"/>
            <a:ext cx="11016343" cy="4686320"/>
          </a:xfrm>
        </p:spPr>
        <p:txBody>
          <a:bodyPr>
            <a:normAutofit/>
          </a:bodyPr>
          <a:lstStyle/>
          <a:p>
            <a:pPr marL="0" indent="0">
              <a:buNone/>
            </a:pPr>
            <a:r>
              <a:rPr kumimoji="1" lang="ja-JP" altLang="en-US" dirty="0" smtClean="0"/>
              <a:t>関係演算子は</a:t>
            </a:r>
            <a:r>
              <a:rPr lang="ja-JP" altLang="en-US" dirty="0" smtClean="0">
                <a:solidFill>
                  <a:srgbClr val="FF0000"/>
                </a:solidFill>
              </a:rPr>
              <a:t>演算子</a:t>
            </a:r>
            <a:r>
              <a:rPr kumimoji="1" lang="ja-JP" altLang="en-US" dirty="0" smtClean="0">
                <a:solidFill>
                  <a:srgbClr val="FF0000"/>
                </a:solidFill>
              </a:rPr>
              <a:t>の右の値</a:t>
            </a:r>
            <a:r>
              <a:rPr lang="ja-JP" altLang="en-US" dirty="0" smtClean="0">
                <a:solidFill>
                  <a:srgbClr val="FF0000"/>
                </a:solidFill>
              </a:rPr>
              <a:t>と左の値</a:t>
            </a:r>
            <a:r>
              <a:rPr lang="ja-JP" altLang="en-US" dirty="0" smtClean="0"/>
              <a:t>を比較し、</a:t>
            </a:r>
            <a:r>
              <a:rPr lang="en-US" altLang="ja-JP" dirty="0" smtClean="0"/>
              <a:t/>
            </a:r>
            <a:br>
              <a:rPr lang="en-US" altLang="ja-JP" dirty="0" smtClean="0"/>
            </a:br>
            <a:r>
              <a:rPr lang="en-US" altLang="ja-JP" dirty="0" smtClean="0"/>
              <a:t>True</a:t>
            </a:r>
            <a:r>
              <a:rPr lang="ja-JP" altLang="en-US" dirty="0" smtClean="0"/>
              <a:t>か</a:t>
            </a:r>
            <a:r>
              <a:rPr lang="en-US" altLang="ja-JP" dirty="0" smtClean="0"/>
              <a:t>False</a:t>
            </a:r>
            <a:r>
              <a:rPr lang="ja-JP" altLang="en-US" dirty="0" smtClean="0"/>
              <a:t>を判断する。</a:t>
            </a:r>
            <a:endParaRPr lang="en-US" altLang="ja-JP" dirty="0" smtClean="0"/>
          </a:p>
          <a:p>
            <a:endParaRPr lang="en-US" altLang="ja-JP" dirty="0" smtClean="0"/>
          </a:p>
          <a:p>
            <a:pPr marL="0" indent="0">
              <a:buNone/>
            </a:pPr>
            <a:r>
              <a:rPr lang="ja-JP" altLang="en-US" dirty="0" smtClean="0"/>
              <a:t>つまり上記のやり方だと</a:t>
            </a:r>
            <a:endParaRPr lang="en-US" altLang="ja-JP" dirty="0" smtClean="0"/>
          </a:p>
          <a:p>
            <a:pPr lvl="1">
              <a:buNone/>
            </a:pPr>
            <a:r>
              <a:rPr lang="en-US" altLang="ja-JP" dirty="0" smtClean="0"/>
              <a:t>	((5&lt;$</a:t>
            </a:r>
            <a:r>
              <a:rPr lang="en-US" altLang="ja-JP" dirty="0" err="1" smtClean="0"/>
              <a:t>num</a:t>
            </a:r>
            <a:r>
              <a:rPr lang="en-US" altLang="ja-JP" dirty="0" smtClean="0"/>
              <a:t>)&lt;10)</a:t>
            </a:r>
            <a:r>
              <a:rPr lang="ja-JP" altLang="en-US" dirty="0" smtClean="0"/>
              <a:t>となってしまう。</a:t>
            </a:r>
            <a:r>
              <a:rPr lang="en-US" altLang="ja-JP" dirty="0" smtClean="0"/>
              <a:t>$</a:t>
            </a:r>
            <a:r>
              <a:rPr lang="en-US" altLang="ja-JP" dirty="0" err="1" smtClean="0"/>
              <a:t>num</a:t>
            </a:r>
            <a:r>
              <a:rPr lang="en-US" altLang="ja-JP" dirty="0" smtClean="0"/>
              <a:t> = 20</a:t>
            </a:r>
            <a:r>
              <a:rPr lang="ja-JP" altLang="en-US" dirty="0" smtClean="0"/>
              <a:t>だとすると</a:t>
            </a:r>
            <a:endParaRPr lang="en-US" altLang="ja-JP" dirty="0" smtClean="0"/>
          </a:p>
          <a:p>
            <a:pPr lvl="1">
              <a:buNone/>
            </a:pPr>
            <a:r>
              <a:rPr lang="en-US" altLang="ja-JP" dirty="0" smtClean="0"/>
              <a:t> 	5&lt;20</a:t>
            </a:r>
            <a:r>
              <a:rPr lang="ja-JP" altLang="en-US" dirty="0" smtClean="0"/>
              <a:t>・・・</a:t>
            </a:r>
            <a:r>
              <a:rPr lang="en-US" altLang="ja-JP" dirty="0" smtClean="0"/>
              <a:t>True</a:t>
            </a:r>
            <a:r>
              <a:rPr lang="ja-JP" altLang="en-US" dirty="0" smtClean="0"/>
              <a:t>のため条件式の値は</a:t>
            </a:r>
            <a:r>
              <a:rPr lang="en-US" altLang="ja-JP" dirty="0" smtClean="0"/>
              <a:t>1</a:t>
            </a:r>
            <a:r>
              <a:rPr lang="ja-JP" altLang="en-US" dirty="0" smtClean="0"/>
              <a:t>となる</a:t>
            </a:r>
            <a:endParaRPr lang="en-US" altLang="ja-JP" dirty="0" smtClean="0"/>
          </a:p>
          <a:p>
            <a:pPr lvl="1">
              <a:buNone/>
            </a:pPr>
            <a:r>
              <a:rPr lang="ja-JP" altLang="en-US" dirty="0" smtClean="0"/>
              <a:t>　</a:t>
            </a:r>
            <a:r>
              <a:rPr lang="en-US" altLang="ja-JP" dirty="0" smtClean="0"/>
              <a:t>1&lt;10</a:t>
            </a:r>
            <a:r>
              <a:rPr lang="ja-JP" altLang="en-US" dirty="0" smtClean="0"/>
              <a:t>・・・</a:t>
            </a:r>
            <a:r>
              <a:rPr lang="en-US" altLang="ja-JP" dirty="0" smtClean="0"/>
              <a:t>True</a:t>
            </a:r>
            <a:r>
              <a:rPr lang="ja-JP" altLang="en-US" dirty="0" smtClean="0"/>
              <a:t>となるため条件式全体で</a:t>
            </a:r>
            <a:r>
              <a:rPr lang="en-US" altLang="ja-JP" dirty="0" smtClean="0"/>
              <a:t>True</a:t>
            </a:r>
            <a:r>
              <a:rPr lang="ja-JP" altLang="en-US" dirty="0" smtClean="0"/>
              <a:t>となってしまう</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97</a:t>
            </a:fld>
            <a:endParaRPr kumimoji="1" lang="ja-JP" altLang="en-US"/>
          </a:p>
        </p:txBody>
      </p:sp>
    </p:spTree>
    <p:extLst>
      <p:ext uri="{BB962C8B-B14F-4D97-AF65-F5344CB8AC3E}">
        <p14:creationId xmlns:p14="http://schemas.microsoft.com/office/powerpoint/2010/main" val="2458730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論理演算子</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ja-JP" altLang="en-US" dirty="0" smtClean="0">
                <a:solidFill>
                  <a:srgbClr val="FF0000"/>
                </a:solidFill>
              </a:rPr>
              <a:t>複数の条件式</a:t>
            </a:r>
            <a:r>
              <a:rPr kumimoji="1" lang="ja-JP" altLang="en-US" dirty="0" smtClean="0"/>
              <a:t>を</a:t>
            </a:r>
            <a:r>
              <a:rPr kumimoji="1" lang="en-US" altLang="ja-JP" dirty="0" smtClean="0"/>
              <a:t>if</a:t>
            </a:r>
            <a:r>
              <a:rPr kumimoji="1" lang="ja-JP" altLang="en-US" dirty="0" smtClean="0"/>
              <a:t>文の条件とする場合</a:t>
            </a:r>
            <a:endParaRPr kumimoji="1" lang="en-US" altLang="ja-JP" dirty="0" smtClean="0"/>
          </a:p>
          <a:p>
            <a:endParaRPr lang="en-US" altLang="ja-JP" dirty="0" smtClean="0"/>
          </a:p>
          <a:p>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309566615"/>
              </p:ext>
            </p:extLst>
          </p:nvPr>
        </p:nvGraphicFramePr>
        <p:xfrm>
          <a:off x="1273628" y="2442182"/>
          <a:ext cx="9644744" cy="3118224"/>
        </p:xfrm>
        <a:graphic>
          <a:graphicData uri="http://schemas.openxmlformats.org/drawingml/2006/table">
            <a:tbl>
              <a:tblPr firstRow="1" bandRow="1">
                <a:tableStyleId>{5C22544A-7EE6-4342-B048-85BDC9FD1C3A}</a:tableStyleId>
              </a:tblPr>
              <a:tblGrid>
                <a:gridCol w="2525798">
                  <a:extLst>
                    <a:ext uri="{9D8B030D-6E8A-4147-A177-3AD203B41FA5}">
                      <a16:colId xmlns:a16="http://schemas.microsoft.com/office/drawing/2014/main" val="20000"/>
                    </a:ext>
                  </a:extLst>
                </a:gridCol>
                <a:gridCol w="3654841">
                  <a:extLst>
                    <a:ext uri="{9D8B030D-6E8A-4147-A177-3AD203B41FA5}">
                      <a16:colId xmlns:a16="http://schemas.microsoft.com/office/drawing/2014/main" val="20001"/>
                    </a:ext>
                  </a:extLst>
                </a:gridCol>
                <a:gridCol w="3464105">
                  <a:extLst>
                    <a:ext uri="{9D8B030D-6E8A-4147-A177-3AD203B41FA5}">
                      <a16:colId xmlns:a16="http://schemas.microsoft.com/office/drawing/2014/main" val="20002"/>
                    </a:ext>
                  </a:extLst>
                </a:gridCol>
              </a:tblGrid>
              <a:tr h="593478">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論理演算子</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r>
                        <a:rPr kumimoji="1" lang="ja-JP" altLang="en-US" sz="2400" dirty="0" smtClean="0">
                          <a:latin typeface="UD デジタル 教科書体 NK-R" panose="02020400000000000000" pitchFamily="18" charset="-128"/>
                          <a:ea typeface="UD デジタル 教科書体 NK-R" panose="02020400000000000000" pitchFamily="18" charset="-128"/>
                        </a:rPr>
                        <a:t>になる条件</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0"/>
                  </a:ext>
                </a:extLst>
              </a:tr>
              <a:tr h="965634">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&amp;&amp;</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 </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&amp;&amp; </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2</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dirty="0" smtClean="0">
                          <a:latin typeface="UD デジタル 教科書体 NK-R" panose="02020400000000000000" pitchFamily="18" charset="-128"/>
                          <a:ea typeface="UD デジタル 教科書体 NK-R" panose="02020400000000000000" pitchFamily="18" charset="-128"/>
                        </a:rPr>
                        <a:t>と条件式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2</a:t>
                      </a:r>
                      <a:r>
                        <a:rPr kumimoji="1" lang="ja-JP" altLang="en-US" sz="2400" dirty="0" smtClean="0">
                          <a:latin typeface="UD デジタル 教科書体 NK-R" panose="02020400000000000000" pitchFamily="18" charset="-128"/>
                          <a:ea typeface="UD デジタル 教科書体 NK-R" panose="02020400000000000000" pitchFamily="18" charset="-128"/>
                        </a:rPr>
                        <a:t>が</a:t>
                      </a:r>
                      <a:endParaRPr kumimoji="1" lang="en-US" altLang="ja-JP" sz="2400" dirty="0" smtClean="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どちらも</a:t>
                      </a: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1"/>
                  </a:ext>
                </a:extLst>
              </a:tr>
              <a:tr h="965634">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 </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 </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2</a:t>
                      </a:r>
                      <a:endParaRPr kumimoji="1" lang="ja-JP" altLang="en-US" sz="2400" dirty="0" smtClean="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dirty="0" smtClean="0">
                          <a:latin typeface="UD デジタル 教科書体 NK-R" panose="02020400000000000000" pitchFamily="18" charset="-128"/>
                          <a:ea typeface="UD デジタル 教科書体 NK-R" panose="02020400000000000000" pitchFamily="18" charset="-128"/>
                        </a:rPr>
                        <a:t>か条件式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2</a:t>
                      </a:r>
                      <a:r>
                        <a:rPr kumimoji="1" lang="ja-JP" altLang="en-US" sz="2400" dirty="0" smtClean="0">
                          <a:latin typeface="UD デジタル 教科書体 NK-R" panose="02020400000000000000" pitchFamily="18" charset="-128"/>
                          <a:ea typeface="UD デジタル 教科書体 NK-R" panose="02020400000000000000" pitchFamily="18" charset="-128"/>
                        </a:rPr>
                        <a:t>の</a:t>
                      </a:r>
                      <a:endParaRPr kumimoji="1" lang="en-US" altLang="ja-JP" sz="2400" dirty="0" smtClean="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どちらかが</a:t>
                      </a: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2"/>
                  </a:ext>
                </a:extLst>
              </a:tr>
              <a:tr h="593478">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条件式が</a:t>
                      </a:r>
                      <a:r>
                        <a:rPr kumimoji="1" lang="en-US" altLang="ja-JP" sz="2400" dirty="0" smtClean="0">
                          <a:latin typeface="UD デジタル 教科書体 NK-R" panose="02020400000000000000" pitchFamily="18" charset="-128"/>
                          <a:ea typeface="UD デジタル 教科書体 NK-R" panose="02020400000000000000" pitchFamily="18" charset="-128"/>
                        </a:rPr>
                        <a:t>False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3"/>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98</a:t>
            </a:fld>
            <a:endParaRPr kumimoji="1" lang="ja-JP" altLang="en-US"/>
          </a:p>
        </p:txBody>
      </p:sp>
    </p:spTree>
    <p:extLst>
      <p:ext uri="{BB962C8B-B14F-4D97-AF65-F5344CB8AC3E}">
        <p14:creationId xmlns:p14="http://schemas.microsoft.com/office/powerpoint/2010/main" val="33590652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kumimoji="1" lang="en-US" altLang="ja-JP" dirty="0" smtClean="0"/>
              <a:t>&amp;&amp;(</a:t>
            </a:r>
            <a:r>
              <a:rPr kumimoji="1" lang="ja-JP" altLang="en-US" dirty="0"/>
              <a:t>論理積</a:t>
            </a:r>
            <a:r>
              <a:rPr kumimoji="1"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99</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かつ</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晴れている </a:t>
            </a:r>
            <a:r>
              <a:rPr lang="ja-JP" altLang="en-US" sz="3600" dirty="0">
                <a:solidFill>
                  <a:srgbClr val="FF0000"/>
                </a:solidFill>
              </a:rPr>
              <a:t>かつ</a:t>
            </a:r>
            <a:r>
              <a:rPr lang="ja-JP" altLang="en-US" sz="3600" dirty="0"/>
              <a:t> 服が汚れている 時 洗濯をする</a:t>
            </a:r>
            <a:endParaRPr kumimoji="1" lang="en-US" altLang="ja-JP" sz="3600" dirty="0"/>
          </a:p>
        </p:txBody>
      </p:sp>
      <p:graphicFrame>
        <p:nvGraphicFramePr>
          <p:cNvPr id="7" name="表 6"/>
          <p:cNvGraphicFramePr>
            <a:graphicFrameLocks noGrp="1"/>
          </p:cNvGraphicFramePr>
          <p:nvPr>
            <p:extLst>
              <p:ext uri="{D42A27DB-BD31-4B8C-83A1-F6EECF244321}">
                <p14:modId xmlns:p14="http://schemas.microsoft.com/office/powerpoint/2010/main" val="514341459"/>
              </p:ext>
            </p:extLst>
          </p:nvPr>
        </p:nvGraphicFramePr>
        <p:xfrm>
          <a:off x="3692707"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08809" y="2882096"/>
            <a:ext cx="2291451" cy="461665"/>
          </a:xfrm>
          <a:prstGeom prst="rect">
            <a:avLst/>
          </a:prstGeom>
          <a:noFill/>
        </p:spPr>
        <p:txBody>
          <a:bodyPr wrap="square" rtlCol="0">
            <a:spAutoFit/>
          </a:bodyPr>
          <a:lstStyle/>
          <a:p>
            <a:r>
              <a:rPr kumimoji="1" lang="en-US" altLang="ja-JP" sz="2400" dirty="0" smtClean="0">
                <a:latin typeface="Tahoma" panose="020B0604030504040204" pitchFamily="34" charset="0"/>
                <a:ea typeface="Tahoma" panose="020B0604030504040204" pitchFamily="34" charset="0"/>
                <a:cs typeface="Tahoma" panose="020B0604030504040204" pitchFamily="34" charset="0"/>
              </a:rPr>
              <a:t>&amp;&amp;</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680817" y="6051982"/>
            <a:ext cx="6347433"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狭めたいとき</a:t>
            </a:r>
            <a:r>
              <a:rPr lang="ja-JP" altLang="en-US" dirty="0"/>
              <a:t>に使用する</a:t>
            </a:r>
            <a:endParaRPr lang="en-US" altLang="ja-JP" sz="3600" dirty="0">
              <a:solidFill>
                <a:srgbClr val="FF0000"/>
              </a:solidFill>
            </a:endParaRPr>
          </a:p>
        </p:txBody>
      </p:sp>
    </p:spTree>
    <p:extLst>
      <p:ext uri="{BB962C8B-B14F-4D97-AF65-F5344CB8AC3E}">
        <p14:creationId xmlns:p14="http://schemas.microsoft.com/office/powerpoint/2010/main" val="28754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heme/theme1.xml><?xml version="1.0" encoding="utf-8"?>
<a:theme xmlns:a="http://schemas.openxmlformats.org/drawingml/2006/main" name="sakai_base2">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kai_base2" id="{87711540-34FF-4235-BC5B-90A6F20F0886}" vid="{6761A069-DAC2-4101-B197-92CC1F43E1F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sakai_base2</Template>
  <TotalTime>5804</TotalTime>
  <Words>6768</Words>
  <Application>Microsoft Office PowerPoint</Application>
  <PresentationFormat>ワイド画面</PresentationFormat>
  <Paragraphs>1782</Paragraphs>
  <Slides>165</Slides>
  <Notes>85</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165</vt:i4>
      </vt:variant>
    </vt:vector>
  </HeadingPairs>
  <TitlesOfParts>
    <vt:vector size="176" baseType="lpstr">
      <vt:lpstr>UD デジタル 教科書体 NK-R</vt:lpstr>
      <vt:lpstr>ヒラギノ角ゴ ProN W3</vt:lpstr>
      <vt:lpstr>メイリオ</vt:lpstr>
      <vt:lpstr>游ゴシック</vt:lpstr>
      <vt:lpstr>Arial</vt:lpstr>
      <vt:lpstr>Arial</vt:lpstr>
      <vt:lpstr>Gill Sans MT</vt:lpstr>
      <vt:lpstr>Segoe UI</vt:lpstr>
      <vt:lpstr>Tahoma</vt:lpstr>
      <vt:lpstr>Wingdings</vt:lpstr>
      <vt:lpstr>sakai_base2</vt:lpstr>
      <vt:lpstr>Ｗｅｂ−ＤＢを利用した 生産支援システムの 構築</vt:lpstr>
      <vt:lpstr>本セミナの目的</vt:lpstr>
      <vt:lpstr>習得目標</vt:lpstr>
      <vt:lpstr>製造業とDX</vt:lpstr>
      <vt:lpstr>DX(Digital Transformation)</vt:lpstr>
      <vt:lpstr>DX事例：True空ポンプのCBM化</vt:lpstr>
      <vt:lpstr>DX事例：IoTとデータ分析による省エネ化</vt:lpstr>
      <vt:lpstr>DX事例：射出成型機の金型温度モニタリング</vt:lpstr>
      <vt:lpstr>工場内IoTモデル</vt:lpstr>
      <vt:lpstr>クラウドを用いたIoTモデル</vt:lpstr>
      <vt:lpstr>DXと【見える化】</vt:lpstr>
      <vt:lpstr>Webアプリ概論</vt:lpstr>
      <vt:lpstr>インターネット≠Web</vt:lpstr>
      <vt:lpstr>Webサイトとは</vt:lpstr>
      <vt:lpstr>Webアプリ</vt:lpstr>
      <vt:lpstr>クライアントとサーバ</vt:lpstr>
      <vt:lpstr>HTML/CSS/JavaScriptほか</vt:lpstr>
      <vt:lpstr>HTMLによる情報の表示</vt:lpstr>
      <vt:lpstr>CSSによる装飾</vt:lpstr>
      <vt:lpstr>URL(Uniform Resource Locator)</vt:lpstr>
      <vt:lpstr>IPアドレスとは</vt:lpstr>
      <vt:lpstr>Webページが表示されるまでの仕組み</vt:lpstr>
      <vt:lpstr>Webサーバとは</vt:lpstr>
      <vt:lpstr>Webブラウザの役割</vt:lpstr>
      <vt:lpstr>Web三層構成</vt:lpstr>
      <vt:lpstr>環境構築</vt:lpstr>
      <vt:lpstr>使用環境：XAMPP</vt:lpstr>
      <vt:lpstr>TIPS: LAMP , MAMP</vt:lpstr>
      <vt:lpstr>XAMPPの入手</vt:lpstr>
      <vt:lpstr>XAMPPのインストール①</vt:lpstr>
      <vt:lpstr>XAMPPのインストール②</vt:lpstr>
      <vt:lpstr>起動確認</vt:lpstr>
      <vt:lpstr>起動できない場合</vt:lpstr>
      <vt:lpstr>Apacheの起動</vt:lpstr>
      <vt:lpstr>コーディング環境</vt:lpstr>
      <vt:lpstr>VSCodeのダウンロード</vt:lpstr>
      <vt:lpstr>VSCodeのインストール①</vt:lpstr>
      <vt:lpstr>VSCodeのインストール②</vt:lpstr>
      <vt:lpstr>TIPS:日本語化</vt:lpstr>
      <vt:lpstr>PHP入門</vt:lpstr>
      <vt:lpstr>前提：HTMLとは</vt:lpstr>
      <vt:lpstr>PHP(PHP:Hypertext Preprocessor)</vt:lpstr>
      <vt:lpstr>TIPS：JavaScriptとの違い</vt:lpstr>
      <vt:lpstr>HTMLファイルの基本的な構造</vt:lpstr>
      <vt:lpstr>前提：タグとは</vt:lpstr>
      <vt:lpstr>PHPの基本構造</vt:lpstr>
      <vt:lpstr>やってみよう：フォルダーを開く</vt:lpstr>
      <vt:lpstr>やってみよう：htdocsにアクセスする</vt:lpstr>
      <vt:lpstr>やってみよう：ファイルを作る</vt:lpstr>
      <vt:lpstr>やってみよう：コーディング</vt:lpstr>
      <vt:lpstr>やってみよう：ページアクセス</vt:lpstr>
      <vt:lpstr>PHP記述：コメント</vt:lpstr>
      <vt:lpstr>PHP記述：echo</vt:lpstr>
      <vt:lpstr>やってみよう：echo</vt:lpstr>
      <vt:lpstr>一言まとめ</vt:lpstr>
      <vt:lpstr>変数</vt:lpstr>
      <vt:lpstr>変数</vt:lpstr>
      <vt:lpstr>変数宣言</vt:lpstr>
      <vt:lpstr>変数名</vt:lpstr>
      <vt:lpstr>値の代入</vt:lpstr>
      <vt:lpstr>変数の値の表示</vt:lpstr>
      <vt:lpstr>やってみよう：変数</vt:lpstr>
      <vt:lpstr>変数の結合表示</vt:lpstr>
      <vt:lpstr>算術演算子</vt:lpstr>
      <vt:lpstr>一言まとめ</vt:lpstr>
      <vt:lpstr>入力フォーム</vt:lpstr>
      <vt:lpstr>入力フォームとは</vt:lpstr>
      <vt:lpstr>HTTP(Hyper Text Transfer Protocol)</vt:lpstr>
      <vt:lpstr>GETメソッド</vt:lpstr>
      <vt:lpstr>POSTメソッド</vt:lpstr>
      <vt:lpstr>入力フォームの作成</vt:lpstr>
      <vt:lpstr>前提：タグの書式・構造</vt:lpstr>
      <vt:lpstr>前提：タグの書式・構造（属性）</vt:lpstr>
      <vt:lpstr>前提：タグの書式・構造（属性値）</vt:lpstr>
      <vt:lpstr>やってみよう：入力フォーム</vt:lpstr>
      <vt:lpstr>&lt;form&gt;</vt:lpstr>
      <vt:lpstr>&lt;input&gt;</vt:lpstr>
      <vt:lpstr>&lt;input&gt;タイプ一覧</vt:lpstr>
      <vt:lpstr>送信データの取り出し</vt:lpstr>
      <vt:lpstr>ひとことまとめ</vt:lpstr>
      <vt:lpstr>制御構造　if文</vt:lpstr>
      <vt:lpstr>今までのプログラムの構造</vt:lpstr>
      <vt:lpstr>制御構造(if文)</vt:lpstr>
      <vt:lpstr>if文の役割</vt:lpstr>
      <vt:lpstr>if文の基本構文</vt:lpstr>
      <vt:lpstr>やってみよう：if文</vt:lpstr>
      <vt:lpstr>“True”と“False”</vt:lpstr>
      <vt:lpstr>関係演算子</vt:lpstr>
      <vt:lpstr>条件式の値</vt:lpstr>
      <vt:lpstr>else文</vt:lpstr>
      <vt:lpstr>if～else文</vt:lpstr>
      <vt:lpstr>厳密な比較①</vt:lpstr>
      <vt:lpstr>厳密な比較②</vt:lpstr>
      <vt:lpstr>ひとことまとめ</vt:lpstr>
      <vt:lpstr>制御構造  複数条件</vt:lpstr>
      <vt:lpstr>複数条件</vt:lpstr>
      <vt:lpstr>なぜ(5&lt;$num&lt;10)ではいけないのか</vt:lpstr>
      <vt:lpstr>論理演算子</vt:lpstr>
      <vt:lpstr>論理演算子 &amp;&amp;(論理積)</vt:lpstr>
      <vt:lpstr>論理演算子 &amp;&amp; 具体例</vt:lpstr>
      <vt:lpstr>論理演算子 ｜｜(論理和)</vt:lpstr>
      <vt:lpstr>論理演算子 ｜｜ 具体例</vt:lpstr>
      <vt:lpstr>論理演算子 !(否定)</vt:lpstr>
      <vt:lpstr>論理演算子 ！ 具体例</vt:lpstr>
      <vt:lpstr>先ほどの例の場合</vt:lpstr>
      <vt:lpstr>else if文</vt:lpstr>
      <vt:lpstr>基本構文</vt:lpstr>
      <vt:lpstr>ひとことまとめ</vt:lpstr>
      <vt:lpstr>制御構造 switch文</vt:lpstr>
      <vt:lpstr>switch文とは</vt:lpstr>
      <vt:lpstr>switch文の基本構文</vt:lpstr>
      <vt:lpstr>例</vt:lpstr>
      <vt:lpstr>PowerPoint プレゼンテーション</vt:lpstr>
      <vt:lpstr>break文</vt:lpstr>
      <vt:lpstr>if文を使った場合</vt:lpstr>
      <vt:lpstr>やってみよう：switch文①</vt:lpstr>
      <vt:lpstr>やってみよう：switch文②</vt:lpstr>
      <vt:lpstr>ラジオボタン</vt:lpstr>
      <vt:lpstr>ひとことまとめ</vt:lpstr>
      <vt:lpstr>制御構造 for文</vt:lpstr>
      <vt:lpstr>for文</vt:lpstr>
      <vt:lpstr>for文の基本構文</vt:lpstr>
      <vt:lpstr>for文 フローチャート (例)</vt:lpstr>
      <vt:lpstr>試しにやってみよう</vt:lpstr>
      <vt:lpstr>ひとことまとめ</vt:lpstr>
      <vt:lpstr>制御構造 for文の後処理</vt:lpstr>
      <vt:lpstr>インクリメント演算子</vt:lpstr>
      <vt:lpstr>デクリメント演算子</vt:lpstr>
      <vt:lpstr>前置と後置</vt:lpstr>
      <vt:lpstr>前置と後置</vt:lpstr>
      <vt:lpstr>ひとことまとめ</vt:lpstr>
      <vt:lpstr>制御構造 While文</vt:lpstr>
      <vt:lpstr>while文</vt:lpstr>
      <vt:lpstr>while文の基本構文</vt:lpstr>
      <vt:lpstr>フローチャート(while文)</vt:lpstr>
      <vt:lpstr>試してみよう：while文</vt:lpstr>
      <vt:lpstr>mt_rand関数</vt:lpstr>
      <vt:lpstr>ひとことまとめ</vt:lpstr>
      <vt:lpstr>関数</vt:lpstr>
      <vt:lpstr>関数とは</vt:lpstr>
      <vt:lpstr>関数のメリット</vt:lpstr>
      <vt:lpstr>関数の作成①</vt:lpstr>
      <vt:lpstr>関数の作成②</vt:lpstr>
      <vt:lpstr>ひとことまとめ</vt:lpstr>
      <vt:lpstr>関数の値の受け渡し</vt:lpstr>
      <vt:lpstr>引数</vt:lpstr>
      <vt:lpstr>戻り値</vt:lpstr>
      <vt:lpstr>やってみよう：関数</vt:lpstr>
      <vt:lpstr>ひとことまとめ</vt:lpstr>
      <vt:lpstr>変数のスコープ</vt:lpstr>
      <vt:lpstr>スコープ</vt:lpstr>
      <vt:lpstr>ローカル変数</vt:lpstr>
      <vt:lpstr>グローバル変数</vt:lpstr>
      <vt:lpstr>やってみよう：スコープ</vt:lpstr>
      <vt:lpstr>ひとことまとめ</vt:lpstr>
      <vt:lpstr>静的変数</vt:lpstr>
      <vt:lpstr>前提：メモリ</vt:lpstr>
      <vt:lpstr>前提：アドレス</vt:lpstr>
      <vt:lpstr>前提：変数とメモリ</vt:lpstr>
      <vt:lpstr>変数の寿命</vt:lpstr>
      <vt:lpstr>メモリ領域</vt:lpstr>
      <vt:lpstr>静的変数</vt:lpstr>
      <vt:lpstr>静的変数の宣言</vt:lpstr>
      <vt:lpstr>やってみよう：静的変数</vt:lpstr>
      <vt:lpstr>ひとことまとめ</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Web開発基礎</dc:title>
  <dc:creator>okipoly7</dc:creator>
  <cp:lastModifiedBy>okipoly7</cp:lastModifiedBy>
  <cp:revision>209</cp:revision>
  <dcterms:created xsi:type="dcterms:W3CDTF">2023-07-24T04:19:13Z</dcterms:created>
  <dcterms:modified xsi:type="dcterms:W3CDTF">2023-10-16T09:38:34Z</dcterms:modified>
</cp:coreProperties>
</file>